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321" r:id="rId2"/>
    <p:sldId id="277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9" r:id="rId29"/>
    <p:sldId id="296" r:id="rId30"/>
    <p:sldId id="297" r:id="rId31"/>
    <p:sldId id="322" r:id="rId32"/>
    <p:sldId id="323" r:id="rId33"/>
    <p:sldId id="324" r:id="rId34"/>
    <p:sldId id="325" r:id="rId35"/>
    <p:sldId id="326" r:id="rId36"/>
    <p:sldId id="327" r:id="rId37"/>
    <p:sldId id="328" r:id="rId38"/>
    <p:sldId id="329" r:id="rId39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مسير ماطر عجيل ناجى الظفيرى" initials="مسير" lastIdx="1" clrIdx="0">
    <p:extLst>
      <p:ext uri="{19B8F6BF-5375-455C-9EA6-DF929625EA0E}">
        <p15:presenceInfo xmlns:p15="http://schemas.microsoft.com/office/powerpoint/2012/main" userId="مسير ماطر عجيل ناجى الظفيرى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0DB3"/>
    <a:srgbClr val="CCFF66"/>
    <a:srgbClr val="FFFFCC"/>
    <a:srgbClr val="CCCC00"/>
    <a:srgbClr val="CC99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328" autoAdjust="0"/>
    <p:restoredTop sz="94660"/>
  </p:normalViewPr>
  <p:slideViewPr>
    <p:cSldViewPr>
      <p:cViewPr varScale="1">
        <p:scale>
          <a:sx n="108" d="100"/>
          <a:sy n="108" d="100"/>
        </p:scale>
        <p:origin x="96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2A30BE-9DD7-44CF-8F69-5015DA192446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495150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FAD8D6-E1C5-4DD6-A40D-AE63BED9728D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443826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A53C0A-F88B-4885-8924-774FD7D9663A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874914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CFF6BE-E6D0-4CDD-A900-256077F4DCEE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1736984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B38418-C8D8-46F3-91A1-39952962FBC9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5653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00B64F-A9D1-48C0-B280-3D7326B41D82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087462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EE96A3-4AE9-4D54-B898-49AB2F67AAB4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431935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0EED8B-DA39-4574-B1C5-46858022CAE9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334612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049624-1D9F-40CF-B803-F7F6BC1147F6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4006732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83F25B-A32B-4213-B3B0-1A6FFCA4212C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749727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A2E368-4045-4D16-861B-43D543DA7141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400367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KW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KW"/>
              <a:t>انقر لتحرير أنماط النص الرئيسي</a:t>
            </a:r>
          </a:p>
          <a:p>
            <a:pPr lvl="1"/>
            <a:r>
              <a:rPr lang="ar-SA" altLang="ar-KW"/>
              <a:t>المستوى الثاني</a:t>
            </a:r>
          </a:p>
          <a:p>
            <a:pPr lvl="2"/>
            <a:r>
              <a:rPr lang="ar-SA" altLang="ar-KW"/>
              <a:t>المستوى الثالث</a:t>
            </a:r>
          </a:p>
          <a:p>
            <a:pPr lvl="3"/>
            <a:r>
              <a:rPr lang="ar-SA" altLang="ar-KW"/>
              <a:t>المستوى الرابع</a:t>
            </a:r>
          </a:p>
          <a:p>
            <a:pPr lvl="4"/>
            <a:r>
              <a:rPr lang="ar-SA" altLang="ar-KW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ar-K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ar-K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D5843D2D-713A-4455-907E-4C95A46005D0}" type="slidenum">
              <a:rPr lang="ar-SA" altLang="ar-KW"/>
              <a:pPr/>
              <a:t>‹#›</a:t>
            </a:fld>
            <a:endParaRPr lang="en-US" altLang="ar-K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10.xml"/><Relationship Id="rId18" Type="http://schemas.openxmlformats.org/officeDocument/2006/relationships/slide" Target="slide15.xml"/><Relationship Id="rId3" Type="http://schemas.openxmlformats.org/officeDocument/2006/relationships/image" Target="../media/image3.png"/><Relationship Id="rId21" Type="http://schemas.openxmlformats.org/officeDocument/2006/relationships/slide" Target="slide2.xml"/><Relationship Id="rId7" Type="http://schemas.openxmlformats.org/officeDocument/2006/relationships/slide" Target="slide4.xml"/><Relationship Id="rId12" Type="http://schemas.openxmlformats.org/officeDocument/2006/relationships/slide" Target="slide9.xml"/><Relationship Id="rId17" Type="http://schemas.openxmlformats.org/officeDocument/2006/relationships/slide" Target="slide14.xml"/><Relationship Id="rId25" Type="http://schemas.openxmlformats.org/officeDocument/2006/relationships/slide" Target="slide32.xml"/><Relationship Id="rId2" Type="http://schemas.openxmlformats.org/officeDocument/2006/relationships/image" Target="../media/image2.png"/><Relationship Id="rId16" Type="http://schemas.openxmlformats.org/officeDocument/2006/relationships/slide" Target="slide13.xml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11" Type="http://schemas.openxmlformats.org/officeDocument/2006/relationships/slide" Target="slide8.xml"/><Relationship Id="rId24" Type="http://schemas.openxmlformats.org/officeDocument/2006/relationships/slide" Target="slide31.xml"/><Relationship Id="rId5" Type="http://schemas.openxmlformats.org/officeDocument/2006/relationships/image" Target="../media/image5.png"/><Relationship Id="rId15" Type="http://schemas.openxmlformats.org/officeDocument/2006/relationships/slide" Target="slide12.xml"/><Relationship Id="rId23" Type="http://schemas.openxmlformats.org/officeDocument/2006/relationships/slide" Target="slide33.xml"/><Relationship Id="rId10" Type="http://schemas.openxmlformats.org/officeDocument/2006/relationships/slide" Target="slide7.xml"/><Relationship Id="rId19" Type="http://schemas.openxmlformats.org/officeDocument/2006/relationships/slide" Target="slide16.xml"/><Relationship Id="rId4" Type="http://schemas.openxmlformats.org/officeDocument/2006/relationships/image" Target="../media/image4.png"/><Relationship Id="rId9" Type="http://schemas.openxmlformats.org/officeDocument/2006/relationships/slide" Target="slide6.xml"/><Relationship Id="rId14" Type="http://schemas.openxmlformats.org/officeDocument/2006/relationships/slide" Target="slide11.xml"/><Relationship Id="rId22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slide" Target="slide22.xml"/><Relationship Id="rId18" Type="http://schemas.openxmlformats.org/officeDocument/2006/relationships/slide" Target="slide29.xml"/><Relationship Id="rId3" Type="http://schemas.openxmlformats.org/officeDocument/2006/relationships/image" Target="../media/image4.png"/><Relationship Id="rId21" Type="http://schemas.openxmlformats.org/officeDocument/2006/relationships/slide" Target="slide1.xml"/><Relationship Id="rId7" Type="http://schemas.openxmlformats.org/officeDocument/2006/relationships/slide" Target="slide18.xml"/><Relationship Id="rId12" Type="http://schemas.openxmlformats.org/officeDocument/2006/relationships/slide" Target="slide23.xml"/><Relationship Id="rId17" Type="http://schemas.openxmlformats.org/officeDocument/2006/relationships/slide" Target="slide27.xml"/><Relationship Id="rId25" Type="http://schemas.openxmlformats.org/officeDocument/2006/relationships/slide" Target="slide35.xml"/><Relationship Id="rId2" Type="http://schemas.openxmlformats.org/officeDocument/2006/relationships/image" Target="../media/image8.png"/><Relationship Id="rId16" Type="http://schemas.openxmlformats.org/officeDocument/2006/relationships/slide" Target="slide25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7.xml"/><Relationship Id="rId11" Type="http://schemas.openxmlformats.org/officeDocument/2006/relationships/slide" Target="slide24.xml"/><Relationship Id="rId24" Type="http://schemas.openxmlformats.org/officeDocument/2006/relationships/slide" Target="slide36.xml"/><Relationship Id="rId5" Type="http://schemas.openxmlformats.org/officeDocument/2006/relationships/slide" Target="slide30.xml"/><Relationship Id="rId15" Type="http://schemas.openxmlformats.org/officeDocument/2006/relationships/slide" Target="slide28.xml"/><Relationship Id="rId23" Type="http://schemas.openxmlformats.org/officeDocument/2006/relationships/slide" Target="slide34.xml"/><Relationship Id="rId10" Type="http://schemas.openxmlformats.org/officeDocument/2006/relationships/slide" Target="slide20.xml"/><Relationship Id="rId19" Type="http://schemas.openxmlformats.org/officeDocument/2006/relationships/slide" Target="slide26.xml"/><Relationship Id="rId4" Type="http://schemas.openxmlformats.org/officeDocument/2006/relationships/image" Target="../media/image6.png"/><Relationship Id="rId9" Type="http://schemas.openxmlformats.org/officeDocument/2006/relationships/slide" Target="slide19.xml"/><Relationship Id="rId14" Type="http://schemas.openxmlformats.org/officeDocument/2006/relationships/slide" Target="slide21.xml"/><Relationship Id="rId22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slide" Target="slide38.xml"/><Relationship Id="rId4" Type="http://schemas.openxmlformats.org/officeDocument/2006/relationships/slide" Target="slide37.xml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" Target="slide37.xml"/><Relationship Id="rId7" Type="http://schemas.openxmlformats.org/officeDocument/2006/relationships/slide" Target="slide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gif"/><Relationship Id="rId4" Type="http://schemas.openxmlformats.org/officeDocument/2006/relationships/slide" Target="slide3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slide" Target="slide38.xml"/><Relationship Id="rId4" Type="http://schemas.openxmlformats.org/officeDocument/2006/relationships/slide" Target="slide37.xml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" Target="slide38.xml"/><Relationship Id="rId7" Type="http://schemas.openxmlformats.org/officeDocument/2006/relationships/slide" Target="slide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gif"/><Relationship Id="rId4" Type="http://schemas.openxmlformats.org/officeDocument/2006/relationships/slide" Target="slide3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slide" Target="slide38.xml"/><Relationship Id="rId4" Type="http://schemas.openxmlformats.org/officeDocument/2006/relationships/slide" Target="slide37.xml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" Target="slide37.xml"/><Relationship Id="rId7" Type="http://schemas.openxmlformats.org/officeDocument/2006/relationships/slide" Target="slide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gif"/><Relationship Id="rId4" Type="http://schemas.openxmlformats.org/officeDocument/2006/relationships/slide" Target="slide3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slide" Target="slide37.xml"/><Relationship Id="rId4" Type="http://schemas.openxmlformats.org/officeDocument/2006/relationships/slide" Target="slide38.xml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" Target="slide38.xml"/><Relationship Id="rId7" Type="http://schemas.openxmlformats.org/officeDocument/2006/relationships/slide" Target="slide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gif"/><Relationship Id="rId4" Type="http://schemas.openxmlformats.org/officeDocument/2006/relationships/slide" Target="slide3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slide" Target="slide38.xml"/><Relationship Id="rId4" Type="http://schemas.openxmlformats.org/officeDocument/2006/relationships/slide" Target="slide37.xml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slide" Target="slide38.xml"/><Relationship Id="rId4" Type="http://schemas.openxmlformats.org/officeDocument/2006/relationships/slide" Target="slide37.xml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" Target="slide37.xml"/><Relationship Id="rId7" Type="http://schemas.openxmlformats.org/officeDocument/2006/relationships/slide" Target="slide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gif"/><Relationship Id="rId4" Type="http://schemas.openxmlformats.org/officeDocument/2006/relationships/slide" Target="slide3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" Target="slide37.xml"/><Relationship Id="rId7" Type="http://schemas.openxmlformats.org/officeDocument/2006/relationships/slide" Target="slide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gif"/><Relationship Id="rId4" Type="http://schemas.openxmlformats.org/officeDocument/2006/relationships/slide" Target="slide3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" Target="slide38.xml"/><Relationship Id="rId7" Type="http://schemas.openxmlformats.org/officeDocument/2006/relationships/slide" Target="slide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gif"/><Relationship Id="rId4" Type="http://schemas.openxmlformats.org/officeDocument/2006/relationships/slide" Target="slide3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" Target="slide37.xml"/><Relationship Id="rId7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gif"/><Relationship Id="rId4" Type="http://schemas.openxmlformats.org/officeDocument/2006/relationships/slide" Target="slide3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" Target="slide38.xml"/><Relationship Id="rId7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gif"/><Relationship Id="rId4" Type="http://schemas.openxmlformats.org/officeDocument/2006/relationships/slide" Target="slide3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" Target="slide38.xml"/><Relationship Id="rId7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gif"/><Relationship Id="rId4" Type="http://schemas.openxmlformats.org/officeDocument/2006/relationships/slide" Target="slide3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3" Type="http://schemas.openxmlformats.org/officeDocument/2006/relationships/image" Target="../media/image5.png"/><Relationship Id="rId7" Type="http://schemas.openxmlformats.org/officeDocument/2006/relationships/slide" Target="slide37.xml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2.png"/><Relationship Id="rId4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" Target="slide37.xml"/><Relationship Id="rId7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gif"/><Relationship Id="rId4" Type="http://schemas.openxmlformats.org/officeDocument/2006/relationships/slide" Target="slide3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" Target="slide38.xml"/><Relationship Id="rId7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gif"/><Relationship Id="rId4" Type="http://schemas.openxmlformats.org/officeDocument/2006/relationships/slide" Target="slide3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slide" Target="slide37.xml"/><Relationship Id="rId4" Type="http://schemas.openxmlformats.org/officeDocument/2006/relationships/slide" Target="slide38.xml"/><Relationship Id="rId9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" Target="slide37.xml"/><Relationship Id="rId7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gif"/><Relationship Id="rId4" Type="http://schemas.openxmlformats.org/officeDocument/2006/relationships/slide" Target="slide3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slide" Target="slide38.xml"/><Relationship Id="rId4" Type="http://schemas.openxmlformats.org/officeDocument/2006/relationships/slide" Target="slide37.xml"/><Relationship Id="rId9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" Target="slide37.xml"/><Relationship Id="rId7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gif"/><Relationship Id="rId4" Type="http://schemas.openxmlformats.org/officeDocument/2006/relationships/slide" Target="slide3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" Target="slide37.xml"/><Relationship Id="rId7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gif"/><Relationship Id="rId4" Type="http://schemas.openxmlformats.org/officeDocument/2006/relationships/slide" Target="slide3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" Target="slide37.xml"/><Relationship Id="rId7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gif"/><Relationship Id="rId4" Type="http://schemas.openxmlformats.org/officeDocument/2006/relationships/slide" Target="slide3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4.png"/><Relationship Id="rId7" Type="http://schemas.openxmlformats.org/officeDocument/2006/relationships/slide" Target="slide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slide" Target="slide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صورة 3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1" t="30050" r="23221" b="25850"/>
          <a:stretch/>
        </p:blipFill>
        <p:spPr>
          <a:xfrm>
            <a:off x="1409976" y="1657446"/>
            <a:ext cx="4320480" cy="3024336"/>
          </a:xfrm>
          <a:prstGeom prst="rect">
            <a:avLst/>
          </a:prstGeom>
        </p:spPr>
      </p:pic>
      <p:pic>
        <p:nvPicPr>
          <p:cNvPr id="46" name="Picture 2" descr="E:\c- pics\icons2011\icons collect\hear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933" y="77210"/>
            <a:ext cx="1719221" cy="171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صورة 4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10800" r="9051" b="10800"/>
          <a:stretch/>
        </p:blipFill>
        <p:spPr>
          <a:xfrm>
            <a:off x="1202442" y="5424156"/>
            <a:ext cx="1638730" cy="890960"/>
          </a:xfrm>
          <a:prstGeom prst="rect">
            <a:avLst/>
          </a:prstGeom>
        </p:spPr>
      </p:pic>
      <p:pic>
        <p:nvPicPr>
          <p:cNvPr id="44" name="صورة 4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10800" r="9051" b="10800"/>
          <a:stretch/>
        </p:blipFill>
        <p:spPr>
          <a:xfrm>
            <a:off x="2861262" y="5417820"/>
            <a:ext cx="1638730" cy="890960"/>
          </a:xfrm>
          <a:prstGeom prst="rect">
            <a:avLst/>
          </a:prstGeom>
        </p:spPr>
      </p:pic>
      <p:pic>
        <p:nvPicPr>
          <p:cNvPr id="45" name="صورة 4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10800" r="9051" b="10800"/>
          <a:stretch/>
        </p:blipFill>
        <p:spPr>
          <a:xfrm>
            <a:off x="4517446" y="5411771"/>
            <a:ext cx="1638730" cy="890960"/>
          </a:xfrm>
          <a:prstGeom prst="rect">
            <a:avLst/>
          </a:prstGeom>
        </p:spPr>
      </p:pic>
      <p:pic>
        <p:nvPicPr>
          <p:cNvPr id="37" name="صورة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43" y="600177"/>
            <a:ext cx="1346779" cy="641425"/>
          </a:xfrm>
          <a:prstGeom prst="rect">
            <a:avLst/>
          </a:prstGeom>
        </p:spPr>
      </p:pic>
      <p:sp>
        <p:nvSpPr>
          <p:cNvPr id="4" name="AutoShape 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56270" y="1487089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1</a:t>
            </a:r>
            <a:endParaRPr lang="en-US" altLang="ar-KW" sz="3600" b="1"/>
          </a:p>
        </p:txBody>
      </p:sp>
      <p:sp>
        <p:nvSpPr>
          <p:cNvPr id="5" name="AutoShape 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129093" y="1189134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2</a:t>
            </a:r>
            <a:endParaRPr lang="en-US" altLang="ar-KW" sz="3600" b="1"/>
          </a:p>
        </p:txBody>
      </p:sp>
      <p:sp>
        <p:nvSpPr>
          <p:cNvPr id="7" name="AutoShape 7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056041" y="1487089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3</a:t>
            </a:r>
            <a:endParaRPr lang="en-US" altLang="ar-KW" sz="3600" b="1"/>
          </a:p>
        </p:txBody>
      </p:sp>
      <p:sp>
        <p:nvSpPr>
          <p:cNvPr id="8" name="AutoShape 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1890622" y="1608858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4</a:t>
            </a:r>
            <a:endParaRPr lang="en-US" altLang="ar-KW" sz="3600" b="1"/>
          </a:p>
        </p:txBody>
      </p:sp>
      <p:sp>
        <p:nvSpPr>
          <p:cNvPr id="9" name="AutoShape 9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1108199" y="2762058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 dirty="0"/>
              <a:t>5</a:t>
            </a:r>
            <a:endParaRPr lang="en-US" altLang="ar-KW" sz="3600" b="1" dirty="0"/>
          </a:p>
        </p:txBody>
      </p:sp>
      <p:sp>
        <p:nvSpPr>
          <p:cNvPr id="10" name="AutoShape 10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1141852" y="4178396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 dirty="0"/>
              <a:t>6</a:t>
            </a:r>
            <a:endParaRPr lang="en-US" altLang="ar-KW" sz="3600" b="1" dirty="0"/>
          </a:p>
        </p:txBody>
      </p:sp>
      <p:sp>
        <p:nvSpPr>
          <p:cNvPr id="11" name="AutoShape 1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280139" y="4437484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7</a:t>
            </a:r>
            <a:endParaRPr lang="en-US" altLang="ar-KW" sz="3600" b="1"/>
          </a:p>
        </p:txBody>
      </p:sp>
      <p:sp>
        <p:nvSpPr>
          <p:cNvPr id="12" name="AutoShape 14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2927839" y="3626512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8</a:t>
            </a:r>
            <a:endParaRPr lang="en-US" altLang="ar-KW" sz="3600" b="1"/>
          </a:p>
        </p:txBody>
      </p:sp>
      <p:sp>
        <p:nvSpPr>
          <p:cNvPr id="13" name="AutoShape 15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60368" y="3602059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9</a:t>
            </a:r>
            <a:endParaRPr lang="en-US" altLang="ar-KW" sz="3600" b="1"/>
          </a:p>
        </p:txBody>
      </p:sp>
      <p:sp>
        <p:nvSpPr>
          <p:cNvPr id="14" name="AutoShape 16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845412" y="3213600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10</a:t>
            </a:r>
            <a:endParaRPr lang="en-US" altLang="ar-KW" sz="3600" b="1"/>
          </a:p>
        </p:txBody>
      </p:sp>
      <p:sp>
        <p:nvSpPr>
          <p:cNvPr id="15" name="AutoShape 1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703970" y="2462630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11</a:t>
            </a:r>
            <a:endParaRPr lang="en-US" altLang="ar-KW" sz="3600" b="1"/>
          </a:p>
        </p:txBody>
      </p:sp>
      <p:sp>
        <p:nvSpPr>
          <p:cNvPr id="16" name="AutoShape 18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156548" y="3922063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12</a:t>
            </a:r>
            <a:endParaRPr lang="en-US" altLang="ar-KW" sz="3600" b="1"/>
          </a:p>
        </p:txBody>
      </p:sp>
      <p:sp>
        <p:nvSpPr>
          <p:cNvPr id="17" name="AutoShape 19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915678" y="4605957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13</a:t>
            </a:r>
            <a:endParaRPr lang="en-US" altLang="ar-KW" sz="3600" b="1"/>
          </a:p>
        </p:txBody>
      </p:sp>
      <p:sp>
        <p:nvSpPr>
          <p:cNvPr id="18" name="AutoShape 20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915678" y="5424156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 dirty="0"/>
              <a:t>14</a:t>
            </a:r>
            <a:endParaRPr lang="en-US" altLang="ar-KW" sz="3600" b="1" dirty="0"/>
          </a:p>
        </p:txBody>
      </p:sp>
      <p:pic>
        <p:nvPicPr>
          <p:cNvPr id="42" name="صورة 41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47" y="5043092"/>
            <a:ext cx="1269092" cy="1692122"/>
          </a:xfrm>
          <a:prstGeom prst="rect">
            <a:avLst/>
          </a:prstGeom>
        </p:spPr>
      </p:pic>
      <p:pic>
        <p:nvPicPr>
          <p:cNvPr id="48" name="صورة 47">
            <a:hlinkClick r:id="rId21" action="ppaction://hlinksldjump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2" t="13497" r="19149" b="33911"/>
          <a:stretch/>
        </p:blipFill>
        <p:spPr>
          <a:xfrm>
            <a:off x="7341409" y="1623517"/>
            <a:ext cx="1585987" cy="1022544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4" name="AutoShape 8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1619672" y="5624384"/>
            <a:ext cx="813690" cy="447472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600" b="1"/>
              <a:t>3</a:t>
            </a:r>
            <a:endParaRPr lang="en-US" altLang="ar-KW" sz="3600" b="1"/>
          </a:p>
        </p:txBody>
      </p:sp>
      <p:sp>
        <p:nvSpPr>
          <p:cNvPr id="32" name="AutoShape 84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893578" y="5611052"/>
            <a:ext cx="836878" cy="460804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600" b="1" dirty="0"/>
              <a:t>1</a:t>
            </a:r>
            <a:endParaRPr lang="en-US" altLang="ar-KW" sz="3600" b="1" dirty="0"/>
          </a:p>
        </p:txBody>
      </p:sp>
      <p:sp>
        <p:nvSpPr>
          <p:cNvPr id="33" name="AutoShape 8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3217304" y="5611052"/>
            <a:ext cx="854788" cy="460804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600" b="1" dirty="0"/>
              <a:t>2</a:t>
            </a:r>
            <a:endParaRPr lang="en-US" altLang="ar-KW" sz="3600" b="1" dirty="0"/>
          </a:p>
        </p:txBody>
      </p:sp>
    </p:spTree>
    <p:extLst>
      <p:ext uri="{BB962C8B-B14F-4D97-AF65-F5344CB8AC3E}">
        <p14:creationId xmlns:p14="http://schemas.microsoft.com/office/powerpoint/2010/main" val="171438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صورة 5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2" t="13497" r="19149" b="33911"/>
          <a:stretch/>
        </p:blipFill>
        <p:spPr>
          <a:xfrm>
            <a:off x="1196135" y="1355726"/>
            <a:ext cx="5472608" cy="3528392"/>
          </a:xfrm>
          <a:prstGeom prst="rect">
            <a:avLst/>
          </a:prstGeom>
        </p:spPr>
      </p:pic>
      <p:pic>
        <p:nvPicPr>
          <p:cNvPr id="61" name="صورة 6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10800" r="9051" b="10800"/>
          <a:stretch/>
        </p:blipFill>
        <p:spPr>
          <a:xfrm>
            <a:off x="1202442" y="5424156"/>
            <a:ext cx="1638730" cy="890960"/>
          </a:xfrm>
          <a:prstGeom prst="rect">
            <a:avLst/>
          </a:prstGeom>
        </p:spPr>
      </p:pic>
      <p:pic>
        <p:nvPicPr>
          <p:cNvPr id="62" name="صورة 6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10800" r="9051" b="10800"/>
          <a:stretch/>
        </p:blipFill>
        <p:spPr>
          <a:xfrm>
            <a:off x="2861262" y="5417820"/>
            <a:ext cx="1638730" cy="890960"/>
          </a:xfrm>
          <a:prstGeom prst="rect">
            <a:avLst/>
          </a:prstGeom>
        </p:spPr>
      </p:pic>
      <p:pic>
        <p:nvPicPr>
          <p:cNvPr id="63" name="صورة 6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10800" r="9051" b="10800"/>
          <a:stretch/>
        </p:blipFill>
        <p:spPr>
          <a:xfrm>
            <a:off x="4517446" y="5411771"/>
            <a:ext cx="1638730" cy="890960"/>
          </a:xfrm>
          <a:prstGeom prst="rect">
            <a:avLst/>
          </a:prstGeom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47" y="5043092"/>
            <a:ext cx="1269092" cy="1692122"/>
          </a:xfrm>
          <a:prstGeom prst="rect">
            <a:avLst/>
          </a:prstGeom>
        </p:spPr>
      </p:pic>
      <p:sp>
        <p:nvSpPr>
          <p:cNvPr id="23558" name="AutoShape 6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565796" y="4362137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28</a:t>
            </a:r>
            <a:endParaRPr lang="en-US" altLang="ar-KW" sz="3600" b="1"/>
          </a:p>
        </p:txBody>
      </p:sp>
      <p:sp>
        <p:nvSpPr>
          <p:cNvPr id="23573" name="AutoShap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273801" y="1196752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 dirty="0"/>
              <a:t>15</a:t>
            </a:r>
            <a:endParaRPr lang="en-US" altLang="ar-KW" sz="3600" b="1" dirty="0"/>
          </a:p>
        </p:txBody>
      </p:sp>
      <p:sp>
        <p:nvSpPr>
          <p:cNvPr id="23574" name="AutoShape 2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411106" y="969586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16</a:t>
            </a:r>
            <a:endParaRPr lang="en-US" altLang="ar-KW" sz="3600" b="1"/>
          </a:p>
        </p:txBody>
      </p:sp>
      <p:pic>
        <p:nvPicPr>
          <p:cNvPr id="60" name="صورة 5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24" y="555327"/>
            <a:ext cx="1346779" cy="641425"/>
          </a:xfrm>
          <a:prstGeom prst="rect">
            <a:avLst/>
          </a:prstGeom>
        </p:spPr>
      </p:pic>
      <p:sp>
        <p:nvSpPr>
          <p:cNvPr id="23575" name="AutoShape 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666283" y="1680796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17</a:t>
            </a:r>
            <a:endParaRPr lang="en-US" altLang="ar-KW" sz="3600" b="1"/>
          </a:p>
        </p:txBody>
      </p:sp>
      <p:sp>
        <p:nvSpPr>
          <p:cNvPr id="23576" name="AutoShape 2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764627" y="1680796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18</a:t>
            </a:r>
            <a:endParaRPr lang="en-US" altLang="ar-KW" sz="3600" b="1"/>
          </a:p>
        </p:txBody>
      </p:sp>
      <p:sp>
        <p:nvSpPr>
          <p:cNvPr id="2357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58941" y="3283689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22</a:t>
            </a:r>
            <a:endParaRPr lang="en-US" altLang="ar-KW" sz="3600" b="1"/>
          </a:p>
        </p:txBody>
      </p:sp>
      <p:sp>
        <p:nvSpPr>
          <p:cNvPr id="23578" name="AutoShape 2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1152478" y="2330961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21</a:t>
            </a:r>
            <a:endParaRPr lang="en-US" altLang="ar-KW" sz="3600" b="1"/>
          </a:p>
        </p:txBody>
      </p:sp>
      <p:sp>
        <p:nvSpPr>
          <p:cNvPr id="23579" name="AutoShape 2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2086017" y="1992555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 dirty="0"/>
              <a:t>20</a:t>
            </a:r>
            <a:endParaRPr lang="en-US" altLang="ar-KW" sz="3600" b="1" dirty="0"/>
          </a:p>
        </p:txBody>
      </p:sp>
      <p:sp>
        <p:nvSpPr>
          <p:cNvPr id="23580" name="AutoShape 2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2896685" y="1540074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19</a:t>
            </a:r>
            <a:endParaRPr lang="en-US" altLang="ar-KW" sz="3600" b="1"/>
          </a:p>
        </p:txBody>
      </p:sp>
      <p:sp>
        <p:nvSpPr>
          <p:cNvPr id="23581" name="AutoShape 2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756397" y="4365626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26</a:t>
            </a:r>
            <a:endParaRPr lang="en-US" altLang="ar-KW" sz="3600" b="1"/>
          </a:p>
        </p:txBody>
      </p:sp>
      <p:sp>
        <p:nvSpPr>
          <p:cNvPr id="2358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41405" y="4353405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 dirty="0"/>
              <a:t>23</a:t>
            </a:r>
            <a:endParaRPr lang="en-US" altLang="ar-KW" sz="3600" b="1" dirty="0"/>
          </a:p>
        </p:txBody>
      </p:sp>
      <p:sp>
        <p:nvSpPr>
          <p:cNvPr id="23585" name="AutoShape 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2799172" y="4379603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25</a:t>
            </a:r>
            <a:endParaRPr lang="en-US" altLang="ar-KW" sz="3600" b="1"/>
          </a:p>
        </p:txBody>
      </p:sp>
      <p:sp>
        <p:nvSpPr>
          <p:cNvPr id="23589" name="AutoShape 3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666283" y="4357248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27</a:t>
            </a:r>
            <a:endParaRPr lang="en-US" altLang="ar-KW" sz="3600" b="1"/>
          </a:p>
        </p:txBody>
      </p:sp>
      <p:sp>
        <p:nvSpPr>
          <p:cNvPr id="23590" name="AutoShape 38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1843835" y="4658123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 dirty="0"/>
              <a:t>24</a:t>
            </a:r>
            <a:endParaRPr lang="en-US" altLang="ar-KW" sz="3600" b="1" dirty="0"/>
          </a:p>
        </p:txBody>
      </p:sp>
      <p:pic>
        <p:nvPicPr>
          <p:cNvPr id="64" name="Picture 2" descr="E:\c- pics\icons2011\icons collect\heart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508" y="4613467"/>
            <a:ext cx="1719221" cy="171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صورة 64">
            <a:hlinkClick r:id="rId21" action="ppaction://hlinksldjump"/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1" t="30050" r="23221" b="25850"/>
          <a:stretch/>
        </p:blipFill>
        <p:spPr>
          <a:xfrm>
            <a:off x="7558625" y="1557477"/>
            <a:ext cx="1277625" cy="894338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23636" name="AutoShape 84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877486" y="5582862"/>
            <a:ext cx="918650" cy="510434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600" b="1" dirty="0"/>
              <a:t>1</a:t>
            </a:r>
            <a:endParaRPr lang="en-US" altLang="ar-KW" sz="3600" b="1" dirty="0"/>
          </a:p>
        </p:txBody>
      </p:sp>
      <p:sp>
        <p:nvSpPr>
          <p:cNvPr id="23638" name="AutoShape 86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1574716" y="5602698"/>
            <a:ext cx="896818" cy="490598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600" b="1" dirty="0"/>
              <a:t>3</a:t>
            </a:r>
            <a:endParaRPr lang="en-US" altLang="ar-KW" sz="3600" b="1" dirty="0"/>
          </a:p>
        </p:txBody>
      </p:sp>
      <p:sp>
        <p:nvSpPr>
          <p:cNvPr id="23637" name="AutoShape 85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3203848" y="5604424"/>
            <a:ext cx="953558" cy="488872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600" b="1" dirty="0"/>
              <a:t>2</a:t>
            </a:r>
            <a:endParaRPr lang="en-US" altLang="ar-KW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5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7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35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235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35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35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7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35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7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35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7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35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235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235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235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8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35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235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235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235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7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35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235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235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235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7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35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235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235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235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7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35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235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235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235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8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35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235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235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235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9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35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235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235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235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8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35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235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235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235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8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35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235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235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235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89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35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58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236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236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236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236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36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36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2000" fill="hold"/>
                                        <p:tgtEl>
                                          <p:spTgt spid="236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236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000" fill="hold"/>
                                        <p:tgtEl>
                                          <p:spTgt spid="236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37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36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2000" fill="hold"/>
                                        <p:tgtEl>
                                          <p:spTgt spid="236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E5E5"/>
                                      </p:to>
                                    </p:animClr>
                                    <p:set>
                                      <p:cBhvr>
                                        <p:cTn id="119" dur="2000" fill="hold"/>
                                        <p:tgtEl>
                                          <p:spTgt spid="236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236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3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121166" y="3667764"/>
            <a:ext cx="1872208" cy="2016224"/>
          </a:xfrm>
          <a:prstGeom prst="rect">
            <a:avLst/>
          </a:prstGeom>
        </p:spPr>
      </p:pic>
      <p:pic>
        <p:nvPicPr>
          <p:cNvPr id="14" name="صورة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944402" y="2717431"/>
            <a:ext cx="1872208" cy="2016224"/>
          </a:xfrm>
          <a:prstGeom prst="rect">
            <a:avLst/>
          </a:prstGeom>
        </p:spPr>
      </p:pic>
      <p:sp>
        <p:nvSpPr>
          <p:cNvPr id="7205" name="Oval 3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441222" y="4076104"/>
            <a:ext cx="1274794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ابن </a:t>
            </a:r>
            <a:endParaRPr lang="en-US" altLang="ar-KW" sz="4000" b="1" dirty="0">
              <a:cs typeface="Traditional Arabic" panose="02020603050405020304" pitchFamily="18" charset="-78"/>
            </a:endParaRPr>
          </a:p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حجر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sp>
        <p:nvSpPr>
          <p:cNvPr id="7206" name="Oval 3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40068" y="3140968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200" b="1" dirty="0"/>
              <a:t>السيوطي</a:t>
            </a:r>
            <a:endParaRPr lang="en-US" altLang="ar-KW" sz="3200" b="1" dirty="0"/>
          </a:p>
        </p:txBody>
      </p:sp>
      <p:sp>
        <p:nvSpPr>
          <p:cNvPr id="7207" name="Text Box 39"/>
          <p:cNvSpPr txBox="1">
            <a:spLocks noChangeArrowheads="1"/>
          </p:cNvSpPr>
          <p:nvPr/>
        </p:nvSpPr>
        <p:spPr bwMode="auto">
          <a:xfrm>
            <a:off x="1475631" y="1417148"/>
            <a:ext cx="489671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altLang="ar-KW" sz="4800" b="1" dirty="0">
                <a:cs typeface="Traditional Arabic" panose="02020603050405020304" pitchFamily="18" charset="-78"/>
              </a:rPr>
              <a:t>كتاب لباب </a:t>
            </a:r>
            <a:r>
              <a:rPr lang="ar-KW" altLang="ar-KW" sz="4800" b="1" dirty="0" err="1">
                <a:cs typeface="Traditional Arabic" panose="02020603050405020304" pitchFamily="18" charset="-78"/>
              </a:rPr>
              <a:t>النقول</a:t>
            </a:r>
            <a:r>
              <a:rPr lang="ar-KW" altLang="ar-KW" sz="4800" b="1" dirty="0">
                <a:cs typeface="Traditional Arabic" panose="02020603050405020304" pitchFamily="18" charset="-78"/>
              </a:rPr>
              <a:t> في أسباب النزول لمن ؟</a:t>
            </a:r>
            <a:endParaRPr lang="en-US" altLang="ar-KW" sz="4800" b="1" dirty="0">
              <a:cs typeface="Traditional Arabic" panose="02020603050405020304" pitchFamily="18" charset="-78"/>
            </a:endParaRPr>
          </a:p>
        </p:txBody>
      </p:sp>
      <p:pic>
        <p:nvPicPr>
          <p:cNvPr id="7209" name="Picture 41" descr="دقيقة واحدة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056866"/>
            <a:ext cx="1224136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صورة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" name="صورة 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230423" y="4172584"/>
            <a:ext cx="1872208" cy="2016224"/>
          </a:xfrm>
          <a:prstGeom prst="rect">
            <a:avLst/>
          </a:prstGeom>
        </p:spPr>
      </p:pic>
      <p:sp>
        <p:nvSpPr>
          <p:cNvPr id="7204" name="Oval 3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508104" y="4587846"/>
            <a:ext cx="1378975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 err="1">
                <a:cs typeface="Traditional Arabic" panose="02020603050405020304" pitchFamily="18" charset="-78"/>
              </a:rPr>
              <a:t>الهيتمي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20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5" grpId="0"/>
      <p:bldP spid="7206" grpId="0"/>
      <p:bldP spid="7207" grpId="0"/>
      <p:bldP spid="720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121166" y="3667764"/>
            <a:ext cx="1872208" cy="2016224"/>
          </a:xfrm>
          <a:prstGeom prst="rect">
            <a:avLst/>
          </a:prstGeom>
        </p:spPr>
      </p:pic>
      <p:pic>
        <p:nvPicPr>
          <p:cNvPr id="11" name="صورة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944402" y="2717431"/>
            <a:ext cx="1872208" cy="2016224"/>
          </a:xfrm>
          <a:prstGeom prst="rect">
            <a:avLst/>
          </a:prstGeom>
        </p:spPr>
      </p:pic>
      <p:sp>
        <p:nvSpPr>
          <p:cNvPr id="12" name="Oval 3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41222" y="4076104"/>
            <a:ext cx="1274794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ar-KW" sz="4000" b="1" dirty="0">
                <a:cs typeface="Traditional Arabic" panose="02020603050405020304" pitchFamily="18" charset="-78"/>
              </a:rPr>
              <a:t>1931</a:t>
            </a:r>
          </a:p>
        </p:txBody>
      </p:sp>
      <p:sp>
        <p:nvSpPr>
          <p:cNvPr id="13" name="Oval 3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140068" y="3140968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ar-KW" sz="4000" b="1" dirty="0"/>
              <a:t>1932</a:t>
            </a:r>
          </a:p>
        </p:txBody>
      </p:sp>
      <p:pic>
        <p:nvPicPr>
          <p:cNvPr id="14" name="صورة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230423" y="4172584"/>
            <a:ext cx="1872208" cy="2016224"/>
          </a:xfrm>
          <a:prstGeom prst="rect">
            <a:avLst/>
          </a:prstGeom>
        </p:spPr>
      </p:pic>
      <p:sp>
        <p:nvSpPr>
          <p:cNvPr id="15" name="Oval 3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508104" y="4587846"/>
            <a:ext cx="1378975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ar-KW" sz="4000" b="1" dirty="0">
                <a:cs typeface="Traditional Arabic" panose="02020603050405020304" pitchFamily="18" charset="-78"/>
              </a:rPr>
              <a:t>1930</a:t>
            </a:r>
          </a:p>
        </p:txBody>
      </p:sp>
      <p:sp>
        <p:nvSpPr>
          <p:cNvPr id="8238" name="Text Box 46"/>
          <p:cNvSpPr txBox="1">
            <a:spLocks noChangeArrowheads="1"/>
          </p:cNvSpPr>
          <p:nvPr/>
        </p:nvSpPr>
        <p:spPr bwMode="auto">
          <a:xfrm>
            <a:off x="1547664" y="1288851"/>
            <a:ext cx="5449416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5400" b="1" dirty="0">
                <a:cs typeface="Traditional Arabic" panose="02020603050405020304" pitchFamily="18" charset="-78"/>
              </a:rPr>
              <a:t>متى أقيمت بطولة كأس العالم لكرة القدم أول مرة ؟</a:t>
            </a:r>
            <a:endParaRPr lang="en-US" altLang="ar-KW" sz="5400" b="1" dirty="0">
              <a:cs typeface="Traditional Arabic" panose="02020603050405020304" pitchFamily="18" charset="-78"/>
            </a:endParaRPr>
          </a:p>
        </p:txBody>
      </p:sp>
      <p:pic>
        <p:nvPicPr>
          <p:cNvPr id="8239" name="Picture 47" descr="دقيقة واحدة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13" y="5123739"/>
            <a:ext cx="1173907" cy="1173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صورة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2" name="صورة 2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23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82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صورة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121166" y="3667764"/>
            <a:ext cx="1872208" cy="2016224"/>
          </a:xfrm>
          <a:prstGeom prst="rect">
            <a:avLst/>
          </a:prstGeom>
        </p:spPr>
      </p:pic>
      <p:pic>
        <p:nvPicPr>
          <p:cNvPr id="24" name="صورة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944402" y="2717431"/>
            <a:ext cx="1872208" cy="2016224"/>
          </a:xfrm>
          <a:prstGeom prst="rect">
            <a:avLst/>
          </a:prstGeom>
        </p:spPr>
      </p:pic>
      <p:sp>
        <p:nvSpPr>
          <p:cNvPr id="25" name="Oval 3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441222" y="4076104"/>
            <a:ext cx="1274794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ar-KW" sz="4000" b="1" dirty="0">
                <a:cs typeface="Traditional Arabic" panose="02020603050405020304" pitchFamily="18" charset="-78"/>
              </a:rPr>
              <a:t>54</a:t>
            </a:r>
          </a:p>
        </p:txBody>
      </p:sp>
      <p:sp>
        <p:nvSpPr>
          <p:cNvPr id="26" name="Oval 3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140068" y="3140968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ar-KW" sz="4000" b="1" dirty="0"/>
              <a:t>55</a:t>
            </a:r>
          </a:p>
        </p:txBody>
      </p:sp>
      <p:pic>
        <p:nvPicPr>
          <p:cNvPr id="27" name="صورة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230423" y="4172584"/>
            <a:ext cx="1872208" cy="2016224"/>
          </a:xfrm>
          <a:prstGeom prst="rect">
            <a:avLst/>
          </a:prstGeom>
        </p:spPr>
      </p:pic>
      <p:sp>
        <p:nvSpPr>
          <p:cNvPr id="28" name="Oval 36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508104" y="4587846"/>
            <a:ext cx="1378975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ar-KW" sz="4000" b="1" dirty="0">
                <a:cs typeface="Traditional Arabic" panose="02020603050405020304" pitchFamily="18" charset="-78"/>
              </a:rPr>
              <a:t>53</a:t>
            </a:r>
          </a:p>
        </p:txBody>
      </p:sp>
      <p:sp>
        <p:nvSpPr>
          <p:cNvPr id="9258" name="Rectangle 42"/>
          <p:cNvSpPr>
            <a:spLocks noChangeArrowheads="1"/>
          </p:cNvSpPr>
          <p:nvPr/>
        </p:nvSpPr>
        <p:spPr bwMode="auto">
          <a:xfrm>
            <a:off x="944402" y="1373449"/>
            <a:ext cx="5616426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4000" b="1" dirty="0">
                <a:cs typeface="Traditional Arabic" panose="02020603050405020304" pitchFamily="18" charset="-78"/>
              </a:rPr>
              <a:t>قال تعالى : ( ربنا ءامنا بما أنزلت واتبعنا الرسول فاكتبنا مع الشاهدين )  في سورة آل عمران كم رقمها</a:t>
            </a:r>
            <a:r>
              <a:rPr lang="ar-SA" altLang="ar-KW" sz="4000" b="1" dirty="0">
                <a:cs typeface="Traditional Arabic" panose="02020603050405020304" pitchFamily="18" charset="-78"/>
              </a:rPr>
              <a:t> </a:t>
            </a:r>
            <a:r>
              <a:rPr lang="ar-KW" altLang="ar-KW" sz="4000" b="1" dirty="0">
                <a:cs typeface="Traditional Arabic" panose="02020603050405020304" pitchFamily="18" charset="-78"/>
              </a:rPr>
              <a:t>؟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pic>
        <p:nvPicPr>
          <p:cNvPr id="9263" name="Picture 47" descr="دقيقة واحدة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24" y="5045100"/>
            <a:ext cx="1231263" cy="123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صورة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2" name="صورة 2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2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/>
      <p:bldP spid="92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صورة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121166" y="3667764"/>
            <a:ext cx="1872208" cy="2016224"/>
          </a:xfrm>
          <a:prstGeom prst="rect">
            <a:avLst/>
          </a:prstGeom>
        </p:spPr>
      </p:pic>
      <p:pic>
        <p:nvPicPr>
          <p:cNvPr id="17" name="صورة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944402" y="2717431"/>
            <a:ext cx="1872208" cy="2016224"/>
          </a:xfrm>
          <a:prstGeom prst="rect">
            <a:avLst/>
          </a:prstGeom>
        </p:spPr>
      </p:pic>
      <p:sp>
        <p:nvSpPr>
          <p:cNvPr id="18" name="Oval 3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41222" y="4076104"/>
            <a:ext cx="1274794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فيصل</a:t>
            </a:r>
          </a:p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الدخيل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sp>
        <p:nvSpPr>
          <p:cNvPr id="19" name="Oval 3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140068" y="3140968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فتحي</a:t>
            </a:r>
          </a:p>
          <a:p>
            <a:pPr algn="ctr"/>
            <a:r>
              <a:rPr lang="ar-KW" altLang="ar-KW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كميل</a:t>
            </a:r>
            <a:endParaRPr lang="en-US" altLang="ar-KW" sz="40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20" name="صورة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230423" y="4172584"/>
            <a:ext cx="1872208" cy="2016224"/>
          </a:xfrm>
          <a:prstGeom prst="rect">
            <a:avLst/>
          </a:prstGeom>
        </p:spPr>
      </p:pic>
      <p:sp>
        <p:nvSpPr>
          <p:cNvPr id="23" name="Oval 3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508104" y="4587846"/>
            <a:ext cx="1378975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جاسم</a:t>
            </a:r>
          </a:p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يعقوب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sp>
        <p:nvSpPr>
          <p:cNvPr id="10286" name="Text Box 46"/>
          <p:cNvSpPr txBox="1">
            <a:spLocks noChangeArrowheads="1"/>
          </p:cNvSpPr>
          <p:nvPr/>
        </p:nvSpPr>
        <p:spPr bwMode="auto">
          <a:xfrm>
            <a:off x="1140068" y="1290308"/>
            <a:ext cx="5688111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4400" b="1" dirty="0">
                <a:cs typeface="Traditional Arabic" panose="02020603050405020304" pitchFamily="18" charset="-78"/>
              </a:rPr>
              <a:t>من هو اللاعب الكويتي الذي انضم إلى فريق نجوم العالم عام 1982م ؟</a:t>
            </a:r>
            <a:endParaRPr lang="en-US" altLang="ar-KW" sz="4400" b="1" dirty="0">
              <a:cs typeface="Traditional Arabic" panose="02020603050405020304" pitchFamily="18" charset="-78"/>
            </a:endParaRPr>
          </a:p>
        </p:txBody>
      </p:sp>
      <p:pic>
        <p:nvPicPr>
          <p:cNvPr id="10287" name="Picture 47" descr="دقيقة واحدة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99926"/>
            <a:ext cx="1309394" cy="1309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صورة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2" name="صورة 2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3" grpId="0"/>
      <p:bldP spid="1028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121166" y="3667764"/>
            <a:ext cx="1872208" cy="2016224"/>
          </a:xfrm>
          <a:prstGeom prst="rect">
            <a:avLst/>
          </a:prstGeom>
        </p:spPr>
      </p:pic>
      <p:pic>
        <p:nvPicPr>
          <p:cNvPr id="11" name="صورة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944402" y="2717431"/>
            <a:ext cx="1872208" cy="2016224"/>
          </a:xfrm>
          <a:prstGeom prst="rect">
            <a:avLst/>
          </a:prstGeom>
        </p:spPr>
      </p:pic>
      <p:sp>
        <p:nvSpPr>
          <p:cNvPr id="12" name="Oval 3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441222" y="4076104"/>
            <a:ext cx="1274794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2400" b="1" dirty="0">
                <a:cs typeface="+mn-cs"/>
              </a:rPr>
              <a:t>1024030</a:t>
            </a:r>
            <a:endParaRPr lang="en-US" altLang="ar-KW" sz="2400" b="1" dirty="0">
              <a:cs typeface="+mn-cs"/>
            </a:endParaRPr>
          </a:p>
        </p:txBody>
      </p:sp>
      <p:sp>
        <p:nvSpPr>
          <p:cNvPr id="13" name="Oval 3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40068" y="3140968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2400" b="1" dirty="0"/>
              <a:t>1025030</a:t>
            </a:r>
            <a:endParaRPr lang="en-US" altLang="ar-KW" sz="2400" b="1" dirty="0"/>
          </a:p>
        </p:txBody>
      </p:sp>
      <p:pic>
        <p:nvPicPr>
          <p:cNvPr id="14" name="صورة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230423" y="4172584"/>
            <a:ext cx="1872208" cy="2016224"/>
          </a:xfrm>
          <a:prstGeom prst="rect">
            <a:avLst/>
          </a:prstGeom>
        </p:spPr>
      </p:pic>
      <p:sp>
        <p:nvSpPr>
          <p:cNvPr id="15" name="Oval 3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508104" y="4587846"/>
            <a:ext cx="1378975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2400" b="1" dirty="0">
                <a:cs typeface="+mn-cs"/>
              </a:rPr>
              <a:t>1023030</a:t>
            </a:r>
            <a:endParaRPr lang="en-US" altLang="ar-KW" sz="2400" b="1" dirty="0">
              <a:cs typeface="+mn-cs"/>
            </a:endParaRPr>
          </a:p>
        </p:txBody>
      </p:sp>
      <p:sp>
        <p:nvSpPr>
          <p:cNvPr id="11306" name="Rectangle 42"/>
          <p:cNvSpPr>
            <a:spLocks noChangeArrowheads="1"/>
          </p:cNvSpPr>
          <p:nvPr/>
        </p:nvSpPr>
        <p:spPr bwMode="auto">
          <a:xfrm>
            <a:off x="899592" y="1628800"/>
            <a:ext cx="547211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4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كم عدد نقط القرآن الكريم التي على الحروف</a:t>
            </a:r>
            <a:r>
              <a:rPr lang="ar-SA" altLang="ar-KW" sz="4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KW" altLang="ar-KW" sz="4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؟</a:t>
            </a:r>
            <a:endParaRPr lang="en-US" altLang="ar-KW" sz="48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11311" name="Picture 47" descr="دقيقة واحدة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47" y="5013175"/>
            <a:ext cx="1298777" cy="1298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صورة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2" name="صورة 2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3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130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121166" y="3667764"/>
            <a:ext cx="1872208" cy="2016224"/>
          </a:xfrm>
          <a:prstGeom prst="rect">
            <a:avLst/>
          </a:prstGeom>
        </p:spPr>
      </p:pic>
      <p:pic>
        <p:nvPicPr>
          <p:cNvPr id="11" name="صورة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944402" y="2717431"/>
            <a:ext cx="1872208" cy="2016224"/>
          </a:xfrm>
          <a:prstGeom prst="rect">
            <a:avLst/>
          </a:prstGeom>
        </p:spPr>
      </p:pic>
      <p:sp>
        <p:nvSpPr>
          <p:cNvPr id="12" name="Oval 3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41222" y="4076104"/>
            <a:ext cx="1274794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المغرب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sp>
        <p:nvSpPr>
          <p:cNvPr id="13" name="Oval 3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140068" y="3140968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مصر</a:t>
            </a:r>
            <a:endParaRPr lang="en-US" altLang="ar-KW" sz="44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14" name="صورة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230423" y="4172584"/>
            <a:ext cx="1872208" cy="2016224"/>
          </a:xfrm>
          <a:prstGeom prst="rect">
            <a:avLst/>
          </a:prstGeom>
        </p:spPr>
      </p:pic>
      <p:sp>
        <p:nvSpPr>
          <p:cNvPr id="15" name="Oval 3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508104" y="4587846"/>
            <a:ext cx="1378975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تونس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sp>
        <p:nvSpPr>
          <p:cNvPr id="12334" name="Text Box 46"/>
          <p:cNvSpPr txBox="1">
            <a:spLocks noChangeArrowheads="1"/>
          </p:cNvSpPr>
          <p:nvPr/>
        </p:nvSpPr>
        <p:spPr bwMode="auto">
          <a:xfrm>
            <a:off x="755650" y="1664172"/>
            <a:ext cx="597659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4800" b="1" dirty="0">
                <a:cs typeface="Traditional Arabic" panose="02020603050405020304" pitchFamily="18" charset="-78"/>
              </a:rPr>
              <a:t>أول دولة عربية تأهلت لكأس العالم؟</a:t>
            </a:r>
            <a:endParaRPr lang="en-US" altLang="ar-KW" sz="4800" b="1" dirty="0">
              <a:solidFill>
                <a:schemeClr val="bg1"/>
              </a:solidFill>
              <a:cs typeface="Traditional Arabic" panose="02020603050405020304" pitchFamily="18" charset="-78"/>
            </a:endParaRPr>
          </a:p>
        </p:txBody>
      </p:sp>
      <p:pic>
        <p:nvPicPr>
          <p:cNvPr id="12335" name="Picture 47" descr="دقيقة واحدة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013857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صورة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2" name="صورة 2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3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3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23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121166" y="3667764"/>
            <a:ext cx="1872208" cy="2016224"/>
          </a:xfrm>
          <a:prstGeom prst="rect">
            <a:avLst/>
          </a:prstGeom>
        </p:spPr>
      </p:pic>
      <p:pic>
        <p:nvPicPr>
          <p:cNvPr id="11" name="صورة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944402" y="2717431"/>
            <a:ext cx="1872208" cy="2016224"/>
          </a:xfrm>
          <a:prstGeom prst="rect">
            <a:avLst/>
          </a:prstGeom>
        </p:spPr>
      </p:pic>
      <p:sp>
        <p:nvSpPr>
          <p:cNvPr id="12" name="Oval 3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441222" y="4076104"/>
            <a:ext cx="1274794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+mn-cs"/>
              </a:rPr>
              <a:t>43</a:t>
            </a:r>
            <a:endParaRPr lang="en-US" altLang="ar-KW" sz="4000" b="1" dirty="0">
              <a:cs typeface="+mn-cs"/>
            </a:endParaRPr>
          </a:p>
        </p:txBody>
      </p:sp>
      <p:sp>
        <p:nvSpPr>
          <p:cNvPr id="13" name="Oval 3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40068" y="3140968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/>
              <a:t>55</a:t>
            </a:r>
            <a:endParaRPr lang="en-US" altLang="ar-KW" sz="4000" b="1" dirty="0"/>
          </a:p>
        </p:txBody>
      </p:sp>
      <p:pic>
        <p:nvPicPr>
          <p:cNvPr id="14" name="صورة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230423" y="4172584"/>
            <a:ext cx="1872208" cy="2016224"/>
          </a:xfrm>
          <a:prstGeom prst="rect">
            <a:avLst/>
          </a:prstGeom>
        </p:spPr>
      </p:pic>
      <p:sp>
        <p:nvSpPr>
          <p:cNvPr id="15" name="Oval 36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508104" y="4587846"/>
            <a:ext cx="1378975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+mn-cs"/>
              </a:rPr>
              <a:t>25</a:t>
            </a:r>
            <a:endParaRPr lang="en-US" altLang="ar-KW" sz="4000" b="1" dirty="0">
              <a:cs typeface="+mn-cs"/>
            </a:endParaRPr>
          </a:p>
        </p:txBody>
      </p:sp>
      <p:sp>
        <p:nvSpPr>
          <p:cNvPr id="13354" name="Rectangle 42"/>
          <p:cNvSpPr>
            <a:spLocks noChangeArrowheads="1"/>
          </p:cNvSpPr>
          <p:nvPr/>
        </p:nvSpPr>
        <p:spPr bwMode="auto">
          <a:xfrm>
            <a:off x="827584" y="1319231"/>
            <a:ext cx="5688558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4400" b="1" dirty="0">
                <a:cs typeface="Traditional Arabic" panose="02020603050405020304" pitchFamily="18" charset="-78"/>
              </a:rPr>
              <a:t>كم ذكرت كلمة النبي - صلى الله عليه وسلم  - في القرآن الكريم؟</a:t>
            </a:r>
            <a:endParaRPr lang="en-US" altLang="ar-KW" sz="4400" b="1" dirty="0">
              <a:cs typeface="Traditional Arabic" panose="02020603050405020304" pitchFamily="18" charset="-78"/>
            </a:endParaRPr>
          </a:p>
        </p:txBody>
      </p:sp>
      <p:pic>
        <p:nvPicPr>
          <p:cNvPr id="13359" name="Picture 47" descr="دقيقة واحدة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صورة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2" name="صورة 2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33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121166" y="3667764"/>
            <a:ext cx="1872208" cy="2016224"/>
          </a:xfrm>
          <a:prstGeom prst="rect">
            <a:avLst/>
          </a:prstGeom>
        </p:spPr>
      </p:pic>
      <p:pic>
        <p:nvPicPr>
          <p:cNvPr id="11" name="صورة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944402" y="2717431"/>
            <a:ext cx="1872208" cy="2016224"/>
          </a:xfrm>
          <a:prstGeom prst="rect">
            <a:avLst/>
          </a:prstGeom>
        </p:spPr>
      </p:pic>
      <p:sp>
        <p:nvSpPr>
          <p:cNvPr id="12" name="Oval 3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441222" y="4076104"/>
            <a:ext cx="1274794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الشافعي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sp>
        <p:nvSpPr>
          <p:cNvPr id="13" name="Oval 3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140068" y="3140968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البحتري</a:t>
            </a:r>
            <a:endParaRPr lang="en-US" altLang="ar-KW" sz="40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14" name="صورة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230423" y="4172584"/>
            <a:ext cx="1872208" cy="2016224"/>
          </a:xfrm>
          <a:prstGeom prst="rect">
            <a:avLst/>
          </a:prstGeom>
        </p:spPr>
      </p:pic>
      <p:sp>
        <p:nvSpPr>
          <p:cNvPr id="15" name="Oval 3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508104" y="4587846"/>
            <a:ext cx="1378975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الخطابي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pic>
        <p:nvPicPr>
          <p:cNvPr id="19" name="Picture 47" descr="دقيقة واحدة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صورة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3" name="صورة 2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  <p:sp>
        <p:nvSpPr>
          <p:cNvPr id="24" name="Text Box 38"/>
          <p:cNvSpPr txBox="1">
            <a:spLocks noChangeArrowheads="1"/>
          </p:cNvSpPr>
          <p:nvPr/>
        </p:nvSpPr>
        <p:spPr bwMode="auto">
          <a:xfrm>
            <a:off x="909400" y="843895"/>
            <a:ext cx="6048202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ar-KW" altLang="ar-KW" sz="4000" b="1" dirty="0">
                <a:cs typeface="Traditional Arabic" panose="02020603050405020304" pitchFamily="18" charset="-78"/>
              </a:rPr>
              <a:t>من القائل :</a:t>
            </a:r>
          </a:p>
          <a:p>
            <a:r>
              <a:rPr lang="ar-KW" altLang="ar-KW" sz="4000" b="1" dirty="0">
                <a:cs typeface="Traditional Arabic" panose="02020603050405020304" pitchFamily="18" charset="-78"/>
              </a:rPr>
              <a:t>اقبل معاذير من يأتيك معتذرا</a:t>
            </a:r>
          </a:p>
          <a:p>
            <a:r>
              <a:rPr lang="ar-KW" altLang="ar-KW" sz="4000" b="1" dirty="0">
                <a:cs typeface="Traditional Arabic" panose="02020603050405020304" pitchFamily="18" charset="-78"/>
              </a:rPr>
              <a:t>              إن بر عندك فيما قال أو فجرا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AB0944BF-B6C6-4ED6-A13E-A575899044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121166" y="3667764"/>
            <a:ext cx="1872208" cy="2016224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7C6EEE20-CE96-4D62-B357-37EFF3604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944402" y="2717431"/>
            <a:ext cx="1872208" cy="2016224"/>
          </a:xfrm>
          <a:prstGeom prst="rect">
            <a:avLst/>
          </a:prstGeom>
        </p:spPr>
      </p:pic>
      <p:sp>
        <p:nvSpPr>
          <p:cNvPr id="12" name="Oval 37">
            <a:hlinkClick r:id="rId4" action="ppaction://hlinksldjump"/>
            <a:extLst>
              <a:ext uri="{FF2B5EF4-FFF2-40B4-BE49-F238E27FC236}">
                <a16:creationId xmlns:a16="http://schemas.microsoft.com/office/drawing/2014/main" id="{5C705BFF-C174-4F6D-BF0F-D8EE76470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1222" y="4076104"/>
            <a:ext cx="1274794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السيوطي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sp>
        <p:nvSpPr>
          <p:cNvPr id="13" name="Oval 38">
            <a:hlinkClick r:id="rId4" action="ppaction://hlinksldjump"/>
            <a:extLst>
              <a:ext uri="{FF2B5EF4-FFF2-40B4-BE49-F238E27FC236}">
                <a16:creationId xmlns:a16="http://schemas.microsoft.com/office/drawing/2014/main" id="{CA2B578D-4043-47E1-AFF3-483660AA0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068" y="3140968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أحمد</a:t>
            </a:r>
            <a:endParaRPr lang="en-US" altLang="ar-KW" sz="40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58AEB0FC-26A9-425D-9934-DA7C1D1DA2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230423" y="4172584"/>
            <a:ext cx="1872208" cy="2016224"/>
          </a:xfrm>
          <a:prstGeom prst="rect">
            <a:avLst/>
          </a:prstGeom>
        </p:spPr>
      </p:pic>
      <p:sp>
        <p:nvSpPr>
          <p:cNvPr id="15" name="Oval 36">
            <a:hlinkClick r:id="rId5" action="ppaction://hlinksldjump"/>
            <a:extLst>
              <a:ext uri="{FF2B5EF4-FFF2-40B4-BE49-F238E27FC236}">
                <a16:creationId xmlns:a16="http://schemas.microsoft.com/office/drawing/2014/main" id="{5390C47C-5EBC-4ED5-A709-520EFBB70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104" y="4587846"/>
            <a:ext cx="1378975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الطبراني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sp>
        <p:nvSpPr>
          <p:cNvPr id="15400" name="Text Box 40"/>
          <p:cNvSpPr txBox="1">
            <a:spLocks noChangeArrowheads="1"/>
          </p:cNvSpPr>
          <p:nvPr/>
        </p:nvSpPr>
        <p:spPr bwMode="auto">
          <a:xfrm>
            <a:off x="827584" y="1418000"/>
            <a:ext cx="583264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SA" altLang="ar-KW" sz="4000" b="1" dirty="0">
                <a:cs typeface="Traditional Arabic" panose="02020603050405020304" pitchFamily="18" charset="-78"/>
              </a:rPr>
              <a:t>ألا أخبرك بأفضل ما تعوذ به </a:t>
            </a:r>
            <a:r>
              <a:rPr lang="ar-SA" altLang="ar-KW" sz="4000" b="1" dirty="0" err="1">
                <a:cs typeface="Traditional Arabic" panose="02020603050405020304" pitchFamily="18" charset="-78"/>
              </a:rPr>
              <a:t>المتعوذون</a:t>
            </a:r>
            <a:r>
              <a:rPr lang="ar-KW" altLang="ar-KW" sz="4000" b="1" dirty="0">
                <a:cs typeface="Traditional Arabic" panose="02020603050405020304" pitchFamily="18" charset="-78"/>
              </a:rPr>
              <a:t> </a:t>
            </a:r>
            <a:r>
              <a:rPr lang="ar-SA" altLang="ar-KW" sz="4000" b="1" dirty="0">
                <a:cs typeface="Traditional Arabic" panose="02020603050405020304" pitchFamily="18" charset="-78"/>
              </a:rPr>
              <a:t>“ قل أعوذ برب الفلق“ و</a:t>
            </a:r>
            <a:r>
              <a:rPr lang="ar-KW" altLang="ar-KW" sz="4000" b="1" dirty="0">
                <a:cs typeface="Traditional Arabic" panose="02020603050405020304" pitchFamily="18" charset="-78"/>
              </a:rPr>
              <a:t>  </a:t>
            </a:r>
            <a:r>
              <a:rPr lang="ar-SA" altLang="ar-KW" sz="4000" b="1" dirty="0">
                <a:cs typeface="Traditional Arabic" panose="02020603050405020304" pitchFamily="18" charset="-78"/>
              </a:rPr>
              <a:t>“ قل أعوذ برب الناس“ رواه</a:t>
            </a:r>
            <a:r>
              <a:rPr lang="ar-KW" altLang="ar-KW" sz="4000" b="1" dirty="0">
                <a:cs typeface="Traditional Arabic" panose="02020603050405020304" pitchFamily="18" charset="-78"/>
              </a:rPr>
              <a:t>؟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pic>
        <p:nvPicPr>
          <p:cNvPr id="21" name="Picture 47" descr="دقيقة واحدة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صورة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5" name="صورة 2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4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540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4" name="Text Box 40"/>
          <p:cNvSpPr txBox="1">
            <a:spLocks noChangeArrowheads="1"/>
          </p:cNvSpPr>
          <p:nvPr/>
        </p:nvSpPr>
        <p:spPr bwMode="auto">
          <a:xfrm>
            <a:off x="827584" y="1844824"/>
            <a:ext cx="5616203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4800" b="1" dirty="0">
                <a:cs typeface="Traditional Arabic" panose="02020603050405020304" pitchFamily="18" charset="-78"/>
              </a:rPr>
              <a:t>س : كم مرة تستطيع طرح العدد 5 من الرقم 50 ؟</a:t>
            </a:r>
            <a:endParaRPr lang="en-US" altLang="ar-KW" sz="4800" b="1" dirty="0">
              <a:cs typeface="Traditional Arabic" panose="02020603050405020304" pitchFamily="18" charset="-78"/>
            </a:endParaRPr>
          </a:p>
        </p:txBody>
      </p:sp>
      <p:sp>
        <p:nvSpPr>
          <p:cNvPr id="16425" name="Text Box 41"/>
          <p:cNvSpPr txBox="1">
            <a:spLocks noChangeArrowheads="1"/>
          </p:cNvSpPr>
          <p:nvPr/>
        </p:nvSpPr>
        <p:spPr bwMode="auto">
          <a:xfrm>
            <a:off x="1619375" y="3716487"/>
            <a:ext cx="4897437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4800" b="1" dirty="0">
                <a:cs typeface="Traditional Arabic" panose="02020603050405020304" pitchFamily="18" charset="-78"/>
              </a:rPr>
              <a:t>ج : مرة واحدة .</a:t>
            </a:r>
            <a:endParaRPr lang="en-US" altLang="ar-KW" sz="4800" b="1" dirty="0">
              <a:cs typeface="Traditional Arabic" panose="02020603050405020304" pitchFamily="18" charset="-78"/>
            </a:endParaRPr>
          </a:p>
        </p:txBody>
      </p:sp>
      <p:pic>
        <p:nvPicPr>
          <p:cNvPr id="18" name="Picture 47" descr="دقيقة واحدة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صورة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2" name="صورة 2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24" grpId="0"/>
      <p:bldP spid="164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8483B562-AB7C-484F-A0AC-D9A69CE81E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121166" y="3667764"/>
            <a:ext cx="1872208" cy="2016224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955566A8-DA66-4113-BD2E-E7172A5D68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944402" y="2717431"/>
            <a:ext cx="1872208" cy="2016224"/>
          </a:xfrm>
          <a:prstGeom prst="rect">
            <a:avLst/>
          </a:prstGeom>
        </p:spPr>
      </p:pic>
      <p:sp>
        <p:nvSpPr>
          <p:cNvPr id="12" name="Oval 37">
            <a:hlinkClick r:id="rId4" action="ppaction://hlinksldjump"/>
            <a:extLst>
              <a:ext uri="{FF2B5EF4-FFF2-40B4-BE49-F238E27FC236}">
                <a16:creationId xmlns:a16="http://schemas.microsoft.com/office/drawing/2014/main" id="{1BCA9759-824A-4AC8-BAA8-C94E83F5C3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1222" y="4076104"/>
            <a:ext cx="1274794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بلال بن</a:t>
            </a:r>
          </a:p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رباح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sp>
        <p:nvSpPr>
          <p:cNvPr id="13" name="Oval 38">
            <a:hlinkClick r:id="rId5" action="ppaction://hlinksldjump"/>
            <a:extLst>
              <a:ext uri="{FF2B5EF4-FFF2-40B4-BE49-F238E27FC236}">
                <a16:creationId xmlns:a16="http://schemas.microsoft.com/office/drawing/2014/main" id="{FE459E8C-1AB8-43E0-A1E6-7832B511D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068" y="3140968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معاذ بن </a:t>
            </a:r>
          </a:p>
          <a:p>
            <a:pPr algn="ctr"/>
            <a:r>
              <a:rPr lang="ar-KW" altLang="ar-KW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جبل</a:t>
            </a:r>
            <a:endParaRPr lang="en-US" altLang="ar-KW" sz="40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031EE169-3AB0-4B31-9D03-73089FB757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230423" y="4172584"/>
            <a:ext cx="1872208" cy="2016224"/>
          </a:xfrm>
          <a:prstGeom prst="rect">
            <a:avLst/>
          </a:prstGeom>
        </p:spPr>
      </p:pic>
      <p:sp>
        <p:nvSpPr>
          <p:cNvPr id="15" name="Oval 36">
            <a:hlinkClick r:id="rId4" action="ppaction://hlinksldjump"/>
            <a:extLst>
              <a:ext uri="{FF2B5EF4-FFF2-40B4-BE49-F238E27FC236}">
                <a16:creationId xmlns:a16="http://schemas.microsoft.com/office/drawing/2014/main" id="{848117A7-D94F-4BA2-92E9-0C9E81444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104" y="4587846"/>
            <a:ext cx="1378975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مصعب</a:t>
            </a:r>
          </a:p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ابن عمير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sp>
        <p:nvSpPr>
          <p:cNvPr id="17450" name="Text Box 42"/>
          <p:cNvSpPr txBox="1">
            <a:spLocks noChangeArrowheads="1"/>
          </p:cNvSpPr>
          <p:nvPr/>
        </p:nvSpPr>
        <p:spPr bwMode="auto">
          <a:xfrm>
            <a:off x="827584" y="1389943"/>
            <a:ext cx="58388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SA" altLang="ar-KW" sz="4000" b="1" dirty="0">
                <a:cs typeface="Traditional Arabic" panose="02020603050405020304" pitchFamily="18" charset="-78"/>
              </a:rPr>
              <a:t>يقول الرسول</a:t>
            </a:r>
            <a:r>
              <a:rPr lang="ar-KW" altLang="ar-KW" sz="4000" b="1" dirty="0">
                <a:cs typeface="Traditional Arabic" panose="02020603050405020304" pitchFamily="18" charset="-78"/>
              </a:rPr>
              <a:t> صلى الله عليه وسلم</a:t>
            </a:r>
            <a:r>
              <a:rPr lang="ar-SA" altLang="ar-KW" sz="4000" b="1" dirty="0">
                <a:cs typeface="Traditional Arabic" panose="02020603050405020304" pitchFamily="18" charset="-78"/>
              </a:rPr>
              <a:t>:</a:t>
            </a:r>
            <a:r>
              <a:rPr lang="en-US" altLang="ar-KW" sz="4000" b="1" dirty="0">
                <a:cs typeface="Traditional Arabic" panose="02020603050405020304" pitchFamily="18" charset="-78"/>
              </a:rPr>
              <a:t>      </a:t>
            </a:r>
            <a:r>
              <a:rPr lang="ar-SA" altLang="ar-KW" sz="4000" b="1" dirty="0">
                <a:cs typeface="Traditional Arabic" panose="02020603050405020304" pitchFamily="18" charset="-78"/>
              </a:rPr>
              <a:t>" خذوا القرآن من أربعة ......." أذكر واحدا منهم ؟ 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pic>
        <p:nvPicPr>
          <p:cNvPr id="25" name="Picture 47" descr="دقيقة واحدة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صورة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7" name="صورة 26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74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24EB8A5E-9F75-4547-BD2A-A8C67CCE01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419872" y="3717032"/>
            <a:ext cx="1872208" cy="2016224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5DFCE4A5-61DE-4FD0-B9F4-3CBCF8A8F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1331640" y="2924944"/>
            <a:ext cx="1872208" cy="2016224"/>
          </a:xfrm>
          <a:prstGeom prst="rect">
            <a:avLst/>
          </a:prstGeom>
        </p:spPr>
      </p:pic>
      <p:sp>
        <p:nvSpPr>
          <p:cNvPr id="12" name="Oval 37">
            <a:hlinkClick r:id="rId3" action="ppaction://hlinksldjump"/>
            <a:extLst>
              <a:ext uri="{FF2B5EF4-FFF2-40B4-BE49-F238E27FC236}">
                <a16:creationId xmlns:a16="http://schemas.microsoft.com/office/drawing/2014/main" id="{AC411E0E-FD92-4FBF-8725-07A667F59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928" y="4125372"/>
            <a:ext cx="1274794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المتنبي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sp>
        <p:nvSpPr>
          <p:cNvPr id="13" name="Oval 38">
            <a:hlinkClick r:id="rId4" action="ppaction://hlinksldjump"/>
            <a:extLst>
              <a:ext uri="{FF2B5EF4-FFF2-40B4-BE49-F238E27FC236}">
                <a16:creationId xmlns:a16="http://schemas.microsoft.com/office/drawing/2014/main" id="{C242A724-7BA4-4762-A94A-C997F850B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306" y="3348481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الرندي</a:t>
            </a:r>
            <a:endParaRPr lang="en-US" altLang="ar-KW" sz="40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C49761D0-63FF-40E8-99DB-870EB02642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436096" y="4172584"/>
            <a:ext cx="1872208" cy="2016224"/>
          </a:xfrm>
          <a:prstGeom prst="rect">
            <a:avLst/>
          </a:prstGeom>
        </p:spPr>
      </p:pic>
      <p:sp>
        <p:nvSpPr>
          <p:cNvPr id="15" name="Oval 36">
            <a:hlinkClick r:id="rId3" action="ppaction://hlinksldjump"/>
            <a:extLst>
              <a:ext uri="{FF2B5EF4-FFF2-40B4-BE49-F238E27FC236}">
                <a16:creationId xmlns:a16="http://schemas.microsoft.com/office/drawing/2014/main" id="{AD51F1E6-55A8-4367-9508-D8BF8F26B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3777" y="4587846"/>
            <a:ext cx="1378975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أحمد</a:t>
            </a:r>
          </a:p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شوقي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pic>
        <p:nvPicPr>
          <p:cNvPr id="18" name="Picture 47" descr="دقيقة واحدة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صورة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sp>
        <p:nvSpPr>
          <p:cNvPr id="22" name="Text Box 38"/>
          <p:cNvSpPr txBox="1">
            <a:spLocks noChangeArrowheads="1"/>
          </p:cNvSpPr>
          <p:nvPr/>
        </p:nvSpPr>
        <p:spPr bwMode="auto">
          <a:xfrm>
            <a:off x="870553" y="679784"/>
            <a:ext cx="6016526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ar-SA" altLang="ar-KW" sz="3600" b="1" dirty="0">
                <a:latin typeface="Tahoma" panose="020B0604030504040204" pitchFamily="34" charset="0"/>
                <a:cs typeface="Traditional Arabic" panose="02020603050405020304" pitchFamily="18" charset="-78"/>
              </a:rPr>
              <a:t>س</a:t>
            </a:r>
            <a:r>
              <a:rPr lang="ar-KW" altLang="ar-KW" sz="3600" b="1" dirty="0">
                <a:latin typeface="Tahoma" panose="020B0604030504040204" pitchFamily="34" charset="0"/>
                <a:cs typeface="Traditional Arabic" panose="02020603050405020304" pitchFamily="18" charset="-78"/>
              </a:rPr>
              <a:t>:</a:t>
            </a:r>
            <a:r>
              <a:rPr lang="ar-SA" altLang="ar-KW" sz="3600" b="1" dirty="0">
                <a:latin typeface="Tahoma" panose="020B0604030504040204" pitchFamily="34" charset="0"/>
                <a:cs typeface="Traditional Arabic" panose="02020603050405020304" pitchFamily="18" charset="-78"/>
              </a:rPr>
              <a:t> من القائل</a:t>
            </a:r>
            <a:r>
              <a:rPr lang="ar-KW" altLang="ar-KW" sz="3600" b="1" dirty="0"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r>
              <a:rPr lang="ar-SA" altLang="ar-KW" sz="3600" b="1" dirty="0">
                <a:latin typeface="Tahoma" panose="020B0604030504040204" pitchFamily="34" charset="0"/>
                <a:cs typeface="Traditional Arabic" panose="02020603050405020304" pitchFamily="18" charset="-78"/>
              </a:rPr>
              <a:t>:</a:t>
            </a:r>
            <a:endParaRPr lang="ar-SA" altLang="ar-KW" sz="4000" b="1" dirty="0">
              <a:latin typeface="Tahoma" panose="020B0604030504040204" pitchFamily="34" charset="0"/>
              <a:cs typeface="Traditional Arabic" panose="02020603050405020304" pitchFamily="18" charset="-78"/>
            </a:endParaRPr>
          </a:p>
          <a:p>
            <a:pPr>
              <a:spcBef>
                <a:spcPts val="600"/>
              </a:spcBef>
            </a:pPr>
            <a:r>
              <a:rPr lang="ar-SA" altLang="ar-KW" sz="4000" b="1" dirty="0">
                <a:latin typeface="Tahoma" panose="020B0604030504040204" pitchFamily="34" charset="0"/>
                <a:cs typeface="Traditional Arabic" panose="02020603050405020304" pitchFamily="18" charset="-78"/>
              </a:rPr>
              <a:t>لكل ش</a:t>
            </a:r>
            <a:r>
              <a:rPr lang="ar-KW" altLang="ar-KW" sz="4000" b="1" dirty="0" err="1">
                <a:latin typeface="Tahoma" panose="020B0604030504040204" pitchFamily="34" charset="0"/>
                <a:cs typeface="Traditional Arabic" panose="02020603050405020304" pitchFamily="18" charset="-78"/>
              </a:rPr>
              <a:t>يء</a:t>
            </a:r>
            <a:r>
              <a:rPr lang="ar-SA" altLang="ar-KW" sz="4000" b="1" dirty="0">
                <a:latin typeface="Tahoma" panose="020B0604030504040204" pitchFamily="34" charset="0"/>
                <a:cs typeface="Traditional Arabic" panose="02020603050405020304" pitchFamily="18" charset="-78"/>
              </a:rPr>
              <a:t> إذا ما</a:t>
            </a:r>
            <a:r>
              <a:rPr lang="ar-KW" altLang="ar-KW" sz="4000" b="1" dirty="0"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r>
              <a:rPr lang="ar-SA" altLang="ar-KW" sz="4000" b="1" dirty="0">
                <a:latin typeface="Tahoma" panose="020B0604030504040204" pitchFamily="34" charset="0"/>
                <a:cs typeface="Traditional Arabic" panose="02020603050405020304" pitchFamily="18" charset="-78"/>
              </a:rPr>
              <a:t>تم نقصان</a:t>
            </a:r>
            <a:r>
              <a:rPr lang="ar-KW" altLang="ar-KW" sz="4000" b="1" dirty="0"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endParaRPr lang="en-US" altLang="ar-KW" sz="4000" b="1" dirty="0">
              <a:latin typeface="Tahoma" panose="020B0604030504040204" pitchFamily="34" charset="0"/>
              <a:cs typeface="Traditional Arabic" panose="02020603050405020304" pitchFamily="18" charset="-78"/>
            </a:endParaRPr>
          </a:p>
          <a:p>
            <a:pPr>
              <a:spcBef>
                <a:spcPts val="600"/>
              </a:spcBef>
            </a:pPr>
            <a:r>
              <a:rPr lang="en-US" altLang="ar-KW" sz="4000" b="1" dirty="0">
                <a:latin typeface="Tahoma" panose="020B0604030504040204" pitchFamily="34" charset="0"/>
                <a:cs typeface="Traditional Arabic" panose="02020603050405020304" pitchFamily="18" charset="-78"/>
              </a:rPr>
              <a:t>            </a:t>
            </a:r>
            <a:r>
              <a:rPr lang="ar-SA" altLang="ar-KW" sz="4000" b="1" dirty="0">
                <a:latin typeface="Tahoma" panose="020B0604030504040204" pitchFamily="34" charset="0"/>
                <a:cs typeface="Traditional Arabic" panose="02020603050405020304" pitchFamily="18" charset="-78"/>
              </a:rPr>
              <a:t>فلا يغر بطيب العيش إنسان</a:t>
            </a:r>
            <a:endParaRPr lang="en-US" altLang="ar-KW" sz="4000" b="1" dirty="0"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pic>
        <p:nvPicPr>
          <p:cNvPr id="27" name="صورة 26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41698483-CE74-447B-A94F-C4018401B7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419872" y="3717032"/>
            <a:ext cx="1872208" cy="2016224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741BCCCD-CDE7-4330-93CF-175407E27D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1331640" y="3032464"/>
            <a:ext cx="1872208" cy="2016224"/>
          </a:xfrm>
          <a:prstGeom prst="rect">
            <a:avLst/>
          </a:prstGeom>
        </p:spPr>
      </p:pic>
      <p:sp>
        <p:nvSpPr>
          <p:cNvPr id="12" name="Oval 37">
            <a:hlinkClick r:id="rId3" action="ppaction://hlinksldjump"/>
            <a:extLst>
              <a:ext uri="{FF2B5EF4-FFF2-40B4-BE49-F238E27FC236}">
                <a16:creationId xmlns:a16="http://schemas.microsoft.com/office/drawing/2014/main" id="{88DE69C8-E403-46E5-A104-7B46D2C87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928" y="4125372"/>
            <a:ext cx="1274794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بني</a:t>
            </a:r>
          </a:p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المصطلق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sp>
        <p:nvSpPr>
          <p:cNvPr id="13" name="Oval 38">
            <a:hlinkClick r:id="rId3" action="ppaction://hlinksldjump"/>
            <a:extLst>
              <a:ext uri="{FF2B5EF4-FFF2-40B4-BE49-F238E27FC236}">
                <a16:creationId xmlns:a16="http://schemas.microsoft.com/office/drawing/2014/main" id="{4E1823C0-D0CC-4A6D-ADDD-2D9ECED39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306" y="3456001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ذا العشير</a:t>
            </a:r>
            <a:endParaRPr lang="en-US" altLang="ar-KW" sz="40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8E48E604-6308-4487-B832-FD89E2ABC1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436096" y="4172584"/>
            <a:ext cx="1872208" cy="2016224"/>
          </a:xfrm>
          <a:prstGeom prst="rect">
            <a:avLst/>
          </a:prstGeom>
        </p:spPr>
      </p:pic>
      <p:sp>
        <p:nvSpPr>
          <p:cNvPr id="15" name="Oval 36">
            <a:hlinkClick r:id="rId4" action="ppaction://hlinksldjump"/>
            <a:extLst>
              <a:ext uri="{FF2B5EF4-FFF2-40B4-BE49-F238E27FC236}">
                <a16:creationId xmlns:a16="http://schemas.microsoft.com/office/drawing/2014/main" id="{9A71F5BB-CDD4-4D95-9B21-3AE204712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3777" y="4587846"/>
            <a:ext cx="1378975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حمراء</a:t>
            </a:r>
          </a:p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الأسد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sp>
        <p:nvSpPr>
          <p:cNvPr id="19498" name="Text Box 42"/>
          <p:cNvSpPr txBox="1">
            <a:spLocks noChangeArrowheads="1"/>
          </p:cNvSpPr>
          <p:nvPr/>
        </p:nvSpPr>
        <p:spPr bwMode="auto">
          <a:xfrm>
            <a:off x="895612" y="1234949"/>
            <a:ext cx="5688632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ar-SA" altLang="ar-KW" sz="4000" b="1" dirty="0">
                <a:cs typeface="Traditional Arabic" panose="02020603050405020304" pitchFamily="18" charset="-78"/>
              </a:rPr>
              <a:t>غزوة لم يحدث فيها قتال بين المسلمين وأعدائهم ولكنها كانت محاولة من النبي</a:t>
            </a:r>
            <a:r>
              <a:rPr lang="ar-KW" altLang="ar-KW" sz="4000" b="1" dirty="0">
                <a:cs typeface="Traditional Arabic" panose="02020603050405020304" pitchFamily="18" charset="-78"/>
              </a:rPr>
              <a:t> </a:t>
            </a:r>
            <a:r>
              <a:rPr lang="en-US" altLang="ar-KW" sz="4000" b="1" dirty="0">
                <a:cs typeface="Traditional Arabic" panose="02020603050405020304" pitchFamily="18" charset="-78"/>
              </a:rPr>
              <a:t> </a:t>
            </a:r>
            <a:r>
              <a:rPr lang="en-US" altLang="ar-KW" sz="4000" dirty="0">
                <a:cs typeface="Traditional Arabic" panose="02020603050405020304" pitchFamily="18" charset="-78"/>
                <a:sym typeface="AGA Arabesque" panose="05010101010101010101" pitchFamily="2" charset="2"/>
              </a:rPr>
              <a:t></a:t>
            </a:r>
            <a:r>
              <a:rPr lang="ar-SA" altLang="ar-KW" sz="4000" b="1" dirty="0">
                <a:cs typeface="Traditional Arabic" panose="02020603050405020304" pitchFamily="18" charset="-78"/>
              </a:rPr>
              <a:t> لإثبات قوة المسلمين ونفي ضعفهم</a:t>
            </a:r>
            <a:r>
              <a:rPr lang="ar-KW" altLang="ar-KW" sz="4000" b="1" dirty="0">
                <a:cs typeface="Traditional Arabic" panose="02020603050405020304" pitchFamily="18" charset="-78"/>
              </a:rPr>
              <a:t> ؟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pic>
        <p:nvPicPr>
          <p:cNvPr id="21" name="Picture 47" descr="دقيقة واحدة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صورة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5" name="صورة 2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551B5A1E-37F2-4836-B428-FE48BE111D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419872" y="3717032"/>
            <a:ext cx="1872208" cy="2016224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F7DA29A8-8FA5-4D92-AC1C-86DFD840B7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1331640" y="3032464"/>
            <a:ext cx="1872208" cy="2016224"/>
          </a:xfrm>
          <a:prstGeom prst="rect">
            <a:avLst/>
          </a:prstGeom>
        </p:spPr>
      </p:pic>
      <p:sp>
        <p:nvSpPr>
          <p:cNvPr id="12" name="Oval 37">
            <a:hlinkClick r:id="rId3" action="ppaction://hlinksldjump"/>
            <a:extLst>
              <a:ext uri="{FF2B5EF4-FFF2-40B4-BE49-F238E27FC236}">
                <a16:creationId xmlns:a16="http://schemas.microsoft.com/office/drawing/2014/main" id="{568B1CA5-F359-4F83-9726-EE1C947C7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928" y="4125372"/>
            <a:ext cx="1274794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الجمل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sp>
        <p:nvSpPr>
          <p:cNvPr id="13" name="Oval 38">
            <a:hlinkClick r:id="rId4" action="ppaction://hlinksldjump"/>
            <a:extLst>
              <a:ext uri="{FF2B5EF4-FFF2-40B4-BE49-F238E27FC236}">
                <a16:creationId xmlns:a16="http://schemas.microsoft.com/office/drawing/2014/main" id="{7C156261-A3AD-40A8-BE81-3729419B9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306" y="3456001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الكلب</a:t>
            </a:r>
            <a:endParaRPr lang="en-US" altLang="ar-KW" sz="40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B118CDFA-F747-4785-AFFF-952B2D5041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436096" y="4172584"/>
            <a:ext cx="1872208" cy="2016224"/>
          </a:xfrm>
          <a:prstGeom prst="rect">
            <a:avLst/>
          </a:prstGeom>
        </p:spPr>
      </p:pic>
      <p:sp>
        <p:nvSpPr>
          <p:cNvPr id="15" name="Oval 36">
            <a:hlinkClick r:id="rId4" action="ppaction://hlinksldjump"/>
            <a:extLst>
              <a:ext uri="{FF2B5EF4-FFF2-40B4-BE49-F238E27FC236}">
                <a16:creationId xmlns:a16="http://schemas.microsoft.com/office/drawing/2014/main" id="{388B271C-5142-486B-A977-6279EF0DFC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3777" y="4587846"/>
            <a:ext cx="1378975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القط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pic>
        <p:nvPicPr>
          <p:cNvPr id="19" name="Picture 47" descr="دقيقة واحدة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صورة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sp>
        <p:nvSpPr>
          <p:cNvPr id="23" name="Text Box 35"/>
          <p:cNvSpPr txBox="1">
            <a:spLocks noChangeArrowheads="1"/>
          </p:cNvSpPr>
          <p:nvPr/>
        </p:nvSpPr>
        <p:spPr bwMode="auto">
          <a:xfrm>
            <a:off x="1115616" y="1606465"/>
            <a:ext cx="547211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5400" b="1" dirty="0">
                <a:cs typeface="Traditional Arabic" panose="02020603050405020304" pitchFamily="18" charset="-78"/>
              </a:rPr>
              <a:t>س: أقوى الحيوانات ذاكرة؟</a:t>
            </a:r>
            <a:endParaRPr lang="en-US" altLang="ar-KW" sz="5400" b="1" dirty="0">
              <a:cs typeface="Traditional Arabic" panose="02020603050405020304" pitchFamily="18" charset="-78"/>
            </a:endParaRPr>
          </a:p>
        </p:txBody>
      </p:sp>
      <p:pic>
        <p:nvPicPr>
          <p:cNvPr id="28" name="صورة 27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89DE6290-0248-4FA4-9EDC-8303B58C0F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419872" y="3717032"/>
            <a:ext cx="1872208" cy="2016224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26CCED55-EF72-4195-8FBC-0531839539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1331640" y="3032464"/>
            <a:ext cx="1872208" cy="2016224"/>
          </a:xfrm>
          <a:prstGeom prst="rect">
            <a:avLst/>
          </a:prstGeom>
        </p:spPr>
      </p:pic>
      <p:sp>
        <p:nvSpPr>
          <p:cNvPr id="12" name="Oval 37">
            <a:hlinkClick r:id="rId3" action="ppaction://hlinksldjump"/>
            <a:extLst>
              <a:ext uri="{FF2B5EF4-FFF2-40B4-BE49-F238E27FC236}">
                <a16:creationId xmlns:a16="http://schemas.microsoft.com/office/drawing/2014/main" id="{9B77ED3D-3419-4684-B1C5-BBD5AA896D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928" y="4125372"/>
            <a:ext cx="1274794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حنين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sp>
        <p:nvSpPr>
          <p:cNvPr id="13" name="Oval 38">
            <a:hlinkClick r:id="rId3" action="ppaction://hlinksldjump"/>
            <a:extLst>
              <a:ext uri="{FF2B5EF4-FFF2-40B4-BE49-F238E27FC236}">
                <a16:creationId xmlns:a16="http://schemas.microsoft.com/office/drawing/2014/main" id="{88270C9F-985D-405D-B8E7-E4B112F49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306" y="3456001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مؤتة</a:t>
            </a:r>
            <a:endParaRPr lang="en-US" altLang="ar-KW" sz="40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C8785282-23A7-4B64-B119-21DC76CA5B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436096" y="4172584"/>
            <a:ext cx="1872208" cy="2016224"/>
          </a:xfrm>
          <a:prstGeom prst="rect">
            <a:avLst/>
          </a:prstGeom>
        </p:spPr>
      </p:pic>
      <p:sp>
        <p:nvSpPr>
          <p:cNvPr id="15" name="Oval 36">
            <a:hlinkClick r:id="rId4" action="ppaction://hlinksldjump"/>
            <a:extLst>
              <a:ext uri="{FF2B5EF4-FFF2-40B4-BE49-F238E27FC236}">
                <a16:creationId xmlns:a16="http://schemas.microsoft.com/office/drawing/2014/main" id="{E8AA1DFF-3E8D-4625-98D7-31D6764A4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3777" y="4587846"/>
            <a:ext cx="1378975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الأحزاب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sp>
        <p:nvSpPr>
          <p:cNvPr id="21546" name="Text Box 42"/>
          <p:cNvSpPr txBox="1">
            <a:spLocks noChangeArrowheads="1"/>
          </p:cNvSpPr>
          <p:nvPr/>
        </p:nvSpPr>
        <p:spPr bwMode="auto">
          <a:xfrm>
            <a:off x="821272" y="1638242"/>
            <a:ext cx="583731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غزوة </a:t>
            </a:r>
            <a:r>
              <a:rPr lang="ar-SA" altLang="ar-KW" sz="4800" b="1">
                <a:cs typeface="Traditional Arabic" panose="02020603050405020304" pitchFamily="18" charset="-78"/>
              </a:rPr>
              <a:t>أسلم </a:t>
            </a:r>
            <a:r>
              <a:rPr lang="ar-KW" altLang="ar-KW" sz="4800" b="1">
                <a:cs typeface="Traditional Arabic" panose="02020603050405020304" pitchFamily="18" charset="-78"/>
              </a:rPr>
              <a:t>فيها الصحابي الجليل </a:t>
            </a:r>
            <a:r>
              <a:rPr lang="ar-SA" altLang="ar-KW" sz="4800" b="1">
                <a:cs typeface="Traditional Arabic" panose="02020603050405020304" pitchFamily="18" charset="-78"/>
              </a:rPr>
              <a:t>نعيم بن مسعود</a:t>
            </a:r>
            <a:r>
              <a:rPr lang="ar-SA" altLang="ar-KW" sz="4800">
                <a:cs typeface="Traditional Arabic" panose="02020603050405020304" pitchFamily="18" charset="-78"/>
              </a:rPr>
              <a:t> </a:t>
            </a:r>
            <a:r>
              <a:rPr lang="ar-KW" altLang="ar-KW" sz="4800">
                <a:cs typeface="Traditional Arabic" panose="02020603050405020304" pitchFamily="18" charset="-78"/>
              </a:rPr>
              <a:t>؟</a:t>
            </a:r>
            <a:endParaRPr lang="en-US" altLang="ar-KW" sz="4800">
              <a:cs typeface="Traditional Arabic" panose="02020603050405020304" pitchFamily="18" charset="-78"/>
            </a:endParaRPr>
          </a:p>
        </p:txBody>
      </p:sp>
      <p:pic>
        <p:nvPicPr>
          <p:cNvPr id="21" name="Picture 47" descr="دقيقة واحدة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صورة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5" name="صورة 2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58E176B6-2DF8-4B02-A78E-2B37803137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419872" y="3717032"/>
            <a:ext cx="1872208" cy="2016224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F2280605-D024-4434-8154-1F286AE3E2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1331640" y="3032464"/>
            <a:ext cx="1872208" cy="2016224"/>
          </a:xfrm>
          <a:prstGeom prst="rect">
            <a:avLst/>
          </a:prstGeom>
        </p:spPr>
      </p:pic>
      <p:sp>
        <p:nvSpPr>
          <p:cNvPr id="12" name="Oval 37">
            <a:hlinkClick r:id="rId3" action="ppaction://hlinksldjump"/>
            <a:extLst>
              <a:ext uri="{FF2B5EF4-FFF2-40B4-BE49-F238E27FC236}">
                <a16:creationId xmlns:a16="http://schemas.microsoft.com/office/drawing/2014/main" id="{6B6AB6EE-B3C7-4AEB-811E-942A61CE4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928" y="4125372"/>
            <a:ext cx="1274794" cy="1247844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KW" altLang="ar-KW" sz="2000" b="1" dirty="0">
                <a:cs typeface="Traditional Arabic" panose="02020603050405020304" pitchFamily="18" charset="-78"/>
              </a:rPr>
              <a:t>كعب بن مالك،</a:t>
            </a:r>
          </a:p>
          <a:p>
            <a:pPr algn="ctr">
              <a:spcBef>
                <a:spcPct val="50000"/>
              </a:spcBef>
            </a:pPr>
            <a:r>
              <a:rPr lang="ar-KW" altLang="ar-KW" sz="2000" b="1" dirty="0">
                <a:cs typeface="Traditional Arabic" panose="02020603050405020304" pitchFamily="18" charset="-78"/>
              </a:rPr>
              <a:t>هلال بن أمية،</a:t>
            </a:r>
          </a:p>
          <a:p>
            <a:pPr algn="ctr">
              <a:spcBef>
                <a:spcPct val="50000"/>
              </a:spcBef>
            </a:pPr>
            <a:r>
              <a:rPr lang="ar-KW" altLang="ar-KW" sz="2000" b="1" dirty="0">
                <a:cs typeface="Traditional Arabic" panose="02020603050405020304" pitchFamily="18" charset="-78"/>
              </a:rPr>
              <a:t>مرارة بن الربيع.</a:t>
            </a:r>
            <a:endParaRPr lang="en-US" altLang="ar-KW" sz="2000" b="1" dirty="0">
              <a:cs typeface="Traditional Arabic" panose="02020603050405020304" pitchFamily="18" charset="-78"/>
            </a:endParaRPr>
          </a:p>
        </p:txBody>
      </p:sp>
      <p:sp>
        <p:nvSpPr>
          <p:cNvPr id="13" name="Oval 38">
            <a:hlinkClick r:id="rId4" action="ppaction://hlinksldjump"/>
            <a:extLst>
              <a:ext uri="{FF2B5EF4-FFF2-40B4-BE49-F238E27FC236}">
                <a16:creationId xmlns:a16="http://schemas.microsoft.com/office/drawing/2014/main" id="{AF75E89F-23FF-456C-A812-CC0E6AE41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306" y="3528009"/>
            <a:ext cx="1492818" cy="119713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KW" altLang="ar-KW" sz="2000" b="1" dirty="0">
                <a:cs typeface="Traditional Arabic" panose="02020603050405020304" pitchFamily="18" charset="-78"/>
              </a:rPr>
              <a:t>أبو العلاء الحضرمي</a:t>
            </a:r>
          </a:p>
          <a:p>
            <a:pPr algn="ctr">
              <a:spcBef>
                <a:spcPct val="50000"/>
              </a:spcBef>
            </a:pPr>
            <a:r>
              <a:rPr lang="ar-KW" altLang="ar-KW" sz="2000" b="1" dirty="0">
                <a:cs typeface="Traditional Arabic" panose="02020603050405020304" pitchFamily="18" charset="-78"/>
              </a:rPr>
              <a:t>كعب بن مالك،</a:t>
            </a:r>
          </a:p>
          <a:p>
            <a:pPr algn="ctr">
              <a:spcBef>
                <a:spcPct val="50000"/>
              </a:spcBef>
            </a:pPr>
            <a:r>
              <a:rPr lang="ar-KW" altLang="ar-KW" sz="2000" b="1" dirty="0">
                <a:cs typeface="Traditional Arabic" panose="02020603050405020304" pitchFamily="18" charset="-78"/>
              </a:rPr>
              <a:t>مرارة بن الربيع.</a:t>
            </a:r>
            <a:endParaRPr lang="en-US" altLang="ar-KW" sz="2000" b="1" dirty="0">
              <a:cs typeface="Traditional Arabic" panose="02020603050405020304" pitchFamily="18" charset="-78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05BDD159-6EA3-4696-8E3A-68355B8048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436096" y="4172584"/>
            <a:ext cx="1872208" cy="2016224"/>
          </a:xfrm>
          <a:prstGeom prst="rect">
            <a:avLst/>
          </a:prstGeom>
        </p:spPr>
      </p:pic>
      <p:sp>
        <p:nvSpPr>
          <p:cNvPr id="15" name="Oval 36">
            <a:hlinkClick r:id="rId4" action="ppaction://hlinksldjump"/>
            <a:extLst>
              <a:ext uri="{FF2B5EF4-FFF2-40B4-BE49-F238E27FC236}">
                <a16:creationId xmlns:a16="http://schemas.microsoft.com/office/drawing/2014/main" id="{5736D397-F6A4-4C68-834C-9881CACFE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3777" y="4587846"/>
            <a:ext cx="1378975" cy="114541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KW" altLang="ar-KW" sz="2000" b="1" dirty="0">
                <a:cs typeface="Traditional Arabic" panose="02020603050405020304" pitchFamily="18" charset="-78"/>
              </a:rPr>
              <a:t>هلال بن أمية،</a:t>
            </a:r>
          </a:p>
          <a:p>
            <a:pPr algn="ctr">
              <a:spcBef>
                <a:spcPct val="50000"/>
              </a:spcBef>
            </a:pPr>
            <a:r>
              <a:rPr lang="ar-KW" altLang="ar-KW" sz="2000" b="1" dirty="0">
                <a:cs typeface="Traditional Arabic" panose="02020603050405020304" pitchFamily="18" charset="-78"/>
              </a:rPr>
              <a:t>جندب بن جنادة،</a:t>
            </a:r>
          </a:p>
          <a:p>
            <a:pPr algn="ctr">
              <a:spcBef>
                <a:spcPct val="50000"/>
              </a:spcBef>
            </a:pPr>
            <a:r>
              <a:rPr lang="ar-KW" altLang="ar-KW" sz="2000" b="1" dirty="0">
                <a:cs typeface="Traditional Arabic" panose="02020603050405020304" pitchFamily="18" charset="-78"/>
              </a:rPr>
              <a:t>كعب بن مالك.</a:t>
            </a:r>
            <a:endParaRPr lang="en-US" altLang="ar-KW" sz="2000" b="1" dirty="0">
              <a:cs typeface="Traditional Arabic" panose="02020603050405020304" pitchFamily="18" charset="-78"/>
            </a:endParaRPr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1105018" y="1554891"/>
            <a:ext cx="5301208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altLang="ar-KW" sz="4800" b="1" dirty="0">
                <a:cs typeface="Traditional Arabic" panose="02020603050405020304" pitchFamily="18" charset="-78"/>
              </a:rPr>
              <a:t>من هم الثلاثة الذين تخلفوا عن غزوة تبوك ؟</a:t>
            </a:r>
            <a:endParaRPr lang="en-US" altLang="ar-KW" sz="4800" dirty="0">
              <a:cs typeface="Traditional Arabic" panose="02020603050405020304" pitchFamily="18" charset="-78"/>
            </a:endParaRPr>
          </a:p>
        </p:txBody>
      </p:sp>
      <p:pic>
        <p:nvPicPr>
          <p:cNvPr id="21" name="Picture 47" descr="دقيقة واحدة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صورة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5" name="صورة 2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42" name="Text Box 42"/>
          <p:cNvSpPr txBox="1">
            <a:spLocks noChangeArrowheads="1"/>
          </p:cNvSpPr>
          <p:nvPr/>
        </p:nvSpPr>
        <p:spPr bwMode="auto">
          <a:xfrm>
            <a:off x="899592" y="1759484"/>
            <a:ext cx="5544195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4800" b="1" dirty="0">
                <a:cs typeface="Traditional Arabic" panose="02020603050405020304" pitchFamily="18" charset="-78"/>
              </a:rPr>
              <a:t>س : ما هو أثقل : طن من الحديد أم طن من القطن ؟</a:t>
            </a:r>
            <a:endParaRPr lang="en-US" altLang="ar-KW" sz="4800" b="1" dirty="0">
              <a:cs typeface="Traditional Arabic" panose="02020603050405020304" pitchFamily="18" charset="-78"/>
            </a:endParaRPr>
          </a:p>
        </p:txBody>
      </p:sp>
      <p:sp>
        <p:nvSpPr>
          <p:cNvPr id="25643" name="Text Box 43"/>
          <p:cNvSpPr txBox="1">
            <a:spLocks noChangeArrowheads="1"/>
          </p:cNvSpPr>
          <p:nvPr/>
        </p:nvSpPr>
        <p:spPr bwMode="auto">
          <a:xfrm>
            <a:off x="899592" y="3645024"/>
            <a:ext cx="5284888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4800" b="1" dirty="0">
                <a:cs typeface="Traditional Arabic" panose="02020603050405020304" pitchFamily="18" charset="-78"/>
              </a:rPr>
              <a:t>ج : كلاهما يزن طنا واحدا .</a:t>
            </a:r>
            <a:endParaRPr lang="en-US" altLang="ar-KW" sz="4800" b="1" dirty="0">
              <a:cs typeface="Traditional Arabic" panose="02020603050405020304" pitchFamily="18" charset="-78"/>
            </a:endParaRPr>
          </a:p>
        </p:txBody>
      </p:sp>
      <p:pic>
        <p:nvPicPr>
          <p:cNvPr id="18" name="Picture 47" descr="دقيقة واحدة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صورة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2" name="صورة 2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5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42" grpId="0"/>
      <p:bldP spid="256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صورة 11">
            <a:extLst>
              <a:ext uri="{FF2B5EF4-FFF2-40B4-BE49-F238E27FC236}">
                <a16:creationId xmlns:a16="http://schemas.microsoft.com/office/drawing/2014/main" id="{D6BE9644-7498-431D-A1F1-A8EFB89463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572272" y="3869432"/>
            <a:ext cx="1872208" cy="2016224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80256DD7-059E-4CDB-9EC4-341C0F4B52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1484040" y="2996952"/>
            <a:ext cx="1872208" cy="2016224"/>
          </a:xfrm>
          <a:prstGeom prst="rect">
            <a:avLst/>
          </a:prstGeom>
        </p:spPr>
      </p:pic>
      <p:sp>
        <p:nvSpPr>
          <p:cNvPr id="14" name="Oval 37">
            <a:hlinkClick r:id="rId3" action="ppaction://hlinksldjump"/>
            <a:extLst>
              <a:ext uri="{FF2B5EF4-FFF2-40B4-BE49-F238E27FC236}">
                <a16:creationId xmlns:a16="http://schemas.microsoft.com/office/drawing/2014/main" id="{8022B3ED-7048-41B2-821E-26721E829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2328" y="4277772"/>
            <a:ext cx="1274794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معاذ بن</a:t>
            </a:r>
          </a:p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جبل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sp>
        <p:nvSpPr>
          <p:cNvPr id="15" name="Oval 38">
            <a:hlinkClick r:id="rId4" action="ppaction://hlinksldjump"/>
            <a:extLst>
              <a:ext uri="{FF2B5EF4-FFF2-40B4-BE49-F238E27FC236}">
                <a16:creationId xmlns:a16="http://schemas.microsoft.com/office/drawing/2014/main" id="{030671D0-77E3-4C7E-BC51-6150026B4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9706" y="3420489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ابن عباس</a:t>
            </a:r>
            <a:endParaRPr lang="en-US" altLang="ar-KW" sz="40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0F44904F-9F99-4A48-928D-4871C86A82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588496" y="4324984"/>
            <a:ext cx="1872208" cy="2016224"/>
          </a:xfrm>
          <a:prstGeom prst="rect">
            <a:avLst/>
          </a:prstGeom>
        </p:spPr>
      </p:pic>
      <p:sp>
        <p:nvSpPr>
          <p:cNvPr id="17" name="Oval 36">
            <a:hlinkClick r:id="rId4" action="ppaction://hlinksldjump"/>
            <a:extLst>
              <a:ext uri="{FF2B5EF4-FFF2-40B4-BE49-F238E27FC236}">
                <a16:creationId xmlns:a16="http://schemas.microsoft.com/office/drawing/2014/main" id="{762F2EEE-F197-4EBA-A679-D9DFA3CA7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6177" y="4740246"/>
            <a:ext cx="1378975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سعد بن</a:t>
            </a:r>
          </a:p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معاذ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sp>
        <p:nvSpPr>
          <p:cNvPr id="26666" name="Text Box 42"/>
          <p:cNvSpPr txBox="1">
            <a:spLocks noChangeArrowheads="1"/>
          </p:cNvSpPr>
          <p:nvPr/>
        </p:nvSpPr>
        <p:spPr bwMode="auto">
          <a:xfrm>
            <a:off x="755575" y="1571105"/>
            <a:ext cx="5858275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altLang="ar-KW" sz="4400" b="1" dirty="0">
                <a:cs typeface="Traditional Arabic" panose="02020603050405020304" pitchFamily="18" charset="-78"/>
              </a:rPr>
              <a:t>من الذي قال عنه النبي صلى الله عليه وسلم ” أعلم أمتي بالحلال والحرام ” ؟</a:t>
            </a:r>
            <a:endParaRPr lang="en-US" altLang="ar-KW" sz="4400" dirty="0">
              <a:cs typeface="Traditional Arabic" panose="02020603050405020304" pitchFamily="18" charset="-78"/>
            </a:endParaRPr>
          </a:p>
        </p:txBody>
      </p:sp>
      <p:pic>
        <p:nvPicPr>
          <p:cNvPr id="21" name="Picture 47" descr="دقيقة واحدة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صورة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5" name="صورة 2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47" descr="دقيقة واحدة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صورة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sp>
        <p:nvSpPr>
          <p:cNvPr id="25" name="Text Box 34"/>
          <p:cNvSpPr txBox="1">
            <a:spLocks noChangeArrowheads="1"/>
          </p:cNvSpPr>
          <p:nvPr/>
        </p:nvSpPr>
        <p:spPr bwMode="auto">
          <a:xfrm>
            <a:off x="1403648" y="1628800"/>
            <a:ext cx="4968131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4800" b="1" dirty="0">
                <a:cs typeface="Traditional Arabic" panose="02020603050405020304" pitchFamily="18" charset="-78"/>
              </a:rPr>
              <a:t>س: تصل أنواع الحمام إلى:</a:t>
            </a:r>
            <a:endParaRPr lang="en-US" altLang="ar-KW" sz="4800" b="1" dirty="0">
              <a:cs typeface="Traditional Arabic" panose="02020603050405020304" pitchFamily="18" charset="-78"/>
            </a:endParaRPr>
          </a:p>
        </p:txBody>
      </p:sp>
      <p:pic>
        <p:nvPicPr>
          <p:cNvPr id="30" name="صورة 29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FDE7735E-4EBC-41C3-AEC9-38FEAF6D25F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419872" y="3717032"/>
            <a:ext cx="1872208" cy="2016224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57422F41-8AEC-49D1-A81A-1B0802B1989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1331640" y="2924944"/>
            <a:ext cx="1872208" cy="2016224"/>
          </a:xfrm>
          <a:prstGeom prst="rect">
            <a:avLst/>
          </a:prstGeom>
        </p:spPr>
      </p:pic>
      <p:sp>
        <p:nvSpPr>
          <p:cNvPr id="12" name="Oval 37">
            <a:hlinkClick r:id="rId7" action="ppaction://hlinksldjump"/>
            <a:extLst>
              <a:ext uri="{FF2B5EF4-FFF2-40B4-BE49-F238E27FC236}">
                <a16:creationId xmlns:a16="http://schemas.microsoft.com/office/drawing/2014/main" id="{4A821865-B445-4354-B10C-3E56E1495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928" y="4125372"/>
            <a:ext cx="1274794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170</a:t>
            </a:r>
          </a:p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نوع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sp>
        <p:nvSpPr>
          <p:cNvPr id="13" name="Oval 38">
            <a:hlinkClick r:id="rId7" action="ppaction://hlinksldjump"/>
            <a:extLst>
              <a:ext uri="{FF2B5EF4-FFF2-40B4-BE49-F238E27FC236}">
                <a16:creationId xmlns:a16="http://schemas.microsoft.com/office/drawing/2014/main" id="{4686FD07-0017-44F2-A47C-7560BF246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306" y="3348481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150</a:t>
            </a:r>
          </a:p>
          <a:p>
            <a:pPr algn="ctr"/>
            <a:r>
              <a:rPr lang="ar-KW" altLang="ar-KW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نوع</a:t>
            </a:r>
            <a:endParaRPr lang="en-US" altLang="ar-KW" sz="40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7DD3C646-3AB9-4B2C-BB56-57454C1B599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436096" y="4172584"/>
            <a:ext cx="1872208" cy="2016224"/>
          </a:xfrm>
          <a:prstGeom prst="rect">
            <a:avLst/>
          </a:prstGeom>
        </p:spPr>
      </p:pic>
      <p:sp>
        <p:nvSpPr>
          <p:cNvPr id="15" name="Oval 36">
            <a:hlinkClick r:id="rId8" action="ppaction://hlinksldjump"/>
            <a:extLst>
              <a:ext uri="{FF2B5EF4-FFF2-40B4-BE49-F238E27FC236}">
                <a16:creationId xmlns:a16="http://schemas.microsoft.com/office/drawing/2014/main" id="{4DA95FF4-D535-403B-A8FD-D5FD1EC81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3777" y="4587846"/>
            <a:ext cx="1378975" cy="114541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300</a:t>
            </a:r>
          </a:p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نوع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2" grpId="0"/>
      <p:bldP spid="13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1E9A78B0-B4D7-4EC1-B769-9352F6E537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419872" y="3717032"/>
            <a:ext cx="1872208" cy="2016224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CA8251E5-68AE-4DEB-BF20-3014BE0E00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1331640" y="2924944"/>
            <a:ext cx="1872208" cy="2016224"/>
          </a:xfrm>
          <a:prstGeom prst="rect">
            <a:avLst/>
          </a:prstGeom>
        </p:spPr>
      </p:pic>
      <p:sp>
        <p:nvSpPr>
          <p:cNvPr id="12" name="Oval 37">
            <a:hlinkClick r:id="rId3" action="ppaction://hlinksldjump"/>
            <a:extLst>
              <a:ext uri="{FF2B5EF4-FFF2-40B4-BE49-F238E27FC236}">
                <a16:creationId xmlns:a16="http://schemas.microsoft.com/office/drawing/2014/main" id="{3C62D15D-56BA-41B3-8749-145C42969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928" y="4125372"/>
            <a:ext cx="1274794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2800" b="1" dirty="0">
                <a:cs typeface="Traditional Arabic" panose="02020603050405020304" pitchFamily="18" charset="-78"/>
              </a:rPr>
              <a:t>واد بين</a:t>
            </a:r>
          </a:p>
          <a:p>
            <a:pPr algn="ctr"/>
            <a:r>
              <a:rPr lang="ar-KW" altLang="ar-KW" sz="2800" b="1" dirty="0">
                <a:cs typeface="Traditional Arabic" panose="02020603050405020304" pitchFamily="18" charset="-78"/>
              </a:rPr>
              <a:t>مكة والمدينة.</a:t>
            </a:r>
            <a:endParaRPr lang="en-US" altLang="ar-KW" sz="2800" b="1" dirty="0">
              <a:cs typeface="Traditional Arabic" panose="02020603050405020304" pitchFamily="18" charset="-78"/>
            </a:endParaRPr>
          </a:p>
        </p:txBody>
      </p:sp>
      <p:sp>
        <p:nvSpPr>
          <p:cNvPr id="13" name="Oval 38">
            <a:hlinkClick r:id="rId3" action="ppaction://hlinksldjump"/>
            <a:extLst>
              <a:ext uri="{FF2B5EF4-FFF2-40B4-BE49-F238E27FC236}">
                <a16:creationId xmlns:a16="http://schemas.microsoft.com/office/drawing/2014/main" id="{0089859B-C776-4EDF-AB3B-4F7384D68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306" y="3348481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KW" altLang="ar-KW" sz="2400" b="1" dirty="0">
                <a:cs typeface="Traditional Arabic" panose="02020603050405020304" pitchFamily="18" charset="-78"/>
              </a:rPr>
              <a:t>واد بين</a:t>
            </a:r>
          </a:p>
          <a:p>
            <a:pPr algn="ctr">
              <a:spcBef>
                <a:spcPct val="50000"/>
              </a:spcBef>
            </a:pPr>
            <a:r>
              <a:rPr lang="ar-KW" altLang="ar-KW" sz="2400" b="1" dirty="0">
                <a:cs typeface="Traditional Arabic" panose="02020603050405020304" pitchFamily="18" charset="-78"/>
              </a:rPr>
              <a:t>مكة والطائف.</a:t>
            </a:r>
            <a:endParaRPr lang="en-US" altLang="ar-KW" sz="2400" b="1" dirty="0">
              <a:cs typeface="Traditional Arabic" panose="02020603050405020304" pitchFamily="18" charset="-78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3126652B-7F50-43A8-BF67-F8A620A6B5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436096" y="4172584"/>
            <a:ext cx="1872208" cy="2016224"/>
          </a:xfrm>
          <a:prstGeom prst="rect">
            <a:avLst/>
          </a:prstGeom>
        </p:spPr>
      </p:pic>
      <p:sp>
        <p:nvSpPr>
          <p:cNvPr id="15" name="Oval 36">
            <a:hlinkClick r:id="rId4" action="ppaction://hlinksldjump"/>
            <a:extLst>
              <a:ext uri="{FF2B5EF4-FFF2-40B4-BE49-F238E27FC236}">
                <a16:creationId xmlns:a16="http://schemas.microsoft.com/office/drawing/2014/main" id="{D2CE7200-8BD5-4B26-ADCB-BAA8231F1D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3777" y="4587846"/>
            <a:ext cx="1378975" cy="114541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KW" altLang="ar-KW" sz="2400" b="1" dirty="0">
                <a:cs typeface="Traditional Arabic" panose="02020603050405020304" pitchFamily="18" charset="-78"/>
              </a:rPr>
              <a:t>واد بين عمان</a:t>
            </a:r>
          </a:p>
          <a:p>
            <a:pPr algn="ctr">
              <a:spcBef>
                <a:spcPct val="50000"/>
              </a:spcBef>
            </a:pPr>
            <a:r>
              <a:rPr lang="ar-KW" altLang="ar-KW" sz="2400" b="1" dirty="0">
                <a:cs typeface="Traditional Arabic" panose="02020603050405020304" pitchFamily="18" charset="-78"/>
              </a:rPr>
              <a:t>وأرض مَهْرَةَ.</a:t>
            </a:r>
            <a:endParaRPr lang="en-US" altLang="ar-KW" sz="2400" b="1" dirty="0">
              <a:cs typeface="Traditional Arabic" panose="02020603050405020304" pitchFamily="18" charset="-78"/>
            </a:endParaRPr>
          </a:p>
        </p:txBody>
      </p:sp>
      <p:sp>
        <p:nvSpPr>
          <p:cNvPr id="28714" name="Text Box 42"/>
          <p:cNvSpPr txBox="1">
            <a:spLocks noChangeArrowheads="1"/>
          </p:cNvSpPr>
          <p:nvPr/>
        </p:nvSpPr>
        <p:spPr bwMode="auto">
          <a:xfrm>
            <a:off x="755576" y="1484312"/>
            <a:ext cx="5761384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8000" b="1" dirty="0">
                <a:cs typeface="Traditional Arabic" panose="02020603050405020304" pitchFamily="18" charset="-78"/>
              </a:rPr>
              <a:t>ما هي الأحقاف؟</a:t>
            </a:r>
            <a:endParaRPr lang="en-US" altLang="ar-KW" sz="8000" b="1" dirty="0">
              <a:cs typeface="Traditional Arabic" panose="02020603050405020304" pitchFamily="18" charset="-78"/>
            </a:endParaRPr>
          </a:p>
        </p:txBody>
      </p:sp>
      <p:pic>
        <p:nvPicPr>
          <p:cNvPr id="21" name="Picture 47" descr="دقيقة واحدة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صورة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5" name="صورة 2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87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287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94D6E8AE-51B7-4AD5-AD1E-3CBB0314DF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419872" y="3717032"/>
            <a:ext cx="1872208" cy="2016224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6EB8967E-AB43-456F-8AD8-E1DCA79898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1331640" y="2924944"/>
            <a:ext cx="1872208" cy="2016224"/>
          </a:xfrm>
          <a:prstGeom prst="rect">
            <a:avLst/>
          </a:prstGeom>
        </p:spPr>
      </p:pic>
      <p:sp>
        <p:nvSpPr>
          <p:cNvPr id="12" name="Oval 37">
            <a:hlinkClick r:id="rId3" action="ppaction://hlinksldjump"/>
            <a:extLst>
              <a:ext uri="{FF2B5EF4-FFF2-40B4-BE49-F238E27FC236}">
                <a16:creationId xmlns:a16="http://schemas.microsoft.com/office/drawing/2014/main" id="{CE68E479-F205-4A17-BABD-F6855FEE8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928" y="4125372"/>
            <a:ext cx="1274794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1389م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sp>
        <p:nvSpPr>
          <p:cNvPr id="13" name="Oval 38">
            <a:hlinkClick r:id="rId4" action="ppaction://hlinksldjump"/>
            <a:extLst>
              <a:ext uri="{FF2B5EF4-FFF2-40B4-BE49-F238E27FC236}">
                <a16:creationId xmlns:a16="http://schemas.microsoft.com/office/drawing/2014/main" id="{000248AC-1FB3-42BC-9FEB-0AC0EB35F7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306" y="3348481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1516م</a:t>
            </a:r>
            <a:endParaRPr lang="en-US" altLang="ar-KW" sz="40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77120743-69CC-48A5-BEE6-ABB2002858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436096" y="4172584"/>
            <a:ext cx="1872208" cy="2016224"/>
          </a:xfrm>
          <a:prstGeom prst="rect">
            <a:avLst/>
          </a:prstGeom>
        </p:spPr>
      </p:pic>
      <p:sp>
        <p:nvSpPr>
          <p:cNvPr id="15" name="Oval 36">
            <a:hlinkClick r:id="rId4" action="ppaction://hlinksldjump"/>
            <a:extLst>
              <a:ext uri="{FF2B5EF4-FFF2-40B4-BE49-F238E27FC236}">
                <a16:creationId xmlns:a16="http://schemas.microsoft.com/office/drawing/2014/main" id="{7561E4A9-6BCE-49AF-8DA2-F7A0714BB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3777" y="4587846"/>
            <a:ext cx="1378975" cy="114541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cs typeface="Traditional Arabic" panose="02020603050405020304" pitchFamily="18" charset="-78"/>
              </a:rPr>
              <a:t>1251م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sp>
        <p:nvSpPr>
          <p:cNvPr id="29738" name="Text Box 42"/>
          <p:cNvSpPr txBox="1">
            <a:spLocks noChangeArrowheads="1"/>
          </p:cNvSpPr>
          <p:nvPr/>
        </p:nvSpPr>
        <p:spPr bwMode="auto">
          <a:xfrm>
            <a:off x="931826" y="1406263"/>
            <a:ext cx="5616203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4800" b="1" dirty="0">
                <a:cs typeface="Traditional Arabic" panose="02020603050405020304" pitchFamily="18" charset="-78"/>
              </a:rPr>
              <a:t>س: انتصر العثمانيون على الصرب في موقعة كوسوفا عام:</a:t>
            </a:r>
            <a:endParaRPr lang="en-US" altLang="ar-KW" sz="4800" b="1" dirty="0">
              <a:cs typeface="Traditional Arabic" panose="02020603050405020304" pitchFamily="18" charset="-78"/>
            </a:endParaRPr>
          </a:p>
        </p:txBody>
      </p:sp>
      <p:pic>
        <p:nvPicPr>
          <p:cNvPr id="21" name="Picture 47" descr="دقيقة واحدة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صورة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5" name="صورة 2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9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2973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CE910C24-E6BE-45CC-9D1A-8A860E9D72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419872" y="3717032"/>
            <a:ext cx="1872208" cy="2016224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ED6BFD34-CEF1-45EC-AC44-58943FE76F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1331640" y="2924944"/>
            <a:ext cx="1872208" cy="2016224"/>
          </a:xfrm>
          <a:prstGeom prst="rect">
            <a:avLst/>
          </a:prstGeom>
        </p:spPr>
      </p:pic>
      <p:sp>
        <p:nvSpPr>
          <p:cNvPr id="12" name="Oval 37">
            <a:hlinkClick r:id="rId4" action="ppaction://hlinksldjump"/>
            <a:extLst>
              <a:ext uri="{FF2B5EF4-FFF2-40B4-BE49-F238E27FC236}">
                <a16:creationId xmlns:a16="http://schemas.microsoft.com/office/drawing/2014/main" id="{01265C94-A489-4AAF-AABB-597F0F231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928" y="4221088"/>
            <a:ext cx="1274794" cy="116522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200" b="1" dirty="0">
                <a:cs typeface="Traditional Arabic" panose="02020603050405020304" pitchFamily="18" charset="-78"/>
              </a:rPr>
              <a:t>الجماعات</a:t>
            </a:r>
          </a:p>
          <a:p>
            <a:pPr algn="ctr"/>
            <a:r>
              <a:rPr lang="ar-KW" altLang="ar-KW" sz="3200" b="1" dirty="0">
                <a:cs typeface="Traditional Arabic" panose="02020603050405020304" pitchFamily="18" charset="-78"/>
              </a:rPr>
              <a:t>المتفرقة</a:t>
            </a:r>
          </a:p>
          <a:p>
            <a:pPr algn="ctr"/>
            <a:r>
              <a:rPr lang="ar-KW" altLang="ar-KW" sz="3200" b="1" dirty="0">
                <a:cs typeface="Traditional Arabic" panose="02020603050405020304" pitchFamily="18" charset="-78"/>
              </a:rPr>
              <a:t>المتتابعة</a:t>
            </a:r>
            <a:endParaRPr lang="en-US" altLang="ar-KW" sz="3200" b="1" dirty="0">
              <a:cs typeface="Traditional Arabic" panose="02020603050405020304" pitchFamily="18" charset="-78"/>
            </a:endParaRPr>
          </a:p>
        </p:txBody>
      </p:sp>
      <p:sp>
        <p:nvSpPr>
          <p:cNvPr id="13" name="Oval 38">
            <a:hlinkClick r:id="rId5" action="ppaction://hlinksldjump"/>
            <a:extLst>
              <a:ext uri="{FF2B5EF4-FFF2-40B4-BE49-F238E27FC236}">
                <a16:creationId xmlns:a16="http://schemas.microsoft.com/office/drawing/2014/main" id="{89783E6E-9CDA-45F2-87D0-0CF64B824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306" y="3348481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الجماعات</a:t>
            </a:r>
          </a:p>
          <a:p>
            <a:pPr algn="ctr"/>
            <a:r>
              <a:rPr lang="ar-KW" altLang="ar-KW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الحريصة</a:t>
            </a:r>
            <a:endParaRPr lang="en-US" altLang="ar-KW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9A22CF69-093B-4A99-9C7F-3DFAC40BAD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436096" y="4172584"/>
            <a:ext cx="1872208" cy="2016224"/>
          </a:xfrm>
          <a:prstGeom prst="rect">
            <a:avLst/>
          </a:prstGeom>
        </p:spPr>
      </p:pic>
      <p:sp>
        <p:nvSpPr>
          <p:cNvPr id="15" name="Oval 36">
            <a:hlinkClick r:id="rId5" action="ppaction://hlinksldjump"/>
            <a:extLst>
              <a:ext uri="{FF2B5EF4-FFF2-40B4-BE49-F238E27FC236}">
                <a16:creationId xmlns:a16="http://schemas.microsoft.com/office/drawing/2014/main" id="{19F5279F-0556-42F0-8D4C-903204C06F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3777" y="4587846"/>
            <a:ext cx="1378975" cy="114541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200" b="1" dirty="0">
                <a:cs typeface="Traditional Arabic" panose="02020603050405020304" pitchFamily="18" charset="-78"/>
              </a:rPr>
              <a:t>الجماعات</a:t>
            </a:r>
          </a:p>
          <a:p>
            <a:pPr algn="ctr"/>
            <a:r>
              <a:rPr lang="ar-KW" altLang="ar-KW" sz="3200" b="1" dirty="0">
                <a:cs typeface="Traditional Arabic" panose="02020603050405020304" pitchFamily="18" charset="-78"/>
              </a:rPr>
              <a:t>المتوافقة</a:t>
            </a:r>
            <a:endParaRPr lang="en-US" altLang="ar-KW" sz="3200" b="1" dirty="0">
              <a:cs typeface="Traditional Arabic" panose="02020603050405020304" pitchFamily="18" charset="-78"/>
            </a:endParaRPr>
          </a:p>
        </p:txBody>
      </p:sp>
      <p:sp>
        <p:nvSpPr>
          <p:cNvPr id="30762" name="Text Box 42"/>
          <p:cNvSpPr txBox="1">
            <a:spLocks noChangeArrowheads="1"/>
          </p:cNvSpPr>
          <p:nvPr/>
        </p:nvSpPr>
        <p:spPr bwMode="auto">
          <a:xfrm>
            <a:off x="957223" y="1567406"/>
            <a:ext cx="584702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7200" b="1" dirty="0">
                <a:cs typeface="Traditional Arabic" panose="02020603050405020304" pitchFamily="18" charset="-78"/>
              </a:rPr>
              <a:t>ما معنى كلمة الزمر؟</a:t>
            </a:r>
            <a:endParaRPr lang="en-US" altLang="ar-KW" sz="6000" b="1" dirty="0">
              <a:cs typeface="Traditional Arabic" panose="02020603050405020304" pitchFamily="18" charset="-78"/>
            </a:endParaRPr>
          </a:p>
        </p:txBody>
      </p:sp>
      <p:pic>
        <p:nvPicPr>
          <p:cNvPr id="21" name="Picture 47" descr="دقيقة واحدة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صورة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5" name="صورة 2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3076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FBB89B4F-970B-4F24-81C6-4200F2CB95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419872" y="3717032"/>
            <a:ext cx="1872208" cy="2016224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D08CB13A-D39D-4002-8EE1-CCC809693D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1331640" y="2924944"/>
            <a:ext cx="1872208" cy="2016224"/>
          </a:xfrm>
          <a:prstGeom prst="rect">
            <a:avLst/>
          </a:prstGeom>
        </p:spPr>
      </p:pic>
      <p:sp>
        <p:nvSpPr>
          <p:cNvPr id="12" name="Oval 37">
            <a:hlinkClick r:id="rId3" action="ppaction://hlinksldjump"/>
            <a:extLst>
              <a:ext uri="{FF2B5EF4-FFF2-40B4-BE49-F238E27FC236}">
                <a16:creationId xmlns:a16="http://schemas.microsoft.com/office/drawing/2014/main" id="{5D56675B-636B-4AB8-A623-2102F8C91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928" y="4221088"/>
            <a:ext cx="1274794" cy="116522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200" b="1" dirty="0">
                <a:cs typeface="Traditional Arabic" panose="02020603050405020304" pitchFamily="18" charset="-78"/>
              </a:rPr>
              <a:t>96 سنة</a:t>
            </a:r>
            <a:endParaRPr lang="en-US" altLang="ar-KW" sz="3200" b="1" dirty="0">
              <a:cs typeface="Traditional Arabic" panose="02020603050405020304" pitchFamily="18" charset="-78"/>
            </a:endParaRPr>
          </a:p>
        </p:txBody>
      </p:sp>
      <p:sp>
        <p:nvSpPr>
          <p:cNvPr id="13" name="Oval 38">
            <a:hlinkClick r:id="rId3" action="ppaction://hlinksldjump"/>
            <a:extLst>
              <a:ext uri="{FF2B5EF4-FFF2-40B4-BE49-F238E27FC236}">
                <a16:creationId xmlns:a16="http://schemas.microsoft.com/office/drawing/2014/main" id="{2AB906EB-17A0-4538-95D8-D3DEB996F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306" y="3348481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109</a:t>
            </a:r>
          </a:p>
          <a:p>
            <a:pPr algn="ctr"/>
            <a:r>
              <a:rPr lang="ar-KW" altLang="ar-KW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سنوات</a:t>
            </a:r>
            <a:endParaRPr lang="en-US" altLang="ar-KW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5C745CD0-FF7D-4CA1-A85A-4BDE5350E8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436096" y="4172584"/>
            <a:ext cx="1872208" cy="2016224"/>
          </a:xfrm>
          <a:prstGeom prst="rect">
            <a:avLst/>
          </a:prstGeom>
        </p:spPr>
      </p:pic>
      <p:sp>
        <p:nvSpPr>
          <p:cNvPr id="15" name="Oval 36">
            <a:hlinkClick r:id="rId4" action="ppaction://hlinksldjump"/>
            <a:extLst>
              <a:ext uri="{FF2B5EF4-FFF2-40B4-BE49-F238E27FC236}">
                <a16:creationId xmlns:a16="http://schemas.microsoft.com/office/drawing/2014/main" id="{3C628562-4EB0-4182-B6D7-39352F502C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3777" y="4587846"/>
            <a:ext cx="1378975" cy="114541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200" b="1" dirty="0">
                <a:cs typeface="Traditional Arabic" panose="02020603050405020304" pitchFamily="18" charset="-78"/>
              </a:rPr>
              <a:t>76 سنة</a:t>
            </a:r>
            <a:endParaRPr lang="en-US" altLang="ar-KW" sz="3200" b="1" dirty="0">
              <a:cs typeface="Traditional Arabic" panose="02020603050405020304" pitchFamily="18" charset="-78"/>
            </a:endParaRPr>
          </a:p>
        </p:txBody>
      </p:sp>
      <p:sp>
        <p:nvSpPr>
          <p:cNvPr id="31786" name="Text Box 42"/>
          <p:cNvSpPr txBox="1">
            <a:spLocks noChangeArrowheads="1"/>
          </p:cNvSpPr>
          <p:nvPr/>
        </p:nvSpPr>
        <p:spPr bwMode="auto">
          <a:xfrm>
            <a:off x="539552" y="1603899"/>
            <a:ext cx="6307084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4800" b="1" dirty="0">
                <a:cs typeface="Traditional Arabic" panose="02020603050405020304" pitchFamily="18" charset="-78"/>
              </a:rPr>
              <a:t>س: مدة الاستعمار الفرنسي لتونس؟</a:t>
            </a:r>
            <a:endParaRPr lang="en-US" altLang="ar-KW" sz="4800" b="1" dirty="0">
              <a:cs typeface="Traditional Arabic" panose="02020603050405020304" pitchFamily="18" charset="-78"/>
            </a:endParaRPr>
          </a:p>
        </p:txBody>
      </p:sp>
      <p:pic>
        <p:nvPicPr>
          <p:cNvPr id="21" name="Picture 47" descr="دقيقة واحدة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صورة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5" name="صورة 2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3178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856E7F36-656A-49E7-B0BE-19FE9B083B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419872" y="3717032"/>
            <a:ext cx="1872208" cy="2016224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E6E3A706-BA55-4024-9516-187551CAD5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1331640" y="2924944"/>
            <a:ext cx="1872208" cy="2016224"/>
          </a:xfrm>
          <a:prstGeom prst="rect">
            <a:avLst/>
          </a:prstGeom>
        </p:spPr>
      </p:pic>
      <p:sp>
        <p:nvSpPr>
          <p:cNvPr id="12" name="Oval 37">
            <a:hlinkClick r:id="rId4" action="ppaction://hlinksldjump"/>
            <a:extLst>
              <a:ext uri="{FF2B5EF4-FFF2-40B4-BE49-F238E27FC236}">
                <a16:creationId xmlns:a16="http://schemas.microsoft.com/office/drawing/2014/main" id="{3A614BE2-0BB1-4109-80BD-266A19349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928" y="4221088"/>
            <a:ext cx="1274794" cy="116522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600" b="1" dirty="0">
                <a:cs typeface="Traditional Arabic" panose="02020603050405020304" pitchFamily="18" charset="-78"/>
              </a:rPr>
              <a:t>القيامة</a:t>
            </a:r>
            <a:endParaRPr lang="en-US" altLang="ar-KW" sz="3600" b="1" dirty="0">
              <a:cs typeface="Traditional Arabic" panose="02020603050405020304" pitchFamily="18" charset="-78"/>
            </a:endParaRPr>
          </a:p>
        </p:txBody>
      </p:sp>
      <p:sp>
        <p:nvSpPr>
          <p:cNvPr id="13" name="Oval 38">
            <a:hlinkClick r:id="rId5" action="ppaction://hlinksldjump"/>
            <a:extLst>
              <a:ext uri="{FF2B5EF4-FFF2-40B4-BE49-F238E27FC236}">
                <a16:creationId xmlns:a16="http://schemas.microsoft.com/office/drawing/2014/main" id="{49A86C09-7B4E-46C9-B86E-D5502B149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306" y="3348481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الخسران</a:t>
            </a:r>
            <a:endParaRPr lang="en-US" altLang="ar-KW" sz="36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A7F377B3-878A-44E1-A1DF-99C5FF6B9D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436096" y="4172584"/>
            <a:ext cx="1872208" cy="2016224"/>
          </a:xfrm>
          <a:prstGeom prst="rect">
            <a:avLst/>
          </a:prstGeom>
        </p:spPr>
      </p:pic>
      <p:sp>
        <p:nvSpPr>
          <p:cNvPr id="15" name="Oval 36">
            <a:hlinkClick r:id="rId4" action="ppaction://hlinksldjump"/>
            <a:extLst>
              <a:ext uri="{FF2B5EF4-FFF2-40B4-BE49-F238E27FC236}">
                <a16:creationId xmlns:a16="http://schemas.microsoft.com/office/drawing/2014/main" id="{336305DF-F7AA-4BE7-8FCB-2BB1149B7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3777" y="4587846"/>
            <a:ext cx="1378975" cy="114541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600" b="1" dirty="0">
                <a:cs typeface="Traditional Arabic" panose="02020603050405020304" pitchFamily="18" charset="-78"/>
              </a:rPr>
              <a:t>الجزاء</a:t>
            </a:r>
            <a:endParaRPr lang="en-US" altLang="ar-KW" sz="3600" b="1" dirty="0">
              <a:cs typeface="Traditional Arabic" panose="02020603050405020304" pitchFamily="18" charset="-78"/>
            </a:endParaRPr>
          </a:p>
        </p:txBody>
      </p:sp>
      <p:sp>
        <p:nvSpPr>
          <p:cNvPr id="32810" name="Text Box 42"/>
          <p:cNvSpPr txBox="1">
            <a:spLocks noChangeArrowheads="1"/>
          </p:cNvSpPr>
          <p:nvPr/>
        </p:nvSpPr>
        <p:spPr bwMode="auto">
          <a:xfrm>
            <a:off x="1485306" y="1471222"/>
            <a:ext cx="4743076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7200" b="1" dirty="0">
                <a:cs typeface="Traditional Arabic" panose="02020603050405020304" pitchFamily="18" charset="-78"/>
              </a:rPr>
              <a:t>ما معنى التغابن؟</a:t>
            </a:r>
            <a:endParaRPr lang="en-US" altLang="ar-KW" sz="6000" b="1" dirty="0">
              <a:cs typeface="Traditional Arabic" panose="02020603050405020304" pitchFamily="18" charset="-78"/>
            </a:endParaRPr>
          </a:p>
        </p:txBody>
      </p:sp>
      <p:pic>
        <p:nvPicPr>
          <p:cNvPr id="21" name="Picture 47" descr="دقيقة واحدة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صورة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5" name="صورة 2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328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34" name="Text Box 42"/>
          <p:cNvSpPr txBox="1">
            <a:spLocks noChangeArrowheads="1"/>
          </p:cNvSpPr>
          <p:nvPr/>
        </p:nvSpPr>
        <p:spPr bwMode="auto">
          <a:xfrm>
            <a:off x="1043608" y="2521992"/>
            <a:ext cx="5329584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4800" b="1" dirty="0">
                <a:cs typeface="Traditional Arabic" panose="02020603050405020304" pitchFamily="18" charset="-78"/>
              </a:rPr>
              <a:t>س: أوغسطس هو أول ملك روماني يلقب بالإمبراطور؟</a:t>
            </a:r>
            <a:endParaRPr lang="en-US" altLang="ar-KW" sz="4800" b="1" dirty="0">
              <a:cs typeface="Traditional Arabic" panose="02020603050405020304" pitchFamily="18" charset="-78"/>
            </a:endParaRPr>
          </a:p>
        </p:txBody>
      </p:sp>
      <p:sp>
        <p:nvSpPr>
          <p:cNvPr id="33835" name="Text Box 43"/>
          <p:cNvSpPr txBox="1">
            <a:spLocks noChangeArrowheads="1"/>
          </p:cNvSpPr>
          <p:nvPr/>
        </p:nvSpPr>
        <p:spPr bwMode="auto">
          <a:xfrm>
            <a:off x="3491880" y="1556792"/>
            <a:ext cx="3097212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4800" b="1" dirty="0">
                <a:cs typeface="Traditional Arabic" panose="02020603050405020304" pitchFamily="18" charset="-78"/>
              </a:rPr>
              <a:t>صح أم خطأ :</a:t>
            </a:r>
            <a:endParaRPr lang="en-US" altLang="ar-KW" sz="4800" b="1" dirty="0">
              <a:cs typeface="Traditional Arabic" panose="02020603050405020304" pitchFamily="18" charset="-78"/>
            </a:endParaRPr>
          </a:p>
        </p:txBody>
      </p:sp>
      <p:pic>
        <p:nvPicPr>
          <p:cNvPr id="33840" name="Picture 4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3"/>
          <a:stretch/>
        </p:blipFill>
        <p:spPr bwMode="auto">
          <a:xfrm rot="554367">
            <a:off x="3601150" y="4217170"/>
            <a:ext cx="1368152" cy="1471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7" descr="دقيقة واحدة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صورة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3" name="صورة 22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3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3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34" grpId="0"/>
      <p:bldP spid="3383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8D97E4E4-458F-4D05-83CA-A64BBDEB84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419872" y="3717032"/>
            <a:ext cx="1872208" cy="2016224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111CA427-9671-4538-A504-09D81127FD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1331640" y="2924944"/>
            <a:ext cx="1872208" cy="2016224"/>
          </a:xfrm>
          <a:prstGeom prst="rect">
            <a:avLst/>
          </a:prstGeom>
        </p:spPr>
      </p:pic>
      <p:sp>
        <p:nvSpPr>
          <p:cNvPr id="12" name="Oval 37">
            <a:hlinkClick r:id="rId3" action="ppaction://hlinksldjump"/>
            <a:extLst>
              <a:ext uri="{FF2B5EF4-FFF2-40B4-BE49-F238E27FC236}">
                <a16:creationId xmlns:a16="http://schemas.microsoft.com/office/drawing/2014/main" id="{90DAEA05-E9E2-4B59-9A8E-19BE060DFA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928" y="4221088"/>
            <a:ext cx="1274794" cy="116522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600" b="1" dirty="0">
                <a:cs typeface="Traditional Arabic" panose="02020603050405020304" pitchFamily="18" charset="-78"/>
              </a:rPr>
              <a:t>مسلم</a:t>
            </a:r>
            <a:endParaRPr lang="en-US" altLang="ar-KW" sz="3600" b="1" dirty="0">
              <a:cs typeface="Traditional Arabic" panose="02020603050405020304" pitchFamily="18" charset="-78"/>
            </a:endParaRPr>
          </a:p>
        </p:txBody>
      </p:sp>
      <p:sp>
        <p:nvSpPr>
          <p:cNvPr id="13" name="Oval 38">
            <a:hlinkClick r:id="rId3" action="ppaction://hlinksldjump"/>
            <a:extLst>
              <a:ext uri="{FF2B5EF4-FFF2-40B4-BE49-F238E27FC236}">
                <a16:creationId xmlns:a16="http://schemas.microsoft.com/office/drawing/2014/main" id="{3C904C79-3EDF-4997-9288-6F4541C74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306" y="3348481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أبوداود</a:t>
            </a:r>
            <a:endParaRPr lang="en-US" altLang="ar-KW" sz="36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FB48D24E-F9AC-45FE-815A-CDF7E2AF91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436096" y="4172584"/>
            <a:ext cx="1872208" cy="2016224"/>
          </a:xfrm>
          <a:prstGeom prst="rect">
            <a:avLst/>
          </a:prstGeom>
        </p:spPr>
      </p:pic>
      <p:sp>
        <p:nvSpPr>
          <p:cNvPr id="15" name="Oval 36">
            <a:hlinkClick r:id="rId4" action="ppaction://hlinksldjump"/>
            <a:extLst>
              <a:ext uri="{FF2B5EF4-FFF2-40B4-BE49-F238E27FC236}">
                <a16:creationId xmlns:a16="http://schemas.microsoft.com/office/drawing/2014/main" id="{4CD6A852-C40E-4009-8CED-0BFD6F2F6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3777" y="4587846"/>
            <a:ext cx="1378975" cy="114541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600" b="1" dirty="0">
                <a:cs typeface="Traditional Arabic" panose="02020603050405020304" pitchFamily="18" charset="-78"/>
              </a:rPr>
              <a:t>البخاري</a:t>
            </a:r>
            <a:endParaRPr lang="en-US" altLang="ar-KW" sz="3600" b="1" dirty="0">
              <a:cs typeface="Traditional Arabic" panose="02020603050405020304" pitchFamily="18" charset="-78"/>
            </a:endParaRPr>
          </a:p>
        </p:txBody>
      </p:sp>
      <p:sp>
        <p:nvSpPr>
          <p:cNvPr id="35895" name="Text Box 55"/>
          <p:cNvSpPr txBox="1">
            <a:spLocks noChangeArrowheads="1"/>
          </p:cNvSpPr>
          <p:nvPr/>
        </p:nvSpPr>
        <p:spPr bwMode="auto">
          <a:xfrm>
            <a:off x="851822" y="1273984"/>
            <a:ext cx="5776212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SA" altLang="ar-KW" sz="4000" b="1" dirty="0">
                <a:cs typeface="Traditional Arabic" panose="02020603050405020304" pitchFamily="18" charset="-78"/>
              </a:rPr>
              <a:t>قال رسول الله صلى الله عليه وسلم: </a:t>
            </a:r>
            <a:r>
              <a:rPr lang="en-US" altLang="ar-KW" sz="4000" b="1" dirty="0">
                <a:cs typeface="Traditional Arabic" panose="02020603050405020304" pitchFamily="18" charset="-78"/>
              </a:rPr>
              <a:t>    </a:t>
            </a:r>
            <a:r>
              <a:rPr lang="ar-SA" altLang="ar-KW" sz="4000" b="1" dirty="0">
                <a:cs typeface="Traditional Arabic" panose="02020603050405020304" pitchFamily="18" charset="-78"/>
              </a:rPr>
              <a:t>(( كلوا واشربوا والبسوا وتصدقوا من غير إسراف ولا مخيلة )) رواه</a:t>
            </a:r>
            <a:r>
              <a:rPr lang="ar-KW" altLang="ar-KW" sz="4000" b="1" dirty="0">
                <a:cs typeface="Traditional Arabic" panose="02020603050405020304" pitchFamily="18" charset="-78"/>
              </a:rPr>
              <a:t>؟</a:t>
            </a:r>
            <a:endParaRPr lang="en-US" altLang="ar-KW" sz="4000" b="1" dirty="0">
              <a:cs typeface="Traditional Arabic" panose="02020603050405020304" pitchFamily="18" charset="-78"/>
            </a:endParaRPr>
          </a:p>
        </p:txBody>
      </p:sp>
      <p:pic>
        <p:nvPicPr>
          <p:cNvPr id="21" name="Picture 47" descr="دقيقة واحدة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صورة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5" name="صورة 2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3589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06D3CEFB-FA68-40EE-9645-9A0BEDD663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419872" y="3717032"/>
            <a:ext cx="1872208" cy="2016224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9C844D7F-4DBB-40DA-9FB9-12824712F0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1331640" y="2924944"/>
            <a:ext cx="1872208" cy="2016224"/>
          </a:xfrm>
          <a:prstGeom prst="rect">
            <a:avLst/>
          </a:prstGeom>
        </p:spPr>
      </p:pic>
      <p:sp>
        <p:nvSpPr>
          <p:cNvPr id="12" name="Oval 37">
            <a:hlinkClick r:id="rId3" action="ppaction://hlinksldjump"/>
            <a:extLst>
              <a:ext uri="{FF2B5EF4-FFF2-40B4-BE49-F238E27FC236}">
                <a16:creationId xmlns:a16="http://schemas.microsoft.com/office/drawing/2014/main" id="{CA6771A3-4D82-46CE-B736-F9A52D199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928" y="4221088"/>
            <a:ext cx="1274794" cy="116522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600" b="1" dirty="0">
                <a:cs typeface="Traditional Arabic" panose="02020603050405020304" pitchFamily="18" charset="-78"/>
              </a:rPr>
              <a:t>حذيفة</a:t>
            </a:r>
            <a:endParaRPr lang="en-US" altLang="ar-KW" sz="3600" b="1" dirty="0">
              <a:cs typeface="Traditional Arabic" panose="02020603050405020304" pitchFamily="18" charset="-78"/>
            </a:endParaRPr>
          </a:p>
        </p:txBody>
      </p:sp>
      <p:sp>
        <p:nvSpPr>
          <p:cNvPr id="13" name="Oval 38">
            <a:hlinkClick r:id="rId4" action="ppaction://hlinksldjump"/>
            <a:extLst>
              <a:ext uri="{FF2B5EF4-FFF2-40B4-BE49-F238E27FC236}">
                <a16:creationId xmlns:a16="http://schemas.microsoft.com/office/drawing/2014/main" id="{4BFCBA1D-3432-4076-84E1-EB52FE03B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306" y="3348481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4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أنس</a:t>
            </a:r>
            <a:endParaRPr lang="en-US" altLang="ar-KW" sz="40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E3D0E45F-82F3-43BB-A28D-A5F6B31EE0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436096" y="4172584"/>
            <a:ext cx="1872208" cy="2016224"/>
          </a:xfrm>
          <a:prstGeom prst="rect">
            <a:avLst/>
          </a:prstGeom>
        </p:spPr>
      </p:pic>
      <p:sp>
        <p:nvSpPr>
          <p:cNvPr id="15" name="Oval 36">
            <a:hlinkClick r:id="rId3" action="ppaction://hlinksldjump"/>
            <a:extLst>
              <a:ext uri="{FF2B5EF4-FFF2-40B4-BE49-F238E27FC236}">
                <a16:creationId xmlns:a16="http://schemas.microsoft.com/office/drawing/2014/main" id="{5BBC56DC-C35E-4FBC-8C5B-5FF1167D8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3777" y="4587846"/>
            <a:ext cx="1378975" cy="114541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600" b="1" dirty="0">
                <a:cs typeface="Traditional Arabic" panose="02020603050405020304" pitchFamily="18" charset="-78"/>
              </a:rPr>
              <a:t>عائشة</a:t>
            </a:r>
            <a:endParaRPr lang="en-US" altLang="ar-KW" sz="3600" b="1" dirty="0">
              <a:cs typeface="Traditional Arabic" panose="02020603050405020304" pitchFamily="18" charset="-78"/>
            </a:endParaRPr>
          </a:p>
        </p:txBody>
      </p:sp>
      <p:sp>
        <p:nvSpPr>
          <p:cNvPr id="44070" name="Text Box 38"/>
          <p:cNvSpPr txBox="1">
            <a:spLocks noChangeArrowheads="1"/>
          </p:cNvSpPr>
          <p:nvPr/>
        </p:nvSpPr>
        <p:spPr bwMode="auto">
          <a:xfrm>
            <a:off x="823604" y="1427292"/>
            <a:ext cx="583264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ar-SA" altLang="ar-KW" sz="3200" b="1" dirty="0">
                <a:cs typeface="Traditional Arabic" panose="02020603050405020304" pitchFamily="18" charset="-78"/>
              </a:rPr>
              <a:t>روى الترمذي عن </a:t>
            </a:r>
            <a:r>
              <a:rPr lang="ar-KW" altLang="ar-KW" sz="3200" b="1" dirty="0">
                <a:cs typeface="Traditional Arabic" panose="02020603050405020304" pitchFamily="18" charset="-78"/>
              </a:rPr>
              <a:t>.... </a:t>
            </a:r>
            <a:r>
              <a:rPr lang="ar-SA" altLang="ar-KW" sz="3200" b="1" dirty="0">
                <a:cs typeface="Traditional Arabic" panose="02020603050405020304" pitchFamily="18" charset="-78"/>
              </a:rPr>
              <a:t>رضي الله </a:t>
            </a:r>
            <a:r>
              <a:rPr lang="ar-KW" altLang="ar-KW" sz="3200" b="1" dirty="0">
                <a:cs typeface="Traditional Arabic" panose="02020603050405020304" pitchFamily="18" charset="-78"/>
              </a:rPr>
              <a:t>...</a:t>
            </a:r>
            <a:r>
              <a:rPr lang="ar-SA" altLang="ar-KW" sz="3200" b="1" dirty="0">
                <a:cs typeface="Traditional Arabic" panose="02020603050405020304" pitchFamily="18" charset="-78"/>
              </a:rPr>
              <a:t> قال </a:t>
            </a:r>
            <a:r>
              <a:rPr lang="ar-KW" altLang="ar-KW" sz="3200" b="1" dirty="0">
                <a:cs typeface="Traditional Arabic" panose="02020603050405020304" pitchFamily="18" charset="-78"/>
              </a:rPr>
              <a:t>: </a:t>
            </a:r>
            <a:r>
              <a:rPr lang="ar-SA" altLang="ar-KW" sz="3200" b="1" dirty="0">
                <a:cs typeface="Traditional Arabic" panose="02020603050405020304" pitchFamily="18" charset="-78"/>
              </a:rPr>
              <a:t>قال عليه الصلاة والسلام : ما أكرم</a:t>
            </a:r>
            <a:r>
              <a:rPr lang="ar-KW" altLang="ar-KW" sz="3200" b="1" dirty="0">
                <a:cs typeface="Traditional Arabic" panose="02020603050405020304" pitchFamily="18" charset="-78"/>
              </a:rPr>
              <a:t> </a:t>
            </a:r>
            <a:r>
              <a:rPr lang="ar-SA" altLang="ar-KW" sz="3200" b="1" dirty="0">
                <a:cs typeface="Traditional Arabic" panose="02020603050405020304" pitchFamily="18" charset="-78"/>
              </a:rPr>
              <a:t>شابٌ شيخاً لسنّه إلا قيّض الله له من يكرمه عند سنّه </a:t>
            </a:r>
            <a:r>
              <a:rPr lang="ar-EG" altLang="ar-KW" sz="3200" b="1" dirty="0">
                <a:cs typeface="Traditional Arabic" panose="02020603050405020304" pitchFamily="18" charset="-78"/>
              </a:rPr>
              <a:t>.</a:t>
            </a:r>
            <a:r>
              <a:rPr lang="ar-KW" altLang="ar-KW" sz="3200" b="1" dirty="0">
                <a:cs typeface="Traditional Arabic" panose="02020603050405020304" pitchFamily="18" charset="-78"/>
              </a:rPr>
              <a:t> من الراوي؟</a:t>
            </a:r>
            <a:endParaRPr lang="en-US" altLang="ar-KW" sz="3200" b="1" dirty="0">
              <a:cs typeface="Traditional Arabic" panose="02020603050405020304" pitchFamily="18" charset="-78"/>
            </a:endParaRPr>
          </a:p>
        </p:txBody>
      </p:sp>
      <p:pic>
        <p:nvPicPr>
          <p:cNvPr id="21" name="Picture 47" descr="دقيقة واحدة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صورة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5" name="صورة 2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4407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C5E91290-8330-42BE-8611-D4C0908DD0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3419872" y="3717032"/>
            <a:ext cx="1872208" cy="2016224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06B3320C-0D7C-4FA4-B1C0-1663570631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1331640" y="2924944"/>
            <a:ext cx="1872208" cy="2016224"/>
          </a:xfrm>
          <a:prstGeom prst="rect">
            <a:avLst/>
          </a:prstGeom>
        </p:spPr>
      </p:pic>
      <p:sp>
        <p:nvSpPr>
          <p:cNvPr id="12" name="Oval 37">
            <a:hlinkClick r:id="rId3" action="ppaction://hlinksldjump"/>
            <a:extLst>
              <a:ext uri="{FF2B5EF4-FFF2-40B4-BE49-F238E27FC236}">
                <a16:creationId xmlns:a16="http://schemas.microsoft.com/office/drawing/2014/main" id="{91E084BB-F51F-4BA4-844B-251A9CA18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928" y="4221088"/>
            <a:ext cx="1274794" cy="116522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600" b="1" dirty="0">
                <a:cs typeface="Traditional Arabic" panose="02020603050405020304" pitchFamily="18" charset="-78"/>
              </a:rPr>
              <a:t>هارون</a:t>
            </a:r>
          </a:p>
          <a:p>
            <a:pPr algn="ctr"/>
            <a:r>
              <a:rPr lang="ar-KW" altLang="ar-KW" sz="3600" b="1" dirty="0">
                <a:cs typeface="Traditional Arabic" panose="02020603050405020304" pitchFamily="18" charset="-78"/>
              </a:rPr>
              <a:t>الرشيد</a:t>
            </a:r>
            <a:endParaRPr lang="en-US" altLang="ar-KW" sz="3600" b="1" dirty="0">
              <a:cs typeface="Traditional Arabic" panose="02020603050405020304" pitchFamily="18" charset="-78"/>
            </a:endParaRPr>
          </a:p>
        </p:txBody>
      </p:sp>
      <p:sp>
        <p:nvSpPr>
          <p:cNvPr id="13" name="Oval 38">
            <a:hlinkClick r:id="rId3" action="ppaction://hlinksldjump"/>
            <a:extLst>
              <a:ext uri="{FF2B5EF4-FFF2-40B4-BE49-F238E27FC236}">
                <a16:creationId xmlns:a16="http://schemas.microsoft.com/office/drawing/2014/main" id="{93C63211-567B-4BDE-8051-32DA2D92F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306" y="3348481"/>
            <a:ext cx="1492818" cy="10810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حارثة بن</a:t>
            </a:r>
          </a:p>
          <a:p>
            <a:pPr algn="ctr"/>
            <a:r>
              <a:rPr lang="ar-KW" altLang="ar-KW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النعمان</a:t>
            </a:r>
            <a:endParaRPr lang="en-US" altLang="ar-KW" sz="36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33E55FFB-04F7-4369-BE7A-BBC6225A6E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8" t="9231" r="10482" b="8083"/>
          <a:stretch/>
        </p:blipFill>
        <p:spPr>
          <a:xfrm>
            <a:off x="5436096" y="4172584"/>
            <a:ext cx="1872208" cy="2016224"/>
          </a:xfrm>
          <a:prstGeom prst="rect">
            <a:avLst/>
          </a:prstGeom>
        </p:spPr>
      </p:pic>
      <p:sp>
        <p:nvSpPr>
          <p:cNvPr id="15" name="Oval 36">
            <a:hlinkClick r:id="rId4" action="ppaction://hlinksldjump"/>
            <a:extLst>
              <a:ext uri="{FF2B5EF4-FFF2-40B4-BE49-F238E27FC236}">
                <a16:creationId xmlns:a16="http://schemas.microsoft.com/office/drawing/2014/main" id="{13AB7198-845B-49A4-9D49-F8739B0A7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3777" y="4587846"/>
            <a:ext cx="1378975" cy="114541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KW" altLang="ar-KW" sz="3600" b="1" dirty="0">
                <a:cs typeface="Traditional Arabic" panose="02020603050405020304" pitchFamily="18" charset="-78"/>
              </a:rPr>
              <a:t>المثنى بن</a:t>
            </a:r>
          </a:p>
          <a:p>
            <a:pPr algn="ctr"/>
            <a:r>
              <a:rPr lang="ar-KW" altLang="ar-KW" sz="3600" b="1" dirty="0">
                <a:cs typeface="Traditional Arabic" panose="02020603050405020304" pitchFamily="18" charset="-78"/>
              </a:rPr>
              <a:t>حارثة</a:t>
            </a:r>
            <a:endParaRPr lang="en-US" altLang="ar-KW" sz="3600" b="1" dirty="0">
              <a:cs typeface="Traditional Arabic" panose="02020603050405020304" pitchFamily="18" charset="-78"/>
            </a:endParaRPr>
          </a:p>
        </p:txBody>
      </p:sp>
      <p:sp>
        <p:nvSpPr>
          <p:cNvPr id="45094" name="Text Box 38"/>
          <p:cNvSpPr txBox="1">
            <a:spLocks noChangeArrowheads="1"/>
          </p:cNvSpPr>
          <p:nvPr/>
        </p:nvSpPr>
        <p:spPr bwMode="auto">
          <a:xfrm>
            <a:off x="859607" y="1118886"/>
            <a:ext cx="5760641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ar-KW" altLang="ar-KW" sz="4400" b="1" dirty="0">
                <a:cs typeface="Traditional Arabic" panose="02020603050405020304" pitchFamily="18" charset="-78"/>
              </a:rPr>
              <a:t>س : من الذي قال ؟</a:t>
            </a:r>
          </a:p>
          <a:p>
            <a:r>
              <a:rPr lang="ar-KW" altLang="ar-KW" sz="4400" b="1" dirty="0">
                <a:cs typeface="Traditional Arabic" panose="02020603050405020304" pitchFamily="18" charset="-78"/>
              </a:rPr>
              <a:t>” لأن أموت عطشا أحب إلي من أن أخلف وعدا ” من هو ؟</a:t>
            </a:r>
            <a:endParaRPr lang="en-US" altLang="ar-KW" sz="4400" b="1" dirty="0">
              <a:cs typeface="Traditional Arabic" panose="02020603050405020304" pitchFamily="18" charset="-78"/>
            </a:endParaRPr>
          </a:p>
        </p:txBody>
      </p:sp>
      <p:pic>
        <p:nvPicPr>
          <p:cNvPr id="21" name="Picture 47" descr="دقيقة واحدة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530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صورة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25" name="صورة 2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361839"/>
            <a:ext cx="2438405" cy="2124460"/>
          </a:xfrm>
          <a:prstGeom prst="rect">
            <a:avLst/>
          </a:prstGeom>
        </p:spPr>
      </p:pic>
      <p:pic>
        <p:nvPicPr>
          <p:cNvPr id="6" name="Picture 5" descr="E:\c- pics\icons2011\icons collect\وجوه\1324535065_confus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329" y="1942471"/>
            <a:ext cx="874143" cy="962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صورة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4" r="9584"/>
          <a:stretch/>
        </p:blipFill>
        <p:spPr>
          <a:xfrm>
            <a:off x="2607837" y="869392"/>
            <a:ext cx="3649081" cy="2145702"/>
          </a:xfrm>
          <a:prstGeom prst="rect">
            <a:avLst/>
          </a:prstGeom>
          <a:ln w="28575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مربع نص 7"/>
          <p:cNvSpPr txBox="1"/>
          <p:nvPr/>
        </p:nvSpPr>
        <p:spPr>
          <a:xfrm>
            <a:off x="1331640" y="3767460"/>
            <a:ext cx="2227052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0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من ينقل الحبات أسرع هو الفائز؟</a:t>
            </a:r>
          </a:p>
          <a:p>
            <a:pPr algn="just"/>
            <a:r>
              <a:rPr lang="ar-SA" sz="2000" b="1" dirty="0">
                <a:latin typeface="Traditional Arabic" pitchFamily="18" charset="-78"/>
                <a:cs typeface="Traditional Arabic" pitchFamily="18" charset="-78"/>
              </a:rPr>
              <a:t>مع كل لاعب عود، ويقوم بنقل الحبات من صحن لصحن، بشرط وضع حبات خفيفة أو أوراق مقطعة صغيرة، ومن يسبق في نقلها هو الفائز.</a:t>
            </a:r>
            <a:endParaRPr lang="ar-KW" sz="2000" b="1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9" name="صورة 8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123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710" y="3973524"/>
            <a:ext cx="2438405" cy="2124460"/>
          </a:xfrm>
          <a:prstGeom prst="rect">
            <a:avLst/>
          </a:prstGeom>
        </p:spPr>
      </p:pic>
      <p:pic>
        <p:nvPicPr>
          <p:cNvPr id="6" name="Picture 4" descr="E:\c- pics\icons2011\icons collect\monkey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940" y="620688"/>
            <a:ext cx="1269943" cy="165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مربع نص 6"/>
          <p:cNvSpPr txBox="1"/>
          <p:nvPr/>
        </p:nvSpPr>
        <p:spPr>
          <a:xfrm>
            <a:off x="1236440" y="4466768"/>
            <a:ext cx="3123456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2000" b="1" dirty="0">
                <a:solidFill>
                  <a:srgbClr val="C00000"/>
                </a:solidFill>
                <a:latin typeface="Traditional Arabic" pitchFamily="18" charset="-78"/>
                <a:cs typeface="Traditional Arabic" pitchFamily="18" charset="-78"/>
              </a:rPr>
              <a:t>من أسرع شخص يوصل الأعواد مع بعضها؟</a:t>
            </a:r>
          </a:p>
          <a:p>
            <a:pPr algn="just"/>
            <a:r>
              <a:rPr lang="ar-SA" sz="2000" b="1" dirty="0">
                <a:latin typeface="Traditional Arabic" pitchFamily="18" charset="-78"/>
                <a:cs typeface="Traditional Arabic" pitchFamily="18" charset="-78"/>
              </a:rPr>
              <a:t>أعواد بلاستيكية، ومع كل لاعب عددا منها، وأسرع لاعب يوصلها مع بعضها هو الفائز.</a:t>
            </a:r>
            <a:endParaRPr lang="ar-KW" sz="2000" b="1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3" r="16699"/>
          <a:stretch/>
        </p:blipFill>
        <p:spPr>
          <a:xfrm>
            <a:off x="1516707" y="1659835"/>
            <a:ext cx="3672003" cy="23136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صورة 8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2211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5299">
            <a:off x="4943903" y="4867012"/>
            <a:ext cx="902113" cy="870274"/>
          </a:xfrm>
          <a:prstGeom prst="rect">
            <a:avLst/>
          </a:prstGeom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20630" y="2521978"/>
            <a:ext cx="280239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SA" sz="3200" b="1" dirty="0">
                <a:latin typeface="Traditional Arabic" pitchFamily="18" charset="-78"/>
                <a:cs typeface="Traditional Arabic" pitchFamily="18" charset="-78"/>
              </a:rPr>
              <a:t>لاعب يمشي ولاعبين يضعان أمامه ورق ليمشي عليه، وأسرع فريق يوصل لاعبه لنقطة النهاية هو الفائز.</a:t>
            </a:r>
            <a:endParaRPr lang="en-US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060848"/>
            <a:ext cx="2286000" cy="3476807"/>
          </a:xfrm>
          <a:prstGeom prst="rect">
            <a:avLst/>
          </a:prstGeom>
        </p:spPr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5299">
            <a:off x="3843160" y="5223042"/>
            <a:ext cx="934375" cy="901397"/>
          </a:xfrm>
          <a:prstGeom prst="rect">
            <a:avLst/>
          </a:prstGeom>
        </p:spPr>
      </p:pic>
      <p:pic>
        <p:nvPicPr>
          <p:cNvPr id="9" name="صورة 8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39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971600" y="4523636"/>
            <a:ext cx="428537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sz="2400" b="1" dirty="0">
                <a:solidFill>
                  <a:srgbClr val="C00000"/>
                </a:solidFill>
              </a:rPr>
              <a:t>كل لاعبين يمسكان بالخيوط ويحاولان أن يضعا الكأس في الوسط ثم ينقلان الكأس لمكان آخر والفريق الفائز من ينقل جميع الكؤوس قبل الفريق الآخر.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886" y="2011367"/>
            <a:ext cx="1081091" cy="1407719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11"/>
          <a:stretch/>
        </p:blipFill>
        <p:spPr>
          <a:xfrm>
            <a:off x="3563888" y="1190105"/>
            <a:ext cx="1693088" cy="1680587"/>
          </a:xfrm>
          <a:prstGeom prst="rect">
            <a:avLst/>
          </a:prstGeom>
        </p:spPr>
      </p:pic>
      <p:cxnSp>
        <p:nvCxnSpPr>
          <p:cNvPr id="8" name="رابط مستقيم 7"/>
          <p:cNvCxnSpPr/>
          <p:nvPr/>
        </p:nvCxnSpPr>
        <p:spPr>
          <a:xfrm flipV="1">
            <a:off x="4725938" y="66292"/>
            <a:ext cx="1676400" cy="152400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>
            <a:off x="4725938" y="2410414"/>
            <a:ext cx="1562100" cy="84808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>
            <a:off x="1963688" y="947540"/>
            <a:ext cx="2057400" cy="64275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flipV="1">
            <a:off x="2363738" y="2347132"/>
            <a:ext cx="1676400" cy="152400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3" name="صورة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492" y="4077909"/>
            <a:ext cx="1081091" cy="1407719"/>
          </a:xfrm>
          <a:prstGeom prst="rect">
            <a:avLst/>
          </a:prstGeom>
        </p:spPr>
      </p:pic>
      <p:pic>
        <p:nvPicPr>
          <p:cNvPr id="14" name="صورة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892" y="4230309"/>
            <a:ext cx="1081091" cy="1407719"/>
          </a:xfrm>
          <a:prstGeom prst="rect">
            <a:avLst/>
          </a:prstGeom>
        </p:spPr>
      </p:pic>
      <p:pic>
        <p:nvPicPr>
          <p:cNvPr id="15" name="صورة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292" y="4382709"/>
            <a:ext cx="1081091" cy="1407719"/>
          </a:xfrm>
          <a:prstGeom prst="rect">
            <a:avLst/>
          </a:prstGeom>
        </p:spPr>
      </p:pic>
      <p:pic>
        <p:nvPicPr>
          <p:cNvPr id="16" name="صورة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692" y="4535109"/>
            <a:ext cx="1081091" cy="1407719"/>
          </a:xfrm>
          <a:prstGeom prst="rect">
            <a:avLst/>
          </a:prstGeom>
        </p:spPr>
      </p:pic>
      <p:pic>
        <p:nvPicPr>
          <p:cNvPr id="17" name="صورة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092" y="4687509"/>
            <a:ext cx="1081091" cy="1407719"/>
          </a:xfrm>
          <a:prstGeom prst="rect">
            <a:avLst/>
          </a:prstGeom>
        </p:spPr>
      </p:pic>
      <p:pic>
        <p:nvPicPr>
          <p:cNvPr id="18" name="صورة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492" y="4839909"/>
            <a:ext cx="1081091" cy="1407719"/>
          </a:xfrm>
          <a:prstGeom prst="rect">
            <a:avLst/>
          </a:prstGeom>
        </p:spPr>
      </p:pic>
      <p:pic>
        <p:nvPicPr>
          <p:cNvPr id="19" name="صورة 18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9759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7544" y="1196752"/>
            <a:ext cx="3380488" cy="4284183"/>
          </a:xfrm>
          <a:prstGeom prst="rect">
            <a:avLst/>
          </a:prstGeom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027312" y="687098"/>
            <a:ext cx="415519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sz="4800" b="1" dirty="0">
                <a:latin typeface="Traditional Arabic" pitchFamily="18" charset="-78"/>
                <a:cs typeface="Traditional Arabic" pitchFamily="18" charset="-78"/>
              </a:rPr>
              <a:t>لعبة الكرة بين الكتفين </a:t>
            </a:r>
            <a:endParaRPr lang="en-US" sz="4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854336" y="5444748"/>
            <a:ext cx="60205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sz="2800" b="1" dirty="0">
                <a:latin typeface="Traditional Arabic" pitchFamily="18" charset="-78"/>
                <a:cs typeface="Traditional Arabic" pitchFamily="18" charset="-78"/>
              </a:rPr>
              <a:t>طريقة اللعبة: أن يضع كل لاعب الكرة بين كتفه وكتف صاحبه ثم يتحركون والفائز من يصل لنقطة النهاية قبل الفريق الآخر.</a:t>
            </a:r>
            <a:endParaRPr lang="en-US" sz="2800" b="1" dirty="0"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506" y="365113"/>
            <a:ext cx="1295400" cy="1369648"/>
          </a:xfrm>
          <a:prstGeom prst="rect">
            <a:avLst/>
          </a:prstGeom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944" y="1267882"/>
            <a:ext cx="3324362" cy="4213053"/>
          </a:xfrm>
          <a:prstGeom prst="rect">
            <a:avLst/>
          </a:prstGeom>
        </p:spPr>
      </p:pic>
      <p:pic>
        <p:nvPicPr>
          <p:cNvPr id="10" name="صورة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337" y="2580275"/>
            <a:ext cx="1354607" cy="1354607"/>
          </a:xfrm>
          <a:prstGeom prst="rect">
            <a:avLst/>
          </a:prstGeom>
        </p:spPr>
      </p:pic>
      <p:pic>
        <p:nvPicPr>
          <p:cNvPr id="11" name="صورة 10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0865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1346779" cy="641425"/>
          </a:xfrm>
          <a:prstGeom prst="rect">
            <a:avLst/>
          </a:prstGeom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259682" y="5085557"/>
            <a:ext cx="5832475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4800" b="1"/>
              <a:t>لعبة الإذاعة</a:t>
            </a:r>
            <a:endParaRPr lang="en-US" altLang="ar-KW" sz="4800" b="1"/>
          </a:p>
        </p:txBody>
      </p:sp>
      <p:pic>
        <p:nvPicPr>
          <p:cNvPr id="6" name="Picture 9" descr="radio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124744"/>
            <a:ext cx="3819525" cy="36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صورة 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73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a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5293357" cy="541750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6" name="مربع نص 5"/>
          <p:cNvSpPr txBox="1"/>
          <p:nvPr/>
        </p:nvSpPr>
        <p:spPr>
          <a:xfrm>
            <a:off x="1187624" y="5157192"/>
            <a:ext cx="5328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sz="54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 تسمعون كلامي!</a:t>
            </a:r>
            <a:endParaRPr lang="en-US" sz="5400" b="1" dirty="0">
              <a:solidFill>
                <a:srgbClr val="C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7" name="صورة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511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IMG_6055.wav"/>
          </p:stSnd>
        </p:sndAc>
      </p:transition>
    </mc:Choice>
    <mc:Fallback>
      <p:transition spd="slow">
        <p:sndAc>
          <p:stSnd>
            <p:snd r:embed="rId2" name="IMG_6055.wav"/>
          </p:stSnd>
        </p:sndAc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1187624" y="515719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sz="5400" b="1" dirty="0">
                <a:solidFill>
                  <a:srgbClr val="00206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خوش فريق لكم بوسة</a:t>
            </a:r>
            <a:endParaRPr lang="en-US" sz="5400" b="1" dirty="0">
              <a:solidFill>
                <a:srgbClr val="00206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052736"/>
            <a:ext cx="4762500" cy="357187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7" name="صورة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216832"/>
            <a:ext cx="1310829" cy="90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673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IMG_6054.wav"/>
          </p:stSnd>
        </p:sndAc>
      </p:transition>
    </mc:Choice>
    <mc:Fallback>
      <p:transition spd="slow">
        <p:sndAc>
          <p:stSnd>
            <p:snd r:embed="rId2" name="IMG_6054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1005</TotalTime>
  <Words>705</Words>
  <Application>Microsoft Office PowerPoint</Application>
  <PresentationFormat>عرض على الشاشة (4:3)</PresentationFormat>
  <Paragraphs>188</Paragraphs>
  <Slides>38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38</vt:i4>
      </vt:variant>
    </vt:vector>
  </HeadingPairs>
  <TitlesOfParts>
    <vt:vector size="42" baseType="lpstr">
      <vt:lpstr>Arial</vt:lpstr>
      <vt:lpstr>Tahoma</vt:lpstr>
      <vt:lpstr>Traditional Arabic</vt:lpstr>
      <vt:lpstr>تصميم افتراضي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Ministry Of Awqaf &amp; Islamic affairs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employeeOF Ministry</dc:creator>
  <cp:lastModifiedBy>User</cp:lastModifiedBy>
  <cp:revision>420</cp:revision>
  <dcterms:created xsi:type="dcterms:W3CDTF">2009-06-18T13:28:13Z</dcterms:created>
  <dcterms:modified xsi:type="dcterms:W3CDTF">2020-11-04T19:07:50Z</dcterms:modified>
</cp:coreProperties>
</file>