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3" r:id="rId3"/>
    <p:sldId id="262" r:id="rId4"/>
    <p:sldId id="274" r:id="rId5"/>
    <p:sldId id="272" r:id="rId6"/>
    <p:sldId id="273" r:id="rId7"/>
    <p:sldId id="265" r:id="rId8"/>
    <p:sldId id="261" r:id="rId9"/>
    <p:sldId id="266" r:id="rId10"/>
    <p:sldId id="264" r:id="rId11"/>
    <p:sldId id="267" r:id="rId12"/>
    <p:sldId id="268" r:id="rId13"/>
    <p:sldId id="269" r:id="rId14"/>
    <p:sldId id="270" r:id="rId15"/>
    <p:sldId id="271" r:id="rId16"/>
    <p:sldId id="275" r:id="rId17"/>
  </p:sldIdLst>
  <p:sldSz cx="9144000" cy="6858000" type="screen4x3"/>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KW"/>
          </a:p>
        </p:txBody>
      </p:sp>
      <p:sp>
        <p:nvSpPr>
          <p:cNvPr id="4" name="عنصر نائب للتاريخ 3"/>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تاريخ 4"/>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عنصر نائب للتاريخ 6"/>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8" name="عنصر نائب للتذييل 7"/>
          <p:cNvSpPr>
            <a:spLocks noGrp="1"/>
          </p:cNvSpPr>
          <p:nvPr>
            <p:ph type="ftr" sz="quarter" idx="11"/>
          </p:nvPr>
        </p:nvSpPr>
        <p:spPr/>
        <p:txBody>
          <a:bodyPr/>
          <a:lstStyle/>
          <a:p>
            <a:endParaRPr lang="ar-KW"/>
          </a:p>
        </p:txBody>
      </p:sp>
      <p:sp>
        <p:nvSpPr>
          <p:cNvPr id="9" name="عنصر نائب لرقم الشريحة 8"/>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تاريخ 2"/>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4" name="عنصر نائب للتذييل 3"/>
          <p:cNvSpPr>
            <a:spLocks noGrp="1"/>
          </p:cNvSpPr>
          <p:nvPr>
            <p:ph type="ftr" sz="quarter" idx="11"/>
          </p:nvPr>
        </p:nvSpPr>
        <p:spPr/>
        <p:txBody>
          <a:bodyPr/>
          <a:lstStyle/>
          <a:p>
            <a:endParaRPr lang="ar-KW"/>
          </a:p>
        </p:txBody>
      </p:sp>
      <p:sp>
        <p:nvSpPr>
          <p:cNvPr id="5" name="عنصر نائب لرقم الشريحة 4"/>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3" name="عنصر نائب للتذييل 2"/>
          <p:cNvSpPr>
            <a:spLocks noGrp="1"/>
          </p:cNvSpPr>
          <p:nvPr>
            <p:ph type="ftr" sz="quarter" idx="11"/>
          </p:nvPr>
        </p:nvSpPr>
        <p:spPr/>
        <p:txBody>
          <a:bodyPr/>
          <a:lstStyle/>
          <a:p>
            <a:endParaRPr lang="ar-KW"/>
          </a:p>
        </p:txBody>
      </p:sp>
      <p:sp>
        <p:nvSpPr>
          <p:cNvPr id="4" name="عنصر نائب لرقم الشريحة 3"/>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KW"/>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FF4CFF74-CB1B-4578-B650-DFBAD717543E}" type="datetimeFigureOut">
              <a:rPr lang="ar-KW" smtClean="0"/>
              <a:pPr/>
              <a:t>15/04/1440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B687533F-FBEB-4409-AE8B-7B74353C8669}" type="slidenum">
              <a:rPr lang="ar-KW" smtClean="0"/>
              <a:pPr/>
              <a:t>‹#›</a:t>
            </a:fld>
            <a:endParaRPr lang="ar-K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F4CFF74-CB1B-4578-B650-DFBAD717543E}" type="datetimeFigureOut">
              <a:rPr lang="ar-KW" smtClean="0"/>
              <a:pPr/>
              <a:t>15/04/1440</a:t>
            </a:fld>
            <a:endParaRPr lang="ar-KW"/>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KW"/>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687533F-FBEB-4409-AE8B-7B74353C8669}" type="slidenum">
              <a:rPr lang="ar-KW" smtClean="0"/>
              <a:pPr/>
              <a:t>‹#›</a:t>
            </a:fld>
            <a:endParaRPr lang="ar-K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reepptsq8.com/" TargetMode="External"/><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freepptsq8.co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hyperlink" Target="https://freepptsq8.com/"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14.xml"/><Relationship Id="rId3" Type="http://schemas.openxmlformats.org/officeDocument/2006/relationships/slide" Target="slide5.xml"/><Relationship Id="rId7" Type="http://schemas.openxmlformats.org/officeDocument/2006/relationships/slide" Target="slide7.xml"/><Relationship Id="rId12" Type="http://schemas.openxmlformats.org/officeDocument/2006/relationships/slide" Target="slide10.xm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slide" Target="slide12.xml"/><Relationship Id="rId11" Type="http://schemas.openxmlformats.org/officeDocument/2006/relationships/slide" Target="slide16.xml"/><Relationship Id="rId5" Type="http://schemas.openxmlformats.org/officeDocument/2006/relationships/slide" Target="slide13.xml"/><Relationship Id="rId15" Type="http://schemas.openxmlformats.org/officeDocument/2006/relationships/image" Target="../media/image2.png"/><Relationship Id="rId10" Type="http://schemas.openxmlformats.org/officeDocument/2006/relationships/slide" Target="slide15.xml"/><Relationship Id="rId4" Type="http://schemas.openxmlformats.org/officeDocument/2006/relationships/slide" Target="slide6.xml"/><Relationship Id="rId9" Type="http://schemas.openxmlformats.org/officeDocument/2006/relationships/slide" Target="slide11.xml"/><Relationship Id="rId14" Type="http://schemas.openxmlformats.org/officeDocument/2006/relationships/hyperlink" Target="https://freepptsq8.com/" TargetMode="Externa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freepptsq8.com/" TargetMode="Externa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freepptsq8.com/" TargetMode="Externa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freepptsq8.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hyperlink" Target="https://freepptsq8.com/" TargetMode="External"/><Relationship Id="rId5" Type="http://schemas.openxmlformats.org/officeDocument/2006/relationships/image" Target="../media/image12.png"/><Relationship Id="rId4" Type="http://schemas.openxmlformats.org/officeDocument/2006/relationships/slide" Target="slide4.xml"/></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freepptsq8.com/"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freepptsq8.com/" TargetMode="Externa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freepptsq8.com/" TargetMode="Externa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png"/><Relationship Id="rId7" Type="http://schemas.openxmlformats.org/officeDocument/2006/relationships/hyperlink" Target="https://freepptsq8.com/" TargetMode="Externa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slide" Target="slide4.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freepptsq8.com/" TargetMode="Externa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freepptsq8.com/" TargetMode="Externa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freepptsq8.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freepptsq8.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323528" y="53333"/>
            <a:ext cx="8280920" cy="1107996"/>
          </a:xfrm>
          <a:prstGeom prst="rect">
            <a:avLst/>
          </a:prstGeom>
          <a:noFill/>
        </p:spPr>
        <p:txBody>
          <a:bodyPr wrap="square" rtlCol="1">
            <a:spAutoFit/>
          </a:bodyPr>
          <a:lstStyle/>
          <a:p>
            <a:pPr algn="ctr"/>
            <a:r>
              <a:rPr lang="ar-KW" sz="6600" dirty="0" smtClean="0">
                <a:solidFill>
                  <a:srgbClr val="FFFF00"/>
                </a:solidFill>
              </a:rPr>
              <a:t>الكريسماس </a:t>
            </a:r>
            <a:r>
              <a:rPr lang="en-US" sz="6600" b="1" dirty="0" smtClean="0">
                <a:solidFill>
                  <a:srgbClr val="FFFF00"/>
                </a:solidFill>
              </a:rPr>
              <a:t>Christmas</a:t>
            </a:r>
            <a:endParaRPr lang="ar-KW" sz="6600" dirty="0">
              <a:solidFill>
                <a:srgbClr val="FFFF00"/>
              </a:solidFill>
            </a:endParaRPr>
          </a:p>
        </p:txBody>
      </p:sp>
      <p:pic>
        <p:nvPicPr>
          <p:cNvPr id="2" name="Picture 1">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735" y="5085184"/>
            <a:ext cx="2889510" cy="1376175"/>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23528" y="476672"/>
            <a:ext cx="3312368" cy="5570756"/>
          </a:xfrm>
          <a:prstGeom prst="rect">
            <a:avLst/>
          </a:prstGeom>
          <a:noFill/>
        </p:spPr>
        <p:txBody>
          <a:bodyPr wrap="square" rtlCol="1">
            <a:spAutoFit/>
          </a:bodyPr>
          <a:lstStyle/>
          <a:p>
            <a:pPr algn="ctr"/>
            <a:r>
              <a:rPr lang="ar-KW" dirty="0" smtClean="0"/>
              <a:t>ذُكرت حقيقة كون عيد </a:t>
            </a:r>
            <a:r>
              <a:rPr lang="ar-KW" dirty="0" err="1" smtClean="0"/>
              <a:t>الميلاد (</a:t>
            </a:r>
            <a:r>
              <a:rPr lang="en-US" dirty="0" smtClean="0"/>
              <a:t>CHRISTMAS </a:t>
            </a:r>
            <a:r>
              <a:rPr lang="ar-KW" dirty="0" err="1" smtClean="0"/>
              <a:t>)</a:t>
            </a:r>
            <a:r>
              <a:rPr lang="ar-KW" dirty="0" smtClean="0"/>
              <a:t> </a:t>
            </a:r>
          </a:p>
          <a:p>
            <a:pPr algn="just"/>
            <a:r>
              <a:rPr lang="ar-KW" dirty="0" smtClean="0"/>
              <a:t>والاحتفال </a:t>
            </a:r>
            <a:r>
              <a:rPr lang="ar-KW" dirty="0" err="1" smtClean="0"/>
              <a:t>به</a:t>
            </a:r>
            <a:r>
              <a:rPr lang="ar-KW" dirty="0" smtClean="0"/>
              <a:t> من أصول وثنية في مقالتين تم نشرهما في مجلتين </a:t>
            </a:r>
            <a:r>
              <a:rPr lang="ar-KW" dirty="0" err="1" smtClean="0"/>
              <a:t>إسلاميتين .</a:t>
            </a:r>
            <a:r>
              <a:rPr lang="ar-KW" dirty="0" smtClean="0"/>
              <a:t> </a:t>
            </a:r>
          </a:p>
          <a:p>
            <a:pPr algn="just"/>
            <a:r>
              <a:rPr lang="ar-KW" dirty="0" smtClean="0"/>
              <a:t/>
            </a:r>
            <a:br>
              <a:rPr lang="ar-KW" dirty="0" smtClean="0"/>
            </a:br>
            <a:r>
              <a:rPr lang="ar-KW" dirty="0" smtClean="0"/>
              <a:t>أما المقالة الأولى فإنها نُشرت في مجلة الاعتصام يناير 1980 </a:t>
            </a:r>
            <a:r>
              <a:rPr lang="ar-KW" dirty="0" err="1" smtClean="0"/>
              <a:t>م </a:t>
            </a:r>
            <a:r>
              <a:rPr lang="ar-KW" dirty="0" smtClean="0"/>
              <a:t>، وهي ترجمة مختصرة لكتيب </a:t>
            </a:r>
            <a:r>
              <a:rPr lang="ar-KW" dirty="0" err="1" smtClean="0"/>
              <a:t>بعنوان:</a:t>
            </a:r>
            <a:endParaRPr lang="ar-KW" dirty="0" smtClean="0"/>
          </a:p>
          <a:p>
            <a:pPr algn="ctr"/>
            <a:r>
              <a:rPr lang="ar-KW" sz="1400" dirty="0" err="1" smtClean="0"/>
              <a:t>(</a:t>
            </a:r>
            <a:r>
              <a:rPr lang="en-US" sz="1400" dirty="0" smtClean="0"/>
              <a:t>THE PLAIN TRUTH ABOUT HRISTMAS </a:t>
            </a:r>
            <a:r>
              <a:rPr lang="ar-KW" sz="1400" dirty="0" err="1" smtClean="0"/>
              <a:t>)</a:t>
            </a:r>
            <a:endParaRPr lang="ar-KW" sz="1400" dirty="0" smtClean="0"/>
          </a:p>
          <a:p>
            <a:pPr algn="just"/>
            <a:r>
              <a:rPr lang="ar-KW" dirty="0" err="1" smtClean="0"/>
              <a:t>أي:</a:t>
            </a:r>
            <a:endParaRPr lang="ar-KW" dirty="0" smtClean="0"/>
          </a:p>
          <a:p>
            <a:pPr algn="just"/>
            <a:r>
              <a:rPr lang="ar-KW" dirty="0" smtClean="0"/>
              <a:t>( الحقيقة المجردة عن عيد </a:t>
            </a:r>
            <a:r>
              <a:rPr lang="ar-KW" dirty="0" err="1" smtClean="0"/>
              <a:t>الميلاد </a:t>
            </a:r>
            <a:r>
              <a:rPr lang="ar-KW" dirty="0" smtClean="0"/>
              <a:t>) للباحث </a:t>
            </a:r>
            <a:r>
              <a:rPr lang="ar-KW" dirty="0" err="1" smtClean="0"/>
              <a:t>النصراني :</a:t>
            </a:r>
            <a:r>
              <a:rPr lang="ar-KW" dirty="0" smtClean="0"/>
              <a:t> </a:t>
            </a:r>
          </a:p>
          <a:p>
            <a:pPr algn="ctr"/>
            <a:r>
              <a:rPr lang="ar-KW" dirty="0" err="1" smtClean="0"/>
              <a:t>(</a:t>
            </a:r>
            <a:r>
              <a:rPr lang="en-US" dirty="0" smtClean="0"/>
              <a:t>Herbert W. Armstrong </a:t>
            </a:r>
            <a:r>
              <a:rPr lang="ar-KW" dirty="0" smtClean="0"/>
              <a:t> </a:t>
            </a:r>
            <a:r>
              <a:rPr lang="ar-KW" dirty="0" err="1" smtClean="0"/>
              <a:t>) .</a:t>
            </a:r>
            <a:endParaRPr lang="ar-KW" dirty="0" smtClean="0"/>
          </a:p>
          <a:p>
            <a:pPr algn="just"/>
            <a:r>
              <a:rPr lang="en-US" dirty="0" smtClean="0"/>
              <a:t/>
            </a:r>
            <a:br>
              <a:rPr lang="en-US" dirty="0" smtClean="0"/>
            </a:br>
            <a:r>
              <a:rPr lang="ar-KW" dirty="0" smtClean="0"/>
              <a:t>والمقالة الثانية فإنها نشرت في مجلة التجديد </a:t>
            </a:r>
            <a:r>
              <a:rPr lang="ar-KW" dirty="0" err="1" smtClean="0"/>
              <a:t>الإسلامية </a:t>
            </a:r>
            <a:r>
              <a:rPr lang="ar-KW" dirty="0" smtClean="0"/>
              <a:t>، وهي أيضاً ترجمة مختصر لمحاضرة </a:t>
            </a:r>
            <a:r>
              <a:rPr lang="ar-KW" dirty="0" err="1" smtClean="0"/>
              <a:t>بعنوان:</a:t>
            </a:r>
            <a:endParaRPr lang="ar-KW" dirty="0" smtClean="0"/>
          </a:p>
          <a:p>
            <a:pPr algn="just"/>
            <a:r>
              <a:rPr lang="ar-KW" dirty="0" smtClean="0"/>
              <a:t>(عيد الميلاد في ميزان الإنجيل</a:t>
            </a:r>
            <a:r>
              <a:rPr lang="ar-KW" dirty="0" err="1" smtClean="0"/>
              <a:t>)</a:t>
            </a:r>
            <a:r>
              <a:rPr lang="ar-KW" dirty="0" smtClean="0"/>
              <a:t> </a:t>
            </a:r>
          </a:p>
          <a:p>
            <a:pPr algn="just"/>
            <a:r>
              <a:rPr lang="ar-KW" dirty="0" smtClean="0"/>
              <a:t>للمؤرخ </a:t>
            </a:r>
            <a:r>
              <a:rPr lang="ar-KW" dirty="0" err="1" smtClean="0"/>
              <a:t>النصراني :</a:t>
            </a:r>
            <a:endParaRPr lang="ar-KW" dirty="0" smtClean="0"/>
          </a:p>
          <a:p>
            <a:pPr algn="ctr"/>
            <a:r>
              <a:rPr lang="ar-KW" dirty="0" err="1" smtClean="0"/>
              <a:t>(</a:t>
            </a:r>
            <a:r>
              <a:rPr lang="en-US" dirty="0" smtClean="0"/>
              <a:t>Andre </a:t>
            </a:r>
            <a:r>
              <a:rPr lang="en-US" dirty="0" err="1" smtClean="0"/>
              <a:t>Vose</a:t>
            </a:r>
            <a:r>
              <a:rPr lang="ar-KW" dirty="0" smtClean="0"/>
              <a:t> </a:t>
            </a:r>
            <a:r>
              <a:rPr lang="ar-KW" dirty="0" err="1" smtClean="0"/>
              <a:t>).</a:t>
            </a:r>
            <a:endParaRPr lang="ar-KW" dirty="0"/>
          </a:p>
        </p:txBody>
      </p:sp>
      <p:pic>
        <p:nvPicPr>
          <p:cNvPr id="5" name="صورة 4" descr="قرآن كريم.gif"/>
          <p:cNvPicPr>
            <a:picLocks noChangeAspect="1"/>
          </p:cNvPicPr>
          <p:nvPr/>
        </p:nvPicPr>
        <p:blipFill>
          <a:blip r:embed="rId2" cstate="print"/>
          <a:stretch>
            <a:fillRect/>
          </a:stretch>
        </p:blipFill>
        <p:spPr>
          <a:xfrm>
            <a:off x="6156176" y="1628800"/>
            <a:ext cx="2597283" cy="2160240"/>
          </a:xfrm>
          <a:prstGeom prst="rect">
            <a:avLst/>
          </a:prstGeom>
        </p:spPr>
      </p:pic>
      <p:sp>
        <p:nvSpPr>
          <p:cNvPr id="6" name="مربع نص 5"/>
          <p:cNvSpPr txBox="1"/>
          <p:nvPr/>
        </p:nvSpPr>
        <p:spPr>
          <a:xfrm>
            <a:off x="5724128" y="404664"/>
            <a:ext cx="3312368" cy="584775"/>
          </a:xfrm>
          <a:prstGeom prst="rect">
            <a:avLst/>
          </a:prstGeom>
          <a:noFill/>
        </p:spPr>
        <p:txBody>
          <a:bodyPr wrap="square" rtlCol="1">
            <a:spAutoFit/>
          </a:bodyPr>
          <a:lstStyle/>
          <a:p>
            <a:r>
              <a:rPr lang="ar-KW" sz="3200" dirty="0" smtClean="0">
                <a:cs typeface="AF_Aseer" pitchFamily="2" charset="-78"/>
              </a:rPr>
              <a:t>مصادر </a:t>
            </a:r>
            <a:r>
              <a:rPr lang="ar-KW" sz="3200" dirty="0" err="1" smtClean="0">
                <a:cs typeface="AF_Aseer" pitchFamily="2" charset="-78"/>
              </a:rPr>
              <a:t>الدرس:</a:t>
            </a:r>
            <a:endParaRPr lang="ar-KW" sz="3200" dirty="0">
              <a:cs typeface="AF_Aseer" pitchFamily="2" charset="-78"/>
            </a:endParaRPr>
          </a:p>
        </p:txBody>
      </p:sp>
      <p:sp>
        <p:nvSpPr>
          <p:cNvPr id="7" name="مربع نص 6"/>
          <p:cNvSpPr txBox="1"/>
          <p:nvPr/>
        </p:nvSpPr>
        <p:spPr>
          <a:xfrm>
            <a:off x="5436096" y="4005064"/>
            <a:ext cx="3312368" cy="461665"/>
          </a:xfrm>
          <a:prstGeom prst="rect">
            <a:avLst/>
          </a:prstGeom>
          <a:noFill/>
        </p:spPr>
        <p:txBody>
          <a:bodyPr wrap="square" rtlCol="1">
            <a:spAutoFit/>
          </a:bodyPr>
          <a:lstStyle/>
          <a:p>
            <a:r>
              <a:rPr lang="ar-KW" sz="2400" b="1" dirty="0" smtClean="0">
                <a:latin typeface="Traditional Arabic" pitchFamily="18" charset="-78"/>
                <a:cs typeface="Traditional Arabic" pitchFamily="18" charset="-78"/>
              </a:rPr>
              <a:t>- كتاب الله تعالى.</a:t>
            </a:r>
            <a:endParaRPr lang="ar-KW" sz="2400" b="1" dirty="0">
              <a:latin typeface="Traditional Arabic" pitchFamily="18" charset="-78"/>
              <a:cs typeface="Traditional Arabic" pitchFamily="18" charset="-78"/>
            </a:endParaRPr>
          </a:p>
        </p:txBody>
      </p:sp>
      <p:sp>
        <p:nvSpPr>
          <p:cNvPr id="8" name="مربع نص 7"/>
          <p:cNvSpPr txBox="1"/>
          <p:nvPr/>
        </p:nvSpPr>
        <p:spPr>
          <a:xfrm>
            <a:off x="5436096" y="4365104"/>
            <a:ext cx="3312368" cy="461665"/>
          </a:xfrm>
          <a:prstGeom prst="rect">
            <a:avLst/>
          </a:prstGeom>
          <a:noFill/>
        </p:spPr>
        <p:txBody>
          <a:bodyPr wrap="square" rtlCol="1">
            <a:spAutoFit/>
          </a:bodyPr>
          <a:lstStyle/>
          <a:p>
            <a:r>
              <a:rPr lang="ar-KW" sz="2400" b="1" dirty="0" smtClean="0">
                <a:latin typeface="Traditional Arabic" pitchFamily="18" charset="-78"/>
                <a:cs typeface="Traditional Arabic" pitchFamily="18" charset="-78"/>
              </a:rPr>
              <a:t>- سنة </a:t>
            </a:r>
            <a:r>
              <a:rPr lang="ar-KW" sz="2400" b="1" dirty="0" err="1" smtClean="0">
                <a:latin typeface="Traditional Arabic" pitchFamily="18" charset="-78"/>
                <a:cs typeface="Traditional Arabic" pitchFamily="18" charset="-78"/>
              </a:rPr>
              <a:t>النبي </a:t>
            </a:r>
            <a:r>
              <a:rPr lang="ar-KW" sz="2400" b="1" dirty="0" err="1" smtClean="0">
                <a:latin typeface="Traditional Arabic" pitchFamily="18" charset="-78"/>
                <a:cs typeface="Traditional Arabic" pitchFamily="18" charset="-78"/>
                <a:sym typeface="AGA Arabesque"/>
              </a:rPr>
              <a:t>.</a:t>
            </a:r>
            <a:endParaRPr lang="ar-KW" sz="2400" b="1" dirty="0">
              <a:latin typeface="Traditional Arabic" pitchFamily="18" charset="-78"/>
              <a:cs typeface="Traditional Arabic" pitchFamily="18" charset="-78"/>
            </a:endParaRPr>
          </a:p>
        </p:txBody>
      </p:sp>
      <p:sp>
        <p:nvSpPr>
          <p:cNvPr id="9" name="مربع نص 8"/>
          <p:cNvSpPr txBox="1"/>
          <p:nvPr/>
        </p:nvSpPr>
        <p:spPr>
          <a:xfrm>
            <a:off x="5436096" y="4839543"/>
            <a:ext cx="3312368" cy="461665"/>
          </a:xfrm>
          <a:prstGeom prst="rect">
            <a:avLst/>
          </a:prstGeom>
          <a:noFill/>
        </p:spPr>
        <p:txBody>
          <a:bodyPr wrap="square" rtlCol="1">
            <a:spAutoFit/>
          </a:bodyPr>
          <a:lstStyle/>
          <a:p>
            <a:r>
              <a:rPr lang="ar-KW" sz="2400" b="1" dirty="0" smtClean="0">
                <a:latin typeface="Traditional Arabic" pitchFamily="18" charset="-78"/>
                <a:cs typeface="Traditional Arabic" pitchFamily="18" charset="-78"/>
              </a:rPr>
              <a:t>- كتاب البداية والنهاية لابن كثير.</a:t>
            </a:r>
            <a:endParaRPr lang="ar-KW" sz="2400" b="1" dirty="0">
              <a:latin typeface="Traditional Arabic" pitchFamily="18" charset="-78"/>
              <a:cs typeface="Traditional Arabic" pitchFamily="18" charset="-78"/>
            </a:endParaRPr>
          </a:p>
        </p:txBody>
      </p:sp>
      <p:pic>
        <p:nvPicPr>
          <p:cNvPr id="10" name="صورة 9" descr="46.jpg"/>
          <p:cNvPicPr>
            <a:picLocks noChangeAspect="1"/>
          </p:cNvPicPr>
          <p:nvPr/>
        </p:nvPicPr>
        <p:blipFill>
          <a:blip r:embed="rId3" cstate="print"/>
          <a:stretch>
            <a:fillRect/>
          </a:stretch>
        </p:blipFill>
        <p:spPr>
          <a:xfrm>
            <a:off x="3851920" y="2996952"/>
            <a:ext cx="1872208" cy="1828026"/>
          </a:xfrm>
          <a:prstGeom prst="rect">
            <a:avLst/>
          </a:prstGeom>
        </p:spPr>
      </p:pic>
      <p:sp>
        <p:nvSpPr>
          <p:cNvPr id="11" name="مربع نص 10"/>
          <p:cNvSpPr txBox="1"/>
          <p:nvPr/>
        </p:nvSpPr>
        <p:spPr>
          <a:xfrm>
            <a:off x="251520" y="6165304"/>
            <a:ext cx="3528392" cy="369332"/>
          </a:xfrm>
          <a:prstGeom prst="rect">
            <a:avLst/>
          </a:prstGeom>
          <a:noFill/>
        </p:spPr>
        <p:txBody>
          <a:bodyPr wrap="square" rtlCol="1">
            <a:spAutoFit/>
          </a:bodyPr>
          <a:lstStyle/>
          <a:p>
            <a:pPr algn="ctr"/>
            <a:r>
              <a:rPr lang="ar-KW" b="1" dirty="0" err="1" smtClean="0"/>
              <a:t>المصدر </a:t>
            </a:r>
            <a:r>
              <a:rPr lang="ar-KW" b="1" dirty="0" smtClean="0"/>
              <a:t>: موقع </a:t>
            </a:r>
            <a:r>
              <a:rPr lang="en-US" b="1" dirty="0" smtClean="0"/>
              <a:t>saaid.net</a:t>
            </a:r>
            <a:r>
              <a:rPr lang="ar-KW" b="1" dirty="0" smtClean="0"/>
              <a:t> </a:t>
            </a:r>
            <a:r>
              <a:rPr lang="ar-KW" b="1" dirty="0" err="1" smtClean="0"/>
              <a:t>.</a:t>
            </a:r>
            <a:r>
              <a:rPr lang="ar-KW" b="1" dirty="0" smtClean="0"/>
              <a:t> </a:t>
            </a:r>
            <a:endParaRPr lang="ar-KW" b="1" dirty="0"/>
          </a:p>
        </p:txBody>
      </p:sp>
      <p:pic>
        <p:nvPicPr>
          <p:cNvPr id="12" name="Picture 11">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6256" y="5573958"/>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635896" y="1700808"/>
            <a:ext cx="3312368" cy="1631216"/>
          </a:xfrm>
          <a:prstGeom prst="rect">
            <a:avLst/>
          </a:prstGeom>
          <a:noFill/>
        </p:spPr>
        <p:txBody>
          <a:bodyPr wrap="square" rtlCol="1">
            <a:spAutoFit/>
          </a:bodyPr>
          <a:lstStyle/>
          <a:p>
            <a:pPr algn="ctr"/>
            <a:r>
              <a:rPr lang="ar-KW" sz="3200" dirty="0" smtClean="0">
                <a:cs typeface="AdvertisingExtraBold" pitchFamily="2" charset="-78"/>
              </a:rPr>
              <a:t>ماذا تعرف عن </a:t>
            </a:r>
            <a:r>
              <a:rPr lang="ar-KW" sz="3200" dirty="0" err="1" smtClean="0">
                <a:cs typeface="AdvertisingExtraBold" pitchFamily="2" charset="-78"/>
              </a:rPr>
              <a:t>الكريسماس ؟</a:t>
            </a:r>
            <a:endParaRPr lang="ar-KW" sz="3200" dirty="0" smtClean="0">
              <a:cs typeface="AdvertisingExtraBold" pitchFamily="2" charset="-78"/>
            </a:endParaRPr>
          </a:p>
          <a:p>
            <a:pPr algn="ctr"/>
            <a:r>
              <a:rPr lang="en-US" sz="3600" b="1" dirty="0" smtClean="0">
                <a:cs typeface="AdvertisingExtraBold" pitchFamily="2" charset="-78"/>
              </a:rPr>
              <a:t>Christmas</a:t>
            </a:r>
            <a:endParaRPr lang="ar-KW" sz="3200" b="1" dirty="0">
              <a:cs typeface="AdvertisingExtraBold" pitchFamily="2" charset="-78"/>
            </a:endParaRPr>
          </a:p>
        </p:txBody>
      </p:sp>
      <p:pic>
        <p:nvPicPr>
          <p:cNvPr id="5" name="صورة 4" descr="merry_christmas_png.png"/>
          <p:cNvPicPr>
            <a:picLocks noChangeAspect="1"/>
          </p:cNvPicPr>
          <p:nvPr/>
        </p:nvPicPr>
        <p:blipFill>
          <a:blip r:embed="rId2" cstate="print"/>
          <a:stretch>
            <a:fillRect/>
          </a:stretch>
        </p:blipFill>
        <p:spPr>
          <a:xfrm>
            <a:off x="246725" y="3717032"/>
            <a:ext cx="3638179" cy="2524896"/>
          </a:xfrm>
          <a:prstGeom prst="rect">
            <a:avLst/>
          </a:prstGeom>
        </p:spPr>
      </p:pic>
      <p:pic>
        <p:nvPicPr>
          <p:cNvPr id="6" name="صورة 5" descr="psptubezdotcom_004.png"/>
          <p:cNvPicPr>
            <a:picLocks noChangeAspect="1"/>
          </p:cNvPicPr>
          <p:nvPr/>
        </p:nvPicPr>
        <p:blipFill>
          <a:blip r:embed="rId3" cstate="print"/>
          <a:stretch>
            <a:fillRect/>
          </a:stretch>
        </p:blipFill>
        <p:spPr>
          <a:xfrm>
            <a:off x="6057862" y="1916832"/>
            <a:ext cx="2978634" cy="4877422"/>
          </a:xfrm>
          <a:prstGeom prst="rect">
            <a:avLst/>
          </a:prstGeom>
        </p:spPr>
      </p:pic>
      <p:pic>
        <p:nvPicPr>
          <p:cNvPr id="8" name="صورة 7" descr="christmas-bells-icon.png"/>
          <p:cNvPicPr>
            <a:picLocks noChangeAspect="1"/>
          </p:cNvPicPr>
          <p:nvPr/>
        </p:nvPicPr>
        <p:blipFill>
          <a:blip r:embed="rId4" cstate="print"/>
          <a:stretch>
            <a:fillRect/>
          </a:stretch>
        </p:blipFill>
        <p:spPr>
          <a:xfrm>
            <a:off x="251520" y="0"/>
            <a:ext cx="1868320" cy="1868320"/>
          </a:xfrm>
          <a:prstGeom prst="rect">
            <a:avLst/>
          </a:prstGeom>
        </p:spPr>
      </p:pic>
      <p:pic>
        <p:nvPicPr>
          <p:cNvPr id="10" name="صورة 9" descr="gingerbread-man.png"/>
          <p:cNvPicPr>
            <a:picLocks noChangeAspect="1"/>
          </p:cNvPicPr>
          <p:nvPr/>
        </p:nvPicPr>
        <p:blipFill>
          <a:blip r:embed="rId5" cstate="print"/>
          <a:stretch>
            <a:fillRect/>
          </a:stretch>
        </p:blipFill>
        <p:spPr>
          <a:xfrm>
            <a:off x="1619672" y="1425522"/>
            <a:ext cx="2743200" cy="2743200"/>
          </a:xfrm>
          <a:prstGeom prst="rect">
            <a:avLst/>
          </a:prstGeom>
        </p:spPr>
      </p:pic>
      <p:pic>
        <p:nvPicPr>
          <p:cNvPr id="9" name="صورة 8" descr="DECORA~1.PNG"/>
          <p:cNvPicPr>
            <a:picLocks noChangeAspect="1"/>
          </p:cNvPicPr>
          <p:nvPr/>
        </p:nvPicPr>
        <p:blipFill>
          <a:blip r:embed="rId6" cstate="print"/>
          <a:stretch>
            <a:fillRect/>
          </a:stretch>
        </p:blipFill>
        <p:spPr>
          <a:xfrm>
            <a:off x="3923928" y="4509120"/>
            <a:ext cx="1801372" cy="2054356"/>
          </a:xfrm>
          <a:prstGeom prst="rect">
            <a:avLst/>
          </a:prstGeom>
        </p:spPr>
      </p:pic>
      <p:pic>
        <p:nvPicPr>
          <p:cNvPr id="11" name="Picture 10">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5240" y="5760110"/>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ستطيل مستدير الزوايا 3">
            <a:hlinkClick r:id="rId3" action="ppaction://hlinksldjump"/>
          </p:cNvPr>
          <p:cNvSpPr/>
          <p:nvPr/>
        </p:nvSpPr>
        <p:spPr>
          <a:xfrm>
            <a:off x="6660232" y="2708920"/>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معنى الكريسماس</a:t>
            </a:r>
            <a:endParaRPr lang="ar-KW" sz="2000" b="1" dirty="0"/>
          </a:p>
        </p:txBody>
      </p:sp>
      <p:sp>
        <p:nvSpPr>
          <p:cNvPr id="5" name="مستطيل مستدير الزوايا 4">
            <a:hlinkClick r:id="rId4" action="ppaction://hlinksldjump"/>
          </p:cNvPr>
          <p:cNvSpPr/>
          <p:nvPr/>
        </p:nvSpPr>
        <p:spPr>
          <a:xfrm>
            <a:off x="4716016" y="2708920"/>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عندما نقول</a:t>
            </a:r>
            <a:endParaRPr lang="ar-KW" sz="2000" b="1" dirty="0"/>
          </a:p>
        </p:txBody>
      </p:sp>
      <p:sp>
        <p:nvSpPr>
          <p:cNvPr id="6" name="مستطيل مستدير الزوايا 5">
            <a:hlinkClick r:id="rId5" action="ppaction://hlinksldjump"/>
          </p:cNvPr>
          <p:cNvSpPr/>
          <p:nvPr/>
        </p:nvSpPr>
        <p:spPr>
          <a:xfrm>
            <a:off x="2771800" y="2708920"/>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شجرة الميلاد</a:t>
            </a:r>
            <a:endParaRPr lang="ar-KW" sz="2000" b="1" dirty="0"/>
          </a:p>
        </p:txBody>
      </p:sp>
      <p:sp>
        <p:nvSpPr>
          <p:cNvPr id="7" name="مستطيل مستدير الزوايا 6">
            <a:hlinkClick r:id="rId6" action="ppaction://hlinksldjump"/>
          </p:cNvPr>
          <p:cNvSpPr/>
          <p:nvPr/>
        </p:nvSpPr>
        <p:spPr>
          <a:xfrm>
            <a:off x="827584" y="2708920"/>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بابا </a:t>
            </a:r>
            <a:r>
              <a:rPr lang="ar-KW" sz="2000" b="1" dirty="0" err="1" smtClean="0"/>
              <a:t>نوئيل</a:t>
            </a:r>
            <a:endParaRPr lang="ar-KW" sz="2000" b="1" dirty="0"/>
          </a:p>
        </p:txBody>
      </p:sp>
      <p:sp>
        <p:nvSpPr>
          <p:cNvPr id="8" name="مستطيل مستدير الزوايا 7">
            <a:hlinkClick r:id="rId7" action="ppaction://hlinksldjump"/>
          </p:cNvPr>
          <p:cNvSpPr/>
          <p:nvPr/>
        </p:nvSpPr>
        <p:spPr>
          <a:xfrm>
            <a:off x="6660232" y="3501008"/>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نشأة عيد الميلاد</a:t>
            </a:r>
            <a:endParaRPr lang="ar-KW" sz="2000" b="1" dirty="0"/>
          </a:p>
        </p:txBody>
      </p:sp>
      <p:sp>
        <p:nvSpPr>
          <p:cNvPr id="9" name="مستطيل مستدير الزوايا 8">
            <a:hlinkClick r:id="rId8" action="ppaction://hlinksldjump"/>
          </p:cNvPr>
          <p:cNvSpPr/>
          <p:nvPr/>
        </p:nvSpPr>
        <p:spPr>
          <a:xfrm>
            <a:off x="4716016" y="3501008"/>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الأصل </a:t>
            </a:r>
            <a:r>
              <a:rPr lang="ar-KW" sz="2000" b="1" dirty="0" err="1" smtClean="0"/>
              <a:t>الحقيقي</a:t>
            </a:r>
            <a:r>
              <a:rPr lang="ar-KW" sz="2000" b="1" dirty="0" smtClean="0"/>
              <a:t> له</a:t>
            </a:r>
            <a:endParaRPr lang="ar-KW" sz="2000" b="1" dirty="0"/>
          </a:p>
        </p:txBody>
      </p:sp>
      <p:sp>
        <p:nvSpPr>
          <p:cNvPr id="10" name="مستطيل مستدير الزوايا 9">
            <a:hlinkClick r:id="rId9" action="ppaction://hlinksldjump"/>
          </p:cNvPr>
          <p:cNvSpPr/>
          <p:nvPr/>
        </p:nvSpPr>
        <p:spPr>
          <a:xfrm>
            <a:off x="2771800" y="3501008"/>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عقيدة التثليث</a:t>
            </a:r>
            <a:endParaRPr lang="ar-KW" sz="2000" b="1" dirty="0"/>
          </a:p>
        </p:txBody>
      </p:sp>
      <p:sp>
        <p:nvSpPr>
          <p:cNvPr id="11" name="مستطيل مستدير الزوايا 10">
            <a:hlinkClick r:id="rId10" action="ppaction://hlinksldjump"/>
          </p:cNvPr>
          <p:cNvSpPr/>
          <p:nvPr/>
        </p:nvSpPr>
        <p:spPr>
          <a:xfrm>
            <a:off x="827584" y="3501008"/>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متى ولد </a:t>
            </a:r>
            <a:r>
              <a:rPr lang="ar-KW" sz="2000" b="1" dirty="0" err="1" smtClean="0"/>
              <a:t>المسيح؟</a:t>
            </a:r>
            <a:endParaRPr lang="ar-KW" sz="2000" b="1" dirty="0"/>
          </a:p>
        </p:txBody>
      </p:sp>
      <p:sp>
        <p:nvSpPr>
          <p:cNvPr id="12" name="مستطيل مستدير الزوايا 11">
            <a:hlinkClick r:id="rId11" action="ppaction://hlinksldjump"/>
          </p:cNvPr>
          <p:cNvSpPr/>
          <p:nvPr/>
        </p:nvSpPr>
        <p:spPr>
          <a:xfrm>
            <a:off x="1763688" y="4365104"/>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حكمه عندنا</a:t>
            </a:r>
            <a:endParaRPr lang="ar-KW" sz="2000" b="1" dirty="0"/>
          </a:p>
        </p:txBody>
      </p:sp>
      <p:sp>
        <p:nvSpPr>
          <p:cNvPr id="13" name="مستطيل مستدير الزوايا 12">
            <a:hlinkClick r:id="rId12" action="ppaction://hlinksldjump"/>
          </p:cNvPr>
          <p:cNvSpPr/>
          <p:nvPr/>
        </p:nvSpPr>
        <p:spPr>
          <a:xfrm>
            <a:off x="5652120" y="4365104"/>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أصله </a:t>
            </a:r>
            <a:r>
              <a:rPr lang="ar-KW" sz="2000" b="1" dirty="0" err="1" smtClean="0"/>
              <a:t>وثني !</a:t>
            </a:r>
            <a:endParaRPr lang="ar-KW" sz="2000" b="1" dirty="0"/>
          </a:p>
        </p:txBody>
      </p:sp>
      <p:sp>
        <p:nvSpPr>
          <p:cNvPr id="14" name="مستطيل مستدير الزوايا 13">
            <a:hlinkClick r:id="rId13" action="ppaction://hlinksldjump"/>
          </p:cNvPr>
          <p:cNvSpPr/>
          <p:nvPr/>
        </p:nvSpPr>
        <p:spPr>
          <a:xfrm>
            <a:off x="3707904" y="4365104"/>
            <a:ext cx="1800200" cy="648072"/>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KW" sz="2000" b="1" dirty="0" smtClean="0"/>
              <a:t>كيف دمجت </a:t>
            </a:r>
            <a:r>
              <a:rPr lang="ar-KW" sz="2000" b="1" dirty="0" err="1" smtClean="0"/>
              <a:t>كلها ؟</a:t>
            </a:r>
            <a:endParaRPr lang="ar-KW" sz="2000" b="1" dirty="0"/>
          </a:p>
        </p:txBody>
      </p:sp>
      <p:sp>
        <p:nvSpPr>
          <p:cNvPr id="15" name="مربع نص 14"/>
          <p:cNvSpPr txBox="1"/>
          <p:nvPr/>
        </p:nvSpPr>
        <p:spPr>
          <a:xfrm>
            <a:off x="3059832" y="1340768"/>
            <a:ext cx="3312368"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ar-KW" sz="5400" b="1" dirty="0" smtClean="0">
                <a:solidFill>
                  <a:schemeClr val="tx1"/>
                </a:solidFill>
                <a:latin typeface="Traditional Arabic" pitchFamily="18" charset="-78"/>
                <a:cs typeface="Traditional Arabic" pitchFamily="18" charset="-78"/>
              </a:rPr>
              <a:t>عناصر </a:t>
            </a:r>
            <a:r>
              <a:rPr lang="ar-KW" sz="5400" b="1" dirty="0" err="1" smtClean="0">
                <a:solidFill>
                  <a:schemeClr val="tx1"/>
                </a:solidFill>
                <a:latin typeface="Traditional Arabic" pitchFamily="18" charset="-78"/>
                <a:cs typeface="Traditional Arabic" pitchFamily="18" charset="-78"/>
              </a:rPr>
              <a:t>الدرس :</a:t>
            </a:r>
            <a:endParaRPr lang="ar-KW" sz="5400" b="1" dirty="0" smtClean="0">
              <a:solidFill>
                <a:schemeClr val="tx1"/>
              </a:solidFill>
              <a:latin typeface="Traditional Arabic" pitchFamily="18" charset="-78"/>
              <a:cs typeface="Traditional Arabic" pitchFamily="18" charset="-78"/>
            </a:endParaRPr>
          </a:p>
        </p:txBody>
      </p:sp>
      <p:pic>
        <p:nvPicPr>
          <p:cNvPr id="16" name="Picture 15">
            <a:hlinkClick r:id="rId14"/>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353243" y="5805264"/>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4283968" y="476672"/>
            <a:ext cx="3312368" cy="2000548"/>
          </a:xfrm>
          <a:prstGeom prst="rect">
            <a:avLst/>
          </a:prstGeom>
          <a:noFill/>
        </p:spPr>
        <p:txBody>
          <a:bodyPr wrap="square" rtlCol="1">
            <a:spAutoFit/>
          </a:bodyPr>
          <a:lstStyle/>
          <a:p>
            <a:pPr algn="ctr"/>
            <a:r>
              <a:rPr lang="ar-KW" sz="4000" b="1" dirty="0" smtClean="0">
                <a:latin typeface="Traditional Arabic" pitchFamily="18" charset="-78"/>
                <a:cs typeface="Traditional Arabic" pitchFamily="18" charset="-78"/>
              </a:rPr>
              <a:t>كلمة </a:t>
            </a:r>
          </a:p>
          <a:p>
            <a:pPr algn="ctr"/>
            <a:r>
              <a:rPr lang="ar-KW" sz="4000" b="1" dirty="0" smtClean="0">
                <a:latin typeface="Traditional Arabic" pitchFamily="18" charset="-78"/>
                <a:cs typeface="Traditional Arabic" pitchFamily="18" charset="-78"/>
              </a:rPr>
              <a:t>كريسماس</a:t>
            </a:r>
          </a:p>
          <a:p>
            <a:pPr algn="ctr"/>
            <a:r>
              <a:rPr lang="en-US" sz="4400" b="1" dirty="0" smtClean="0">
                <a:latin typeface="Traditional Arabic" pitchFamily="18" charset="-78"/>
                <a:cs typeface="Traditional Arabic" pitchFamily="18" charset="-78"/>
              </a:rPr>
              <a:t>Christmas</a:t>
            </a:r>
            <a:endParaRPr lang="ar-KW" sz="4000" b="1" dirty="0">
              <a:latin typeface="Traditional Arabic" pitchFamily="18" charset="-78"/>
              <a:cs typeface="Traditional Arabic" pitchFamily="18" charset="-78"/>
            </a:endParaRPr>
          </a:p>
        </p:txBody>
      </p:sp>
      <p:sp>
        <p:nvSpPr>
          <p:cNvPr id="5" name="مربع نص 4"/>
          <p:cNvSpPr txBox="1"/>
          <p:nvPr/>
        </p:nvSpPr>
        <p:spPr>
          <a:xfrm>
            <a:off x="3923928" y="2636912"/>
            <a:ext cx="4176464" cy="707886"/>
          </a:xfrm>
          <a:prstGeom prst="rect">
            <a:avLst/>
          </a:prstGeom>
          <a:noFill/>
        </p:spPr>
        <p:txBody>
          <a:bodyPr wrap="square" rtlCol="1">
            <a:spAutoFit/>
          </a:bodyPr>
          <a:lstStyle/>
          <a:p>
            <a:pPr algn="ctr"/>
            <a:r>
              <a:rPr lang="ar-KW" sz="4000" b="1" dirty="0" smtClean="0">
                <a:latin typeface="Traditional Arabic" pitchFamily="18" charset="-78"/>
                <a:cs typeface="Traditional Arabic" pitchFamily="18" charset="-78"/>
              </a:rPr>
              <a:t>تتكون من </a:t>
            </a:r>
            <a:r>
              <a:rPr lang="ar-KW" sz="4000" b="1" dirty="0" err="1" smtClean="0">
                <a:latin typeface="Traditional Arabic" pitchFamily="18" charset="-78"/>
                <a:cs typeface="Traditional Arabic" pitchFamily="18" charset="-78"/>
              </a:rPr>
              <a:t>مقطعين:</a:t>
            </a:r>
            <a:endParaRPr lang="ar-KW" sz="4000" b="1" dirty="0" smtClean="0">
              <a:latin typeface="Traditional Arabic" pitchFamily="18" charset="-78"/>
              <a:cs typeface="Traditional Arabic" pitchFamily="18" charset="-78"/>
            </a:endParaRPr>
          </a:p>
        </p:txBody>
      </p:sp>
      <p:sp>
        <p:nvSpPr>
          <p:cNvPr id="6" name="مستطيل مستدير الزوايا 5"/>
          <p:cNvSpPr/>
          <p:nvPr/>
        </p:nvSpPr>
        <p:spPr>
          <a:xfrm>
            <a:off x="3563888" y="3492299"/>
            <a:ext cx="1944216"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3600" b="1" dirty="0" smtClean="0">
                <a:latin typeface="Traditional Arabic" pitchFamily="18" charset="-78"/>
                <a:cs typeface="Traditional Arabic" pitchFamily="18" charset="-78"/>
              </a:rPr>
              <a:t>كريس</a:t>
            </a:r>
          </a:p>
          <a:p>
            <a:pPr algn="ctr"/>
            <a:r>
              <a:rPr lang="en-US" sz="3600" b="1" dirty="0" smtClean="0">
                <a:cs typeface="AdvertisingExtraBold" pitchFamily="2" charset="-78"/>
              </a:rPr>
              <a:t>Christ</a:t>
            </a:r>
            <a:endParaRPr lang="ar-KW" sz="3600" dirty="0" smtClean="0">
              <a:cs typeface="AdvertisingExtraBold" pitchFamily="2" charset="-78"/>
            </a:endParaRPr>
          </a:p>
        </p:txBody>
      </p:sp>
      <p:sp>
        <p:nvSpPr>
          <p:cNvPr id="7" name="مستطيل مستدير الزوايا 6"/>
          <p:cNvSpPr/>
          <p:nvPr/>
        </p:nvSpPr>
        <p:spPr>
          <a:xfrm>
            <a:off x="6876256" y="3501008"/>
            <a:ext cx="1584176"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3200" b="1" dirty="0" smtClean="0">
                <a:latin typeface="Traditional Arabic" pitchFamily="18" charset="-78"/>
                <a:cs typeface="Traditional Arabic" pitchFamily="18" charset="-78"/>
              </a:rPr>
              <a:t>ماس</a:t>
            </a:r>
          </a:p>
          <a:p>
            <a:pPr algn="ctr"/>
            <a:r>
              <a:rPr lang="en-US" sz="3200" b="1" dirty="0" err="1" smtClean="0">
                <a:cs typeface="AdvertisingExtraBold" pitchFamily="2" charset="-78"/>
              </a:rPr>
              <a:t>mas</a:t>
            </a:r>
            <a:endParaRPr lang="ar-KW" sz="3200" dirty="0" smtClean="0">
              <a:cs typeface="AdvertisingExtraBold" pitchFamily="2" charset="-78"/>
            </a:endParaRPr>
          </a:p>
        </p:txBody>
      </p:sp>
      <p:sp>
        <p:nvSpPr>
          <p:cNvPr id="8" name="مربع نص 7"/>
          <p:cNvSpPr txBox="1"/>
          <p:nvPr/>
        </p:nvSpPr>
        <p:spPr>
          <a:xfrm>
            <a:off x="2339752" y="5085184"/>
            <a:ext cx="4608512" cy="954107"/>
          </a:xfrm>
          <a:prstGeom prst="rect">
            <a:avLst/>
          </a:prstGeom>
          <a:noFill/>
        </p:spPr>
        <p:txBody>
          <a:bodyPr wrap="square" rtlCol="1">
            <a:spAutoFit/>
          </a:bodyPr>
          <a:lstStyle/>
          <a:p>
            <a:pPr algn="ctr"/>
            <a:r>
              <a:rPr lang="ar-KW" sz="2800" b="1" dirty="0" smtClean="0">
                <a:latin typeface="Traditional Arabic" pitchFamily="18" charset="-78"/>
                <a:cs typeface="Traditional Arabic" pitchFamily="18" charset="-78"/>
              </a:rPr>
              <a:t>تعني المخلِّص </a:t>
            </a:r>
          </a:p>
          <a:p>
            <a:pPr algn="ctr"/>
            <a:r>
              <a:rPr lang="ar-KW" sz="2800" b="1" dirty="0" smtClean="0">
                <a:latin typeface="Traditional Arabic" pitchFamily="18" charset="-78"/>
                <a:cs typeface="Traditional Arabic" pitchFamily="18" charset="-78"/>
              </a:rPr>
              <a:t>لقب أطلق على المسيح عليه السلام</a:t>
            </a:r>
          </a:p>
        </p:txBody>
      </p:sp>
      <p:sp>
        <p:nvSpPr>
          <p:cNvPr id="9" name="مربع نص 8"/>
          <p:cNvSpPr txBox="1"/>
          <p:nvPr/>
        </p:nvSpPr>
        <p:spPr>
          <a:xfrm>
            <a:off x="6732240" y="5085184"/>
            <a:ext cx="1944216" cy="523220"/>
          </a:xfrm>
          <a:prstGeom prst="rect">
            <a:avLst/>
          </a:prstGeom>
          <a:noFill/>
        </p:spPr>
        <p:txBody>
          <a:bodyPr wrap="square" rtlCol="1">
            <a:spAutoFit/>
          </a:bodyPr>
          <a:lstStyle/>
          <a:p>
            <a:pPr algn="ctr"/>
            <a:r>
              <a:rPr lang="ar-KW" sz="2800" b="1" dirty="0" smtClean="0">
                <a:latin typeface="Traditional Arabic" pitchFamily="18" charset="-78"/>
                <a:cs typeface="Traditional Arabic" pitchFamily="18" charset="-78"/>
              </a:rPr>
              <a:t>تعني ميلاد</a:t>
            </a:r>
          </a:p>
        </p:txBody>
      </p:sp>
      <p:pic>
        <p:nvPicPr>
          <p:cNvPr id="10" name="صورة 9" descr="1317893448_home.png">
            <a:hlinkClick r:id="rId3" action="ppaction://hlinksldjump"/>
          </p:cNvPr>
          <p:cNvPicPr>
            <a:picLocks noChangeAspect="1"/>
          </p:cNvPicPr>
          <p:nvPr/>
        </p:nvPicPr>
        <p:blipFill>
          <a:blip r:embed="rId4" cstate="print"/>
          <a:stretch>
            <a:fillRect/>
          </a:stretch>
        </p:blipFill>
        <p:spPr>
          <a:xfrm>
            <a:off x="472480" y="116632"/>
            <a:ext cx="1219200" cy="1219200"/>
          </a:xfrm>
          <a:prstGeom prst="rect">
            <a:avLst/>
          </a:prstGeom>
        </p:spPr>
      </p:pic>
      <p:pic>
        <p:nvPicPr>
          <p:cNvPr id="11" name="Picture 10">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61051" y="372196"/>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مربع نص 3"/>
          <p:cNvSpPr txBox="1"/>
          <p:nvPr/>
        </p:nvSpPr>
        <p:spPr>
          <a:xfrm>
            <a:off x="3059832" y="620688"/>
            <a:ext cx="3312368" cy="707886"/>
          </a:xfrm>
          <a:prstGeom prst="rect">
            <a:avLst/>
          </a:prstGeom>
          <a:noFill/>
        </p:spPr>
        <p:txBody>
          <a:bodyPr wrap="square" rtlCol="1">
            <a:spAutoFit/>
          </a:bodyPr>
          <a:lstStyle/>
          <a:p>
            <a:pPr algn="ctr"/>
            <a:r>
              <a:rPr lang="ar-KW" sz="4000" b="1" dirty="0" smtClean="0">
                <a:latin typeface="Traditional Arabic" pitchFamily="18" charset="-78"/>
                <a:cs typeface="Traditional Arabic" pitchFamily="18" charset="-78"/>
              </a:rPr>
              <a:t>عندما </a:t>
            </a:r>
            <a:r>
              <a:rPr lang="ar-KW" sz="4000" b="1" dirty="0" err="1" smtClean="0">
                <a:latin typeface="Traditional Arabic" pitchFamily="18" charset="-78"/>
                <a:cs typeface="Traditional Arabic" pitchFamily="18" charset="-78"/>
              </a:rPr>
              <a:t>نقول:</a:t>
            </a:r>
            <a:endParaRPr lang="ar-KW" sz="4000" b="1" dirty="0" smtClean="0">
              <a:latin typeface="Traditional Arabic" pitchFamily="18" charset="-78"/>
              <a:cs typeface="Traditional Arabic" pitchFamily="18" charset="-78"/>
            </a:endParaRPr>
          </a:p>
        </p:txBody>
      </p:sp>
      <p:sp>
        <p:nvSpPr>
          <p:cNvPr id="8" name="مربع نص 7"/>
          <p:cNvSpPr txBox="1"/>
          <p:nvPr/>
        </p:nvSpPr>
        <p:spPr>
          <a:xfrm>
            <a:off x="2973068" y="3474276"/>
            <a:ext cx="3312368" cy="523220"/>
          </a:xfrm>
          <a:prstGeom prst="rect">
            <a:avLst/>
          </a:prstGeom>
          <a:noFill/>
        </p:spPr>
        <p:txBody>
          <a:bodyPr wrap="square" rtlCol="1">
            <a:spAutoFit/>
          </a:bodyPr>
          <a:lstStyle/>
          <a:p>
            <a:pPr algn="ctr"/>
            <a:r>
              <a:rPr lang="ar-KW" sz="2800" b="1" dirty="0" smtClean="0">
                <a:latin typeface="Traditional Arabic" pitchFamily="18" charset="-78"/>
                <a:cs typeface="Traditional Arabic" pitchFamily="18" charset="-78"/>
              </a:rPr>
              <a:t>تعني عيد ميلاد مجيد</a:t>
            </a:r>
          </a:p>
        </p:txBody>
      </p:sp>
      <p:pic>
        <p:nvPicPr>
          <p:cNvPr id="11" name="صورة 10" descr="merry_christmas_png.png"/>
          <p:cNvPicPr>
            <a:picLocks noChangeAspect="1"/>
          </p:cNvPicPr>
          <p:nvPr/>
        </p:nvPicPr>
        <p:blipFill>
          <a:blip r:embed="rId2" cstate="print"/>
          <a:stretch>
            <a:fillRect/>
          </a:stretch>
        </p:blipFill>
        <p:spPr>
          <a:xfrm>
            <a:off x="2541020" y="809980"/>
            <a:ext cx="4133968" cy="2868974"/>
          </a:xfrm>
          <a:prstGeom prst="rect">
            <a:avLst/>
          </a:prstGeom>
        </p:spPr>
      </p:pic>
      <p:sp>
        <p:nvSpPr>
          <p:cNvPr id="12" name="مربع نص 11"/>
          <p:cNvSpPr txBox="1"/>
          <p:nvPr/>
        </p:nvSpPr>
        <p:spPr>
          <a:xfrm>
            <a:off x="827584" y="4413012"/>
            <a:ext cx="7704856" cy="954107"/>
          </a:xfrm>
          <a:prstGeom prst="rect">
            <a:avLst/>
          </a:prstGeom>
          <a:noFill/>
        </p:spPr>
        <p:txBody>
          <a:bodyPr wrap="square" rtlCol="1">
            <a:spAutoFit/>
          </a:bodyPr>
          <a:lstStyle/>
          <a:p>
            <a:pPr algn="ctr"/>
            <a:r>
              <a:rPr lang="ar-KW" sz="2800" b="1" dirty="0" smtClean="0">
                <a:latin typeface="Traditional Arabic" pitchFamily="18" charset="-78"/>
                <a:cs typeface="Traditional Arabic" pitchFamily="18" charset="-78"/>
              </a:rPr>
              <a:t>معناها أننا نبارك بميلاد المسيح عليه السلام الذي يعتقدون أنه ابن الله!</a:t>
            </a:r>
          </a:p>
          <a:p>
            <a:pPr algn="ctr"/>
            <a:r>
              <a:rPr lang="ar-KW" sz="2800" b="1" dirty="0" smtClean="0">
                <a:latin typeface="Traditional Arabic" pitchFamily="18" charset="-78"/>
                <a:cs typeface="Traditional Arabic" pitchFamily="18" charset="-78"/>
              </a:rPr>
              <a:t>تعالى الله عن ذلك علوا كبيرا.</a:t>
            </a:r>
          </a:p>
        </p:txBody>
      </p:sp>
      <p:sp>
        <p:nvSpPr>
          <p:cNvPr id="13" name="مربع نص 12"/>
          <p:cNvSpPr txBox="1"/>
          <p:nvPr/>
        </p:nvSpPr>
        <p:spPr>
          <a:xfrm>
            <a:off x="899592" y="5421124"/>
            <a:ext cx="7416824" cy="600164"/>
          </a:xfrm>
          <a:prstGeom prst="rect">
            <a:avLst/>
          </a:prstGeom>
          <a:noFill/>
        </p:spPr>
        <p:txBody>
          <a:bodyPr wrap="square" rtlCol="1">
            <a:spAutoFit/>
          </a:bodyPr>
          <a:lstStyle/>
          <a:p>
            <a:pPr algn="ctr">
              <a:lnSpc>
                <a:spcPct val="150000"/>
              </a:lnSpc>
              <a:spcBef>
                <a:spcPts val="2400"/>
              </a:spcBef>
              <a:spcAft>
                <a:spcPts val="2400"/>
              </a:spcAft>
            </a:pPr>
            <a:r>
              <a:rPr lang="ar-KW" sz="2400" dirty="0" smtClean="0">
                <a:cs typeface="DecoType Naskh Variants" pitchFamily="2" charset="-78"/>
                <a:sym typeface="AGA Arabesque"/>
              </a:rPr>
              <a:t> </a:t>
            </a:r>
            <a:r>
              <a:rPr lang="ar-KW" sz="2400" dirty="0" smtClean="0">
                <a:solidFill>
                  <a:srgbClr val="C00000"/>
                </a:solidFill>
                <a:cs typeface="DecoType Naskh Variants" pitchFamily="2" charset="-78"/>
              </a:rPr>
              <a:t>قُلْ هُوَ اللَّهُ </a:t>
            </a:r>
            <a:r>
              <a:rPr lang="ar-KW" sz="2400" dirty="0" err="1" smtClean="0">
                <a:solidFill>
                  <a:srgbClr val="C00000"/>
                </a:solidFill>
                <a:cs typeface="DecoType Naskh Variants" pitchFamily="2" charset="-78"/>
              </a:rPr>
              <a:t>أَحَدٌ </a:t>
            </a:r>
            <a:r>
              <a:rPr lang="ar-KW" sz="2400" dirty="0" smtClean="0">
                <a:solidFill>
                  <a:srgbClr val="00B050"/>
                </a:solidFill>
                <a:cs typeface="DecoType Naskh Variants" pitchFamily="2" charset="-78"/>
              </a:rPr>
              <a:t>﴿١﴾ </a:t>
            </a:r>
            <a:r>
              <a:rPr lang="ar-KW" sz="2400" dirty="0" smtClean="0">
                <a:solidFill>
                  <a:srgbClr val="C00000"/>
                </a:solidFill>
                <a:cs typeface="DecoType Naskh Variants" pitchFamily="2" charset="-78"/>
              </a:rPr>
              <a:t>اللَّهُ </a:t>
            </a:r>
            <a:r>
              <a:rPr lang="ar-KW" sz="2400" dirty="0" err="1" smtClean="0">
                <a:solidFill>
                  <a:srgbClr val="C00000"/>
                </a:solidFill>
                <a:cs typeface="DecoType Naskh Variants" pitchFamily="2" charset="-78"/>
              </a:rPr>
              <a:t>الصَّمَدُ </a:t>
            </a:r>
            <a:r>
              <a:rPr lang="ar-KW" sz="2400" dirty="0" smtClean="0">
                <a:solidFill>
                  <a:srgbClr val="00B050"/>
                </a:solidFill>
                <a:cs typeface="DecoType Naskh Variants" pitchFamily="2" charset="-78"/>
              </a:rPr>
              <a:t>﴿٢﴾ </a:t>
            </a:r>
            <a:r>
              <a:rPr lang="ar-KW" sz="2400" dirty="0" smtClean="0">
                <a:solidFill>
                  <a:srgbClr val="C00000"/>
                </a:solidFill>
                <a:cs typeface="DecoType Naskh Variants" pitchFamily="2" charset="-78"/>
              </a:rPr>
              <a:t>لَمْ يَلِدْ وَلَمْ </a:t>
            </a:r>
            <a:r>
              <a:rPr lang="ar-KW" sz="2400" dirty="0" err="1" smtClean="0">
                <a:solidFill>
                  <a:srgbClr val="C00000"/>
                </a:solidFill>
                <a:cs typeface="DecoType Naskh Variants" pitchFamily="2" charset="-78"/>
              </a:rPr>
              <a:t>يُولَدْ </a:t>
            </a:r>
            <a:r>
              <a:rPr lang="ar-KW" sz="2400" dirty="0" smtClean="0">
                <a:solidFill>
                  <a:srgbClr val="00B050"/>
                </a:solidFill>
                <a:cs typeface="DecoType Naskh Variants" pitchFamily="2" charset="-78"/>
              </a:rPr>
              <a:t>﴿٣﴾ </a:t>
            </a:r>
            <a:r>
              <a:rPr lang="ar-KW" sz="2400" dirty="0" smtClean="0">
                <a:solidFill>
                  <a:srgbClr val="C00000"/>
                </a:solidFill>
                <a:cs typeface="DecoType Naskh Variants" pitchFamily="2" charset="-78"/>
              </a:rPr>
              <a:t>وَلَمْ يَكُنْ لَهُ كُفُوًا </a:t>
            </a:r>
            <a:r>
              <a:rPr lang="ar-KW" sz="2400" dirty="0" err="1" smtClean="0">
                <a:solidFill>
                  <a:srgbClr val="C00000"/>
                </a:solidFill>
                <a:cs typeface="DecoType Naskh Variants" pitchFamily="2" charset="-78"/>
              </a:rPr>
              <a:t>أَحَدٌ </a:t>
            </a:r>
            <a:r>
              <a:rPr lang="ar-KW" sz="2400" dirty="0" err="1" smtClean="0">
                <a:solidFill>
                  <a:srgbClr val="00B050"/>
                </a:solidFill>
                <a:cs typeface="DecoType Naskh Variants" pitchFamily="2" charset="-78"/>
              </a:rPr>
              <a:t>﴿٤﴾ </a:t>
            </a:r>
            <a:r>
              <a:rPr lang="ar-KW" sz="2400" dirty="0" err="1" smtClean="0">
                <a:cs typeface="DecoType Naskh Variants" pitchFamily="2" charset="-78"/>
                <a:sym typeface="AGA Arabesque"/>
              </a:rPr>
              <a:t></a:t>
            </a:r>
            <a:endParaRPr lang="ar-KW" sz="2400" dirty="0" smtClean="0">
              <a:cs typeface="DecoType Naskh Variants" pitchFamily="2" charset="-78"/>
            </a:endParaRPr>
          </a:p>
        </p:txBody>
      </p:sp>
      <p:pic>
        <p:nvPicPr>
          <p:cNvPr id="14" name="صورة 13" descr="1317893448_home.png">
            <a:hlinkClick r:id="rId3" action="ppaction://hlinksldjump"/>
          </p:cNvPr>
          <p:cNvPicPr>
            <a:picLocks noChangeAspect="1"/>
          </p:cNvPicPr>
          <p:nvPr/>
        </p:nvPicPr>
        <p:blipFill>
          <a:blip r:embed="rId4" cstate="print"/>
          <a:stretch>
            <a:fillRect/>
          </a:stretch>
        </p:blipFill>
        <p:spPr>
          <a:xfrm>
            <a:off x="35496" y="26127"/>
            <a:ext cx="1219200" cy="1219200"/>
          </a:xfrm>
          <a:prstGeom prst="rect">
            <a:avLst/>
          </a:prstGeom>
        </p:spPr>
      </p:pic>
      <p:pic>
        <p:nvPicPr>
          <p:cNvPr id="9" name="Picture 8">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2420" y="5805264"/>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4" name="مربع نص 3"/>
          <p:cNvSpPr txBox="1"/>
          <p:nvPr/>
        </p:nvSpPr>
        <p:spPr>
          <a:xfrm>
            <a:off x="467544" y="1628800"/>
            <a:ext cx="8064896" cy="4247317"/>
          </a:xfrm>
          <a:prstGeom prst="rect">
            <a:avLst/>
          </a:prstGeom>
          <a:noFill/>
        </p:spPr>
        <p:txBody>
          <a:bodyPr wrap="square" rtlCol="1">
            <a:spAutoFit/>
          </a:bodyPr>
          <a:lstStyle/>
          <a:p>
            <a:pPr algn="just"/>
            <a:r>
              <a:rPr lang="ar-SA" b="1" dirty="0" smtClean="0">
                <a:solidFill>
                  <a:srgbClr val="002060"/>
                </a:solidFill>
              </a:rPr>
              <a:t>ونمضي مع </a:t>
            </a:r>
            <a:r>
              <a:rPr lang="ar-SA" b="1" dirty="0" err="1" smtClean="0">
                <a:solidFill>
                  <a:srgbClr val="002060"/>
                </a:solidFill>
              </a:rPr>
              <a:t>كتيب </a:t>
            </a:r>
            <a:r>
              <a:rPr lang="ar-SA" b="1" dirty="0" smtClean="0">
                <a:solidFill>
                  <a:srgbClr val="002060"/>
                </a:solidFill>
              </a:rPr>
              <a:t>"الحقيقة المجردة عن عيد الميلاد" فإذا بمؤلفه يقول تعليقاً على الاقتباس </a:t>
            </a:r>
            <a:r>
              <a:rPr lang="ar-SA" b="1" dirty="0" err="1" smtClean="0">
                <a:solidFill>
                  <a:srgbClr val="002060"/>
                </a:solidFill>
              </a:rPr>
              <a:t>السابق : </a:t>
            </a:r>
            <a:br>
              <a:rPr lang="ar-SA" b="1" dirty="0" err="1" smtClean="0">
                <a:solidFill>
                  <a:srgbClr val="002060"/>
                </a:solidFill>
              </a:rPr>
            </a:br>
            <a:r>
              <a:rPr lang="ar-SA" b="1" dirty="0" err="1" smtClean="0">
                <a:solidFill>
                  <a:srgbClr val="002060"/>
                </a:solidFill>
              </a:rPr>
              <a:t/>
            </a:r>
            <a:br>
              <a:rPr lang="ar-SA" b="1" dirty="0" err="1" smtClean="0">
                <a:solidFill>
                  <a:srgbClr val="002060"/>
                </a:solidFill>
              </a:rPr>
            </a:br>
            <a:r>
              <a:rPr lang="ar-SA" b="1" dirty="0" smtClean="0"/>
              <a:t>(يجب أن نتذكر أن العالم الروماني كان </a:t>
            </a:r>
            <a:r>
              <a:rPr lang="ar-SA" b="1" dirty="0" err="1" smtClean="0"/>
              <a:t>وثنياً </a:t>
            </a:r>
            <a:r>
              <a:rPr lang="ar-SA" b="1" dirty="0" smtClean="0"/>
              <a:t>، وكان المسيحيون قبل القرن الرابع الميلادي قلة من حيث العدد-وإن كانوا يتزايدون-وكانت الحكومة والوثنيون </a:t>
            </a:r>
            <a:r>
              <a:rPr lang="ar-SA" b="1" dirty="0" err="1" smtClean="0"/>
              <a:t>يضطهدونهم </a:t>
            </a:r>
            <a:r>
              <a:rPr lang="ar-SA" b="1" dirty="0" smtClean="0"/>
              <a:t>، ولكن بتنصيب </a:t>
            </a:r>
            <a:r>
              <a:rPr lang="ar-SA" b="1" dirty="0" err="1" smtClean="0"/>
              <a:t>قسطنطين</a:t>
            </a:r>
            <a:r>
              <a:rPr lang="ar-SA" b="1" dirty="0" smtClean="0"/>
              <a:t> إمبراطوراً، وهو الذي اعتنق المسيحية في القرن الرابع واضعاً إياها بقدم المساواة مع </a:t>
            </a:r>
            <a:r>
              <a:rPr lang="ar-SA" b="1" dirty="0" err="1" smtClean="0"/>
              <a:t>الوثنية </a:t>
            </a:r>
            <a:r>
              <a:rPr lang="ar-SA" b="1" dirty="0" smtClean="0"/>
              <a:t>، بدأ مئات الألوف من سكان العالم الروماني يقبلون المسيحية التي أصبحت وقتها ذات </a:t>
            </a:r>
            <a:r>
              <a:rPr lang="ar-SA" b="1" dirty="0" err="1" smtClean="0"/>
              <a:t>شعبية </a:t>
            </a:r>
            <a:r>
              <a:rPr lang="ar-SA" b="1" dirty="0" smtClean="0"/>
              <a:t>، وعلينا أن نتذكر أن هؤلاء الناس </a:t>
            </a:r>
            <a:r>
              <a:rPr lang="ar-SA" b="1" dirty="0" err="1" smtClean="0"/>
              <a:t>نشأوا</a:t>
            </a:r>
            <a:r>
              <a:rPr lang="ar-SA" b="1" dirty="0" smtClean="0"/>
              <a:t> وترعرعوا في خضم العادات والتقاليد الوثنية التي كان أبرزها هذا الاحتفال الوثني الذي يقام في الخامس والعشرين من </a:t>
            </a:r>
            <a:r>
              <a:rPr lang="ar-SA" b="1" dirty="0" err="1" smtClean="0"/>
              <a:t>ديسمبر ..</a:t>
            </a:r>
            <a:r>
              <a:rPr lang="ar-SA" b="1" dirty="0" smtClean="0"/>
              <a:t> والذي كانوا يستمتعون </a:t>
            </a:r>
            <a:r>
              <a:rPr lang="ar-SA" b="1" dirty="0" err="1" smtClean="0"/>
              <a:t>به</a:t>
            </a:r>
            <a:r>
              <a:rPr lang="ar-SA" b="1" dirty="0" smtClean="0"/>
              <a:t> ، والذي لم يكونوا راغبين في التخلي </a:t>
            </a:r>
            <a:r>
              <a:rPr lang="ar-SA" b="1" dirty="0" err="1" smtClean="0"/>
              <a:t>عنه .</a:t>
            </a:r>
            <a:endParaRPr lang="ar-KW" b="1" dirty="0" smtClean="0"/>
          </a:p>
          <a:p>
            <a:pPr algn="just"/>
            <a:endParaRPr lang="ar-KW" b="1" dirty="0" smtClean="0"/>
          </a:p>
          <a:p>
            <a:pPr algn="just"/>
            <a:endParaRPr lang="ar-KW" b="1" dirty="0" smtClean="0"/>
          </a:p>
          <a:p>
            <a:pPr algn="just"/>
            <a:r>
              <a:rPr lang="ar-SA" b="1" dirty="0" err="1" smtClean="0">
                <a:solidFill>
                  <a:srgbClr val="002060"/>
                </a:solidFill>
              </a:rPr>
              <a:t>وينقل </a:t>
            </a:r>
            <a:r>
              <a:rPr lang="ar-SA" b="1" dirty="0" smtClean="0">
                <a:solidFill>
                  <a:srgbClr val="002060"/>
                </a:solidFill>
              </a:rPr>
              <a:t>"</a:t>
            </a:r>
            <a:r>
              <a:rPr lang="ar-SA" b="1" dirty="0" err="1" smtClean="0">
                <a:solidFill>
                  <a:srgbClr val="002060"/>
                </a:solidFill>
              </a:rPr>
              <a:t>هربرت</a:t>
            </a:r>
            <a:r>
              <a:rPr lang="ar-SA" b="1" dirty="0" smtClean="0">
                <a:solidFill>
                  <a:srgbClr val="002060"/>
                </a:solidFill>
              </a:rPr>
              <a:t> </a:t>
            </a:r>
            <a:r>
              <a:rPr lang="ar-SA" b="1" dirty="0" err="1" smtClean="0">
                <a:solidFill>
                  <a:srgbClr val="002060"/>
                </a:solidFill>
              </a:rPr>
              <a:t>أرمسترونج</a:t>
            </a:r>
            <a:r>
              <a:rPr lang="ar-SA" b="1" dirty="0" smtClean="0">
                <a:solidFill>
                  <a:srgbClr val="002060"/>
                </a:solidFill>
              </a:rPr>
              <a:t>" عن دائرة معارف تشاف-</a:t>
            </a:r>
            <a:r>
              <a:rPr lang="ar-SA" b="1" dirty="0" err="1" smtClean="0">
                <a:solidFill>
                  <a:srgbClr val="002060"/>
                </a:solidFill>
              </a:rPr>
              <a:t>هيرزج</a:t>
            </a:r>
            <a:r>
              <a:rPr lang="ar-SA" b="1" dirty="0" smtClean="0">
                <a:solidFill>
                  <a:srgbClr val="002060"/>
                </a:solidFill>
              </a:rPr>
              <a:t> الجديدة للمعرفة الدينية </a:t>
            </a:r>
            <a:r>
              <a:rPr lang="ar-SA" b="1" dirty="0" err="1" smtClean="0">
                <a:solidFill>
                  <a:srgbClr val="002060"/>
                </a:solidFill>
              </a:rPr>
              <a:t>قولها :</a:t>
            </a:r>
            <a:endParaRPr lang="ar-KW" b="1" dirty="0" smtClean="0">
              <a:solidFill>
                <a:srgbClr val="002060"/>
              </a:solidFill>
            </a:endParaRPr>
          </a:p>
          <a:p>
            <a:pPr algn="just"/>
            <a:endParaRPr lang="en-US" b="1" dirty="0" smtClean="0">
              <a:solidFill>
                <a:srgbClr val="002060"/>
              </a:solidFill>
            </a:endParaRPr>
          </a:p>
          <a:p>
            <a:pPr algn="just"/>
            <a:r>
              <a:rPr lang="ar-SA" b="1" dirty="0" smtClean="0"/>
              <a:t>وقد احتج الوعاظ المسيحيون في الغرب وفي الشرق الأدنى على الطريقة العابثة التافهة التي تم الاحتفال </a:t>
            </a:r>
            <a:r>
              <a:rPr lang="ar-SA" b="1" dirty="0" err="1" smtClean="0"/>
              <a:t>بها</a:t>
            </a:r>
            <a:r>
              <a:rPr lang="ar-SA" b="1" dirty="0" smtClean="0"/>
              <a:t> بمولد </a:t>
            </a:r>
            <a:r>
              <a:rPr lang="ar-SA" b="1" dirty="0" err="1" smtClean="0"/>
              <a:t>المسيح </a:t>
            </a:r>
            <a:r>
              <a:rPr lang="ar-SA" b="1" dirty="0" smtClean="0"/>
              <a:t>، بينما اتهم مسيحيو ما بين </a:t>
            </a:r>
            <a:r>
              <a:rPr lang="ar-SA" b="1" dirty="0" err="1" smtClean="0"/>
              <a:t>النهرين –</a:t>
            </a:r>
            <a:r>
              <a:rPr lang="ar-KW" b="1" dirty="0" smtClean="0"/>
              <a:t> </a:t>
            </a:r>
            <a:r>
              <a:rPr lang="ar-SA" b="1" dirty="0" smtClean="0"/>
              <a:t>دجلة والفرات</a:t>
            </a:r>
            <a:r>
              <a:rPr lang="ar-KW" b="1" dirty="0" smtClean="0"/>
              <a:t> </a:t>
            </a:r>
            <a:r>
              <a:rPr lang="ar-SA" b="1" dirty="0" err="1" smtClean="0"/>
              <a:t>-</a:t>
            </a:r>
            <a:r>
              <a:rPr lang="ar-KW" b="1" dirty="0" smtClean="0"/>
              <a:t> </a:t>
            </a:r>
            <a:r>
              <a:rPr lang="ar-SA" b="1" dirty="0" smtClean="0"/>
              <a:t>اخوانهم الغربيين بالوثنية وعبادة الشمس باتخاذهم هذا الاحتفال الوثني عيداً مسيحياً.</a:t>
            </a:r>
            <a:endParaRPr lang="en-US" b="1" dirty="0" smtClean="0"/>
          </a:p>
        </p:txBody>
      </p:sp>
      <p:sp>
        <p:nvSpPr>
          <p:cNvPr id="5" name="مربع نص 4"/>
          <p:cNvSpPr txBox="1"/>
          <p:nvPr/>
        </p:nvSpPr>
        <p:spPr>
          <a:xfrm>
            <a:off x="1259632" y="704890"/>
            <a:ext cx="6768752" cy="707886"/>
          </a:xfrm>
          <a:prstGeom prst="rect">
            <a:avLst/>
          </a:prstGeom>
          <a:noFill/>
        </p:spPr>
        <p:txBody>
          <a:bodyPr wrap="square" rtlCol="1">
            <a:spAutoFit/>
          </a:bodyPr>
          <a:lstStyle/>
          <a:p>
            <a:pPr algn="ctr"/>
            <a:r>
              <a:rPr lang="ar-KW" sz="4000" b="1" dirty="0" smtClean="0">
                <a:solidFill>
                  <a:srgbClr val="C00000"/>
                </a:solidFill>
              </a:rPr>
              <a:t>نشأة عيد </a:t>
            </a:r>
            <a:r>
              <a:rPr lang="ar-KW" sz="4000" b="1" dirty="0" err="1" smtClean="0">
                <a:solidFill>
                  <a:srgbClr val="C00000"/>
                </a:solidFill>
              </a:rPr>
              <a:t>الميلاد !</a:t>
            </a:r>
            <a:endParaRPr lang="ar-KW" sz="4000" b="1" dirty="0">
              <a:solidFill>
                <a:srgbClr val="C00000"/>
              </a:solidFill>
            </a:endParaRPr>
          </a:p>
        </p:txBody>
      </p:sp>
      <p:pic>
        <p:nvPicPr>
          <p:cNvPr id="6" name="صورة 5" descr="1317893448_home.png">
            <a:hlinkClick r:id="rId2" action="ppaction://hlinksldjump"/>
          </p:cNvPr>
          <p:cNvPicPr>
            <a:picLocks noChangeAspect="1"/>
          </p:cNvPicPr>
          <p:nvPr/>
        </p:nvPicPr>
        <p:blipFill>
          <a:blip r:embed="rId3" cstate="print"/>
          <a:stretch>
            <a:fillRect/>
          </a:stretch>
        </p:blipFill>
        <p:spPr>
          <a:xfrm>
            <a:off x="251520" y="188640"/>
            <a:ext cx="1219200" cy="1219200"/>
          </a:xfrm>
          <a:prstGeom prst="rect">
            <a:avLst/>
          </a:prstGeom>
        </p:spPr>
      </p:pic>
      <p:pic>
        <p:nvPicPr>
          <p:cNvPr id="7" name="Picture 6">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420" y="5805264"/>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مربع نص 1"/>
          <p:cNvSpPr txBox="1"/>
          <p:nvPr/>
        </p:nvSpPr>
        <p:spPr>
          <a:xfrm>
            <a:off x="683568" y="2028904"/>
            <a:ext cx="7560840" cy="3416320"/>
          </a:xfrm>
          <a:prstGeom prst="rect">
            <a:avLst/>
          </a:prstGeom>
        </p:spPr>
        <p:style>
          <a:lnRef idx="2">
            <a:schemeClr val="accent3"/>
          </a:lnRef>
          <a:fillRef idx="1">
            <a:schemeClr val="lt1"/>
          </a:fillRef>
          <a:effectRef idx="0">
            <a:schemeClr val="accent3"/>
          </a:effectRef>
          <a:fontRef idx="minor">
            <a:schemeClr val="dk1"/>
          </a:fontRef>
        </p:style>
        <p:txBody>
          <a:bodyPr wrap="square" rtlCol="1">
            <a:spAutoFit/>
          </a:bodyPr>
          <a:lstStyle/>
          <a:p>
            <a:pPr algn="just"/>
            <a:r>
              <a:rPr lang="ar-KW" b="1" dirty="0" smtClean="0">
                <a:solidFill>
                  <a:srgbClr val="00B050"/>
                </a:solidFill>
              </a:rPr>
              <a:t>يقول مؤلف </a:t>
            </a:r>
            <a:r>
              <a:rPr lang="ar-SA" b="1" dirty="0" err="1" smtClean="0">
                <a:solidFill>
                  <a:srgbClr val="00B050"/>
                </a:solidFill>
              </a:rPr>
              <a:t>كتيب </a:t>
            </a:r>
            <a:r>
              <a:rPr lang="ar-SA" b="1" dirty="0" smtClean="0">
                <a:solidFill>
                  <a:srgbClr val="00B050"/>
                </a:solidFill>
              </a:rPr>
              <a:t>"الحقيقة المجردة عن عيد </a:t>
            </a:r>
            <a:r>
              <a:rPr lang="ar-SA" b="1" dirty="0" err="1" smtClean="0">
                <a:solidFill>
                  <a:srgbClr val="00B050"/>
                </a:solidFill>
              </a:rPr>
              <a:t>الميلاد"</a:t>
            </a:r>
            <a:r>
              <a:rPr lang="ar-SA" b="1" dirty="0" smtClean="0">
                <a:solidFill>
                  <a:srgbClr val="00B050"/>
                </a:solidFill>
              </a:rPr>
              <a:t> </a:t>
            </a:r>
            <a:r>
              <a:rPr lang="ar-KW" b="1" dirty="0" err="1" smtClean="0">
                <a:solidFill>
                  <a:srgbClr val="00B050"/>
                </a:solidFill>
              </a:rPr>
              <a:t>:</a:t>
            </a:r>
            <a:endParaRPr lang="ar-KW" b="1" dirty="0" smtClean="0">
              <a:solidFill>
                <a:srgbClr val="00B050"/>
              </a:solidFill>
            </a:endParaRPr>
          </a:p>
          <a:p>
            <a:pPr algn="just"/>
            <a:r>
              <a:rPr lang="ar-SA" b="1" dirty="0" smtClean="0"/>
              <a:t/>
            </a:r>
            <a:br>
              <a:rPr lang="ar-SA" b="1" dirty="0" smtClean="0"/>
            </a:br>
            <a:r>
              <a:rPr lang="ar-SA" b="1" dirty="0" smtClean="0"/>
              <a:t>كان نمرود-وهو حفيد حام بن نوح- رجلاً شريراً في مدينة بابل التي غرق أهلها في الترف </a:t>
            </a:r>
            <a:r>
              <a:rPr lang="ar-SA" b="1" dirty="0" err="1" smtClean="0"/>
              <a:t>والآثام ..</a:t>
            </a:r>
            <a:r>
              <a:rPr lang="ar-SA" b="1" dirty="0" smtClean="0"/>
              <a:t> ويقال أنه تزوج أمه التي كان اسمها سمير </a:t>
            </a:r>
            <a:r>
              <a:rPr lang="ar-SA" b="1" dirty="0" err="1" smtClean="0"/>
              <a:t>أميس </a:t>
            </a:r>
            <a:r>
              <a:rPr lang="ar-SA" b="1" dirty="0" smtClean="0"/>
              <a:t>، وبعد موته المفاجئ نشرت سمير أميس عقيدة شريرة مفادها أن نمرود ظل على قيد الحياة في شكل كائن </a:t>
            </a:r>
            <a:r>
              <a:rPr lang="ar-SA" b="1" dirty="0" err="1" smtClean="0"/>
              <a:t>روحي </a:t>
            </a:r>
            <a:r>
              <a:rPr lang="ar-SA" b="1" dirty="0" smtClean="0"/>
              <a:t>، وادعت أن شجرة مخضرة اخضراراً دائماً نبتت ذات ليلة في جذع شجرة </a:t>
            </a:r>
            <a:r>
              <a:rPr lang="ar-SA" b="1" dirty="0" err="1" smtClean="0"/>
              <a:t>ميتة </a:t>
            </a:r>
            <a:r>
              <a:rPr lang="ar-SA" b="1" dirty="0" smtClean="0"/>
              <a:t>، وهو ما يرمز إلى انبثاق حياة جديدة من الميت </a:t>
            </a:r>
            <a:r>
              <a:rPr lang="ar-SA" b="1" dirty="0" err="1" smtClean="0"/>
              <a:t>نمرود </a:t>
            </a:r>
            <a:r>
              <a:rPr lang="ar-SA" b="1" dirty="0" smtClean="0"/>
              <a:t>، وزعمت سمير أميس أن نمرود يزور تلك الشجرة الدائمة الاخضرار في ذكرى عيد ميلاده من كل سنة ويترك فوقها </a:t>
            </a:r>
            <a:r>
              <a:rPr lang="ar-SA" b="1" dirty="0" err="1" smtClean="0"/>
              <a:t>هدايا </a:t>
            </a:r>
            <a:r>
              <a:rPr lang="ar-SA" b="1" dirty="0" smtClean="0"/>
              <a:t>، وكان تاريخ ميلاد نمرود الخامس والعشرين من </a:t>
            </a:r>
            <a:r>
              <a:rPr lang="ar-SA" b="1" dirty="0" err="1" smtClean="0"/>
              <a:t>ديسمبر </a:t>
            </a:r>
            <a:r>
              <a:rPr lang="ar-SA" b="1" dirty="0" smtClean="0"/>
              <a:t>، وهذا هو الأصل </a:t>
            </a:r>
            <a:r>
              <a:rPr lang="ar-SA" b="1" dirty="0" err="1" smtClean="0"/>
              <a:t>الحقيقي</a:t>
            </a:r>
            <a:r>
              <a:rPr lang="ar-SA" b="1" dirty="0" smtClean="0"/>
              <a:t> لشجرة عيد </a:t>
            </a:r>
            <a:r>
              <a:rPr lang="ar-SA" b="1" dirty="0" err="1" smtClean="0"/>
              <a:t>الميلاد .</a:t>
            </a:r>
            <a:r>
              <a:rPr lang="ar-SA" b="1" dirty="0" smtClean="0"/>
              <a:t> </a:t>
            </a:r>
            <a:endParaRPr lang="ar-KW" b="1" dirty="0" smtClean="0"/>
          </a:p>
          <a:p>
            <a:pPr algn="just"/>
            <a:r>
              <a:rPr lang="ar-SA" b="1" dirty="0" smtClean="0"/>
              <a:t/>
            </a:r>
            <a:br>
              <a:rPr lang="ar-SA" b="1" dirty="0" smtClean="0"/>
            </a:br>
            <a:r>
              <a:rPr lang="ar-SA" b="1" dirty="0" smtClean="0"/>
              <a:t>ونجحت سمير أميس في خططها لكي </a:t>
            </a:r>
            <a:r>
              <a:rPr lang="ar-SA" b="1" dirty="0" err="1" smtClean="0"/>
              <a:t>تصبح </a:t>
            </a:r>
            <a:r>
              <a:rPr lang="ar-SA" b="1" dirty="0" smtClean="0"/>
              <a:t>"ملكة السماء المقدسة" وأصبح نمرود</a:t>
            </a:r>
            <a:r>
              <a:rPr lang="ar-KW" b="1" dirty="0" smtClean="0"/>
              <a:t> </a:t>
            </a:r>
            <a:r>
              <a:rPr lang="ar-SA" b="1" dirty="0" err="1" smtClean="0"/>
              <a:t>-</a:t>
            </a:r>
            <a:r>
              <a:rPr lang="ar-KW" b="1" dirty="0" smtClean="0"/>
              <a:t> </a:t>
            </a:r>
            <a:r>
              <a:rPr lang="ar-SA" b="1" dirty="0" smtClean="0"/>
              <a:t>تحت أسماء عديدة</a:t>
            </a:r>
            <a:r>
              <a:rPr lang="ar-KW" b="1" dirty="0" smtClean="0"/>
              <a:t> </a:t>
            </a:r>
            <a:r>
              <a:rPr lang="ar-SA" b="1" dirty="0" err="1" smtClean="0"/>
              <a:t>-</a:t>
            </a:r>
            <a:r>
              <a:rPr lang="ar-KW" b="1" dirty="0" smtClean="0"/>
              <a:t> </a:t>
            </a:r>
            <a:r>
              <a:rPr lang="ar-SA" b="1" dirty="0" smtClean="0"/>
              <a:t>"ابن السماء </a:t>
            </a:r>
            <a:r>
              <a:rPr lang="ar-SA" b="1" dirty="0" err="1" smtClean="0"/>
              <a:t>المقدس" .</a:t>
            </a:r>
            <a:r>
              <a:rPr lang="ar-SA" b="1" dirty="0" smtClean="0"/>
              <a:t> </a:t>
            </a:r>
            <a:endParaRPr lang="en-US" b="1" dirty="0" smtClean="0"/>
          </a:p>
        </p:txBody>
      </p:sp>
      <p:sp>
        <p:nvSpPr>
          <p:cNvPr id="3" name="مربع نص 2"/>
          <p:cNvSpPr txBox="1"/>
          <p:nvPr/>
        </p:nvSpPr>
        <p:spPr>
          <a:xfrm>
            <a:off x="2123728" y="1052736"/>
            <a:ext cx="5040560" cy="646331"/>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ar-SA" sz="3600" b="1" dirty="0" smtClean="0">
                <a:solidFill>
                  <a:srgbClr val="C00000"/>
                </a:solidFill>
                <a:latin typeface="Traditional Arabic" pitchFamily="18" charset="-78"/>
                <a:cs typeface="Traditional Arabic" pitchFamily="18" charset="-78"/>
              </a:rPr>
              <a:t>الأصل </a:t>
            </a:r>
            <a:r>
              <a:rPr lang="ar-SA" sz="3600" b="1" dirty="0" err="1" smtClean="0">
                <a:solidFill>
                  <a:srgbClr val="C00000"/>
                </a:solidFill>
                <a:latin typeface="Traditional Arabic" pitchFamily="18" charset="-78"/>
                <a:cs typeface="Traditional Arabic" pitchFamily="18" charset="-78"/>
              </a:rPr>
              <a:t>الحقيقي</a:t>
            </a:r>
            <a:r>
              <a:rPr lang="ar-SA" sz="3600" b="1" dirty="0" smtClean="0">
                <a:solidFill>
                  <a:srgbClr val="C00000"/>
                </a:solidFill>
                <a:latin typeface="Traditional Arabic" pitchFamily="18" charset="-78"/>
                <a:cs typeface="Traditional Arabic" pitchFamily="18" charset="-78"/>
              </a:rPr>
              <a:t> لعيد الميلاد</a:t>
            </a:r>
            <a:endParaRPr lang="ar-KW" sz="3600" b="1" dirty="0">
              <a:solidFill>
                <a:srgbClr val="C00000"/>
              </a:solidFill>
              <a:latin typeface="Traditional Arabic" pitchFamily="18" charset="-78"/>
              <a:cs typeface="Traditional Arabic" pitchFamily="18" charset="-78"/>
            </a:endParaRPr>
          </a:p>
        </p:txBody>
      </p:sp>
      <p:pic>
        <p:nvPicPr>
          <p:cNvPr id="4" name="صورة 3" descr="53.png"/>
          <p:cNvPicPr>
            <a:picLocks noChangeAspect="1"/>
          </p:cNvPicPr>
          <p:nvPr/>
        </p:nvPicPr>
        <p:blipFill>
          <a:blip r:embed="rId3" cstate="print"/>
          <a:stretch>
            <a:fillRect/>
          </a:stretch>
        </p:blipFill>
        <p:spPr>
          <a:xfrm>
            <a:off x="827584" y="5733256"/>
            <a:ext cx="1656184" cy="717680"/>
          </a:xfrm>
          <a:prstGeom prst="rect">
            <a:avLst/>
          </a:prstGeom>
        </p:spPr>
      </p:pic>
      <p:pic>
        <p:nvPicPr>
          <p:cNvPr id="5" name="صورة 4" descr="1317893448_home.png">
            <a:hlinkClick r:id="rId4" action="ppaction://hlinksldjump"/>
          </p:cNvPr>
          <p:cNvPicPr>
            <a:picLocks noChangeAspect="1"/>
          </p:cNvPicPr>
          <p:nvPr/>
        </p:nvPicPr>
        <p:blipFill>
          <a:blip r:embed="rId5" cstate="print"/>
          <a:stretch>
            <a:fillRect/>
          </a:stretch>
        </p:blipFill>
        <p:spPr>
          <a:xfrm>
            <a:off x="251520" y="188640"/>
            <a:ext cx="1219200" cy="1219200"/>
          </a:xfrm>
          <a:prstGeom prst="rect">
            <a:avLst/>
          </a:prstGeom>
        </p:spPr>
      </p:pic>
      <p:pic>
        <p:nvPicPr>
          <p:cNvPr id="6" name="Picture 5">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76256" y="5610278"/>
            <a:ext cx="2023316" cy="963636"/>
          </a:xfrm>
          <a:prstGeom prst="rect">
            <a:avLst/>
          </a:prstGeom>
          <a:effectLst>
            <a:outerShdw blurRad="50800" dist="38100" dir="5400000" algn="t" rotWithShape="0">
              <a:schemeClr val="bg1">
                <a:alpha val="40000"/>
              </a:scheme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683568" y="1967929"/>
            <a:ext cx="7560840" cy="3693319"/>
          </a:xfrm>
          <a:prstGeom prst="rect">
            <a:avLst/>
          </a:prstGeom>
        </p:spPr>
        <p:style>
          <a:lnRef idx="2">
            <a:schemeClr val="accent3"/>
          </a:lnRef>
          <a:fillRef idx="1">
            <a:schemeClr val="lt1"/>
          </a:fillRef>
          <a:effectRef idx="0">
            <a:schemeClr val="accent3"/>
          </a:effectRef>
          <a:fontRef idx="minor">
            <a:schemeClr val="dk1"/>
          </a:fontRef>
        </p:style>
        <p:txBody>
          <a:bodyPr wrap="square" rtlCol="1">
            <a:spAutoFit/>
          </a:bodyPr>
          <a:lstStyle/>
          <a:p>
            <a:pPr algn="just"/>
            <a:r>
              <a:rPr lang="ar-SA" b="1" dirty="0" smtClean="0"/>
              <a:t>وعلى مر العصور أصبح نمرود في طقوس العبادة الوثنية هذه هو المسيح الدجال ابن بعل إله </a:t>
            </a:r>
            <a:r>
              <a:rPr lang="ar-SA" b="1" dirty="0" err="1" smtClean="0"/>
              <a:t>الشمس </a:t>
            </a:r>
            <a:r>
              <a:rPr lang="ar-SA" b="1" dirty="0" smtClean="0"/>
              <a:t>، وفي هذا النظام البابلي الزائف أصبحت الأم والطفل-</a:t>
            </a:r>
            <a:r>
              <a:rPr lang="ar-KW" b="1" dirty="0" smtClean="0"/>
              <a:t> </a:t>
            </a:r>
            <a:r>
              <a:rPr lang="ar-SA" b="1" dirty="0" smtClean="0"/>
              <a:t>سمير أميس ونمرود الذي ولد مرة أخرى-أصبحا محور تلك </a:t>
            </a:r>
            <a:r>
              <a:rPr lang="ar-SA" b="1" dirty="0" err="1" smtClean="0"/>
              <a:t>العبادة .</a:t>
            </a:r>
            <a:r>
              <a:rPr lang="ar-SA" b="1" dirty="0" smtClean="0"/>
              <a:t> </a:t>
            </a:r>
            <a:endParaRPr lang="ar-KW" b="1" dirty="0" smtClean="0"/>
          </a:p>
          <a:p>
            <a:pPr algn="just"/>
            <a:r>
              <a:rPr lang="ar-SA" b="1" dirty="0" smtClean="0"/>
              <a:t/>
            </a:r>
            <a:br>
              <a:rPr lang="ar-SA" b="1" dirty="0" smtClean="0"/>
            </a:br>
            <a:r>
              <a:rPr lang="ar-SA" b="1" dirty="0" smtClean="0"/>
              <a:t>وقد انتشرت </a:t>
            </a:r>
            <a:r>
              <a:rPr lang="ar-SA" b="1" dirty="0" err="1" smtClean="0"/>
              <a:t>عبادة </a:t>
            </a:r>
            <a:r>
              <a:rPr lang="ar-SA" b="1" dirty="0" smtClean="0"/>
              <a:t>"الأم والطفل" هذه في أنحاء </a:t>
            </a:r>
            <a:r>
              <a:rPr lang="ar-SA" b="1" dirty="0" err="1" smtClean="0"/>
              <a:t>العالم </a:t>
            </a:r>
            <a:r>
              <a:rPr lang="ar-SA" b="1" dirty="0" smtClean="0"/>
              <a:t>، وتعددت أسماؤها في البلدان والأقطار </a:t>
            </a:r>
            <a:r>
              <a:rPr lang="ar-SA" b="1" dirty="0" err="1" smtClean="0"/>
              <a:t>المختلفة </a:t>
            </a:r>
            <a:r>
              <a:rPr lang="ar-SA" b="1" dirty="0" smtClean="0"/>
              <a:t>، ففي مصر </a:t>
            </a:r>
            <a:r>
              <a:rPr lang="ar-SA" b="1" dirty="0" err="1" smtClean="0"/>
              <a:t>سميا </a:t>
            </a:r>
            <a:r>
              <a:rPr lang="ar-SA" b="1" dirty="0" smtClean="0"/>
              <a:t>"ايزيس وأوزوريس" وفي </a:t>
            </a:r>
            <a:r>
              <a:rPr lang="ar-SA" b="1" dirty="0" err="1" smtClean="0"/>
              <a:t>آسيا </a:t>
            </a:r>
            <a:r>
              <a:rPr lang="ar-SA" b="1" dirty="0" smtClean="0"/>
              <a:t>"</a:t>
            </a:r>
            <a:r>
              <a:rPr lang="ar-SA" b="1" dirty="0" err="1" smtClean="0"/>
              <a:t>سيبيلي</a:t>
            </a:r>
            <a:r>
              <a:rPr lang="ar-SA" b="1" dirty="0" smtClean="0"/>
              <a:t> و </a:t>
            </a:r>
            <a:r>
              <a:rPr lang="ar-SA" b="1" dirty="0" err="1" smtClean="0"/>
              <a:t>ديويس</a:t>
            </a:r>
            <a:r>
              <a:rPr lang="ar-SA" b="1" dirty="0" smtClean="0"/>
              <a:t>" وفي روما </a:t>
            </a:r>
            <a:r>
              <a:rPr lang="ar-SA" b="1" dirty="0" err="1" smtClean="0"/>
              <a:t>الوثنية </a:t>
            </a:r>
            <a:r>
              <a:rPr lang="ar-SA" b="1" dirty="0" smtClean="0"/>
              <a:t>"</a:t>
            </a:r>
            <a:r>
              <a:rPr lang="ar-SA" b="1" dirty="0" err="1" smtClean="0"/>
              <a:t>فورتشيونا</a:t>
            </a:r>
            <a:r>
              <a:rPr lang="ar-SA" b="1" dirty="0" smtClean="0"/>
              <a:t> </a:t>
            </a:r>
            <a:r>
              <a:rPr lang="ar-SA" b="1" dirty="0" err="1" smtClean="0"/>
              <a:t>وجوربيتربور" </a:t>
            </a:r>
            <a:r>
              <a:rPr lang="ar-SA" b="1" dirty="0" smtClean="0"/>
              <a:t>، حتى في اليونان والصين واليابان والتبت وجد </a:t>
            </a:r>
            <a:r>
              <a:rPr lang="ar-SA" b="1" dirty="0" err="1" smtClean="0"/>
              <a:t>مثيل </a:t>
            </a:r>
            <a:r>
              <a:rPr lang="ar-SA" b="1" dirty="0" smtClean="0"/>
              <a:t>"للأم والطفل" قبل ميلاد المسيح بزمن </a:t>
            </a:r>
            <a:r>
              <a:rPr lang="ar-SA" b="1" dirty="0" err="1" smtClean="0"/>
              <a:t>طويل !</a:t>
            </a:r>
            <a:r>
              <a:rPr lang="ar-SA" b="1" dirty="0" smtClean="0"/>
              <a:t> </a:t>
            </a:r>
            <a:endParaRPr lang="ar-KW" b="1" dirty="0" smtClean="0"/>
          </a:p>
          <a:p>
            <a:pPr algn="just"/>
            <a:r>
              <a:rPr lang="ar-SA" b="1" dirty="0" smtClean="0"/>
              <a:t/>
            </a:r>
            <a:br>
              <a:rPr lang="ar-SA" b="1" dirty="0" smtClean="0"/>
            </a:br>
            <a:r>
              <a:rPr lang="ar-SA" b="1" dirty="0" smtClean="0"/>
              <a:t>وهكذا أصبحت أيضاً </a:t>
            </a:r>
            <a:r>
              <a:rPr lang="ar-SA" b="1" dirty="0" err="1" smtClean="0"/>
              <a:t>فكرة </a:t>
            </a:r>
            <a:r>
              <a:rPr lang="ar-SA" b="1" dirty="0" smtClean="0"/>
              <a:t>"الأم والطفل" في القرنين الرابع والخامس الميلاديين عندما كان مئات الألوف من وثنيي العالم الروماني يقبلون المسيحية التي كانت لها شعبية </a:t>
            </a:r>
            <a:r>
              <a:rPr lang="ar-SA" b="1" dirty="0" err="1" smtClean="0"/>
              <a:t>وقتها </a:t>
            </a:r>
            <a:r>
              <a:rPr lang="ar-SA" b="1" dirty="0" smtClean="0"/>
              <a:t>، حاملين معهم عاداتهم وعقائدهم الوثنية القديمة ويخفونها تحت أسماء لها وقع مسيحي ليس </a:t>
            </a:r>
            <a:r>
              <a:rPr lang="ar-SA" b="1" dirty="0" err="1" smtClean="0"/>
              <a:t>إلا </a:t>
            </a:r>
            <a:r>
              <a:rPr lang="ar-SA" b="1" dirty="0" smtClean="0"/>
              <a:t>، أصبحت هذه الفكرة أيضاً ذات شعبية كبيرة</a:t>
            </a:r>
            <a:r>
              <a:rPr lang="ar-SA" b="1" dirty="0" err="1" smtClean="0"/>
              <a:t>) .</a:t>
            </a:r>
            <a:endParaRPr lang="en-US" b="1" dirty="0" smtClean="0"/>
          </a:p>
        </p:txBody>
      </p:sp>
      <p:sp>
        <p:nvSpPr>
          <p:cNvPr id="5" name="مربع نص 4"/>
          <p:cNvSpPr txBox="1"/>
          <p:nvPr/>
        </p:nvSpPr>
        <p:spPr>
          <a:xfrm>
            <a:off x="2123728" y="910461"/>
            <a:ext cx="5040560" cy="646331"/>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ar-SA" sz="3600" b="1" dirty="0" smtClean="0">
                <a:solidFill>
                  <a:srgbClr val="C00000"/>
                </a:solidFill>
                <a:latin typeface="Traditional Arabic" pitchFamily="18" charset="-78"/>
                <a:cs typeface="Traditional Arabic" pitchFamily="18" charset="-78"/>
              </a:rPr>
              <a:t>الأصل </a:t>
            </a:r>
            <a:r>
              <a:rPr lang="ar-SA" sz="3600" b="1" dirty="0" err="1" smtClean="0">
                <a:solidFill>
                  <a:srgbClr val="C00000"/>
                </a:solidFill>
                <a:latin typeface="Traditional Arabic" pitchFamily="18" charset="-78"/>
                <a:cs typeface="Traditional Arabic" pitchFamily="18" charset="-78"/>
              </a:rPr>
              <a:t>الحقيقي</a:t>
            </a:r>
            <a:r>
              <a:rPr lang="ar-SA" sz="3600" b="1" dirty="0" smtClean="0">
                <a:solidFill>
                  <a:srgbClr val="C00000"/>
                </a:solidFill>
                <a:latin typeface="Traditional Arabic" pitchFamily="18" charset="-78"/>
                <a:cs typeface="Traditional Arabic" pitchFamily="18" charset="-78"/>
              </a:rPr>
              <a:t> لعيد الميلاد</a:t>
            </a:r>
            <a:endParaRPr lang="ar-KW" sz="3600" b="1" dirty="0">
              <a:solidFill>
                <a:srgbClr val="C00000"/>
              </a:solidFill>
              <a:latin typeface="Traditional Arabic" pitchFamily="18" charset="-78"/>
              <a:cs typeface="Traditional Arabic" pitchFamily="18" charset="-78"/>
            </a:endParaRPr>
          </a:p>
        </p:txBody>
      </p:sp>
      <p:pic>
        <p:nvPicPr>
          <p:cNvPr id="6" name="صورة 5" descr="1317893448_home.png">
            <a:hlinkClick r:id="rId3" action="ppaction://hlinksldjump"/>
          </p:cNvPr>
          <p:cNvPicPr>
            <a:picLocks noChangeAspect="1"/>
          </p:cNvPicPr>
          <p:nvPr/>
        </p:nvPicPr>
        <p:blipFill>
          <a:blip r:embed="rId4" cstate="print"/>
          <a:stretch>
            <a:fillRect/>
          </a:stretch>
        </p:blipFill>
        <p:spPr>
          <a:xfrm>
            <a:off x="251520" y="188640"/>
            <a:ext cx="1219200" cy="1219200"/>
          </a:xfrm>
          <a:prstGeom prst="rect">
            <a:avLst/>
          </a:prstGeom>
        </p:spPr>
      </p:pic>
      <p:pic>
        <p:nvPicPr>
          <p:cNvPr id="7" name="Picture 6">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2420" y="5805264"/>
            <a:ext cx="2023316" cy="963636"/>
          </a:xfrm>
          <a:prstGeom prst="rect">
            <a:avLst/>
          </a:prstGeom>
          <a:effectLst>
            <a:outerShdw blurRad="50800" dist="38100" dir="5400000" algn="t" rotWithShape="0">
              <a:schemeClr val="bg1">
                <a:alpha val="40000"/>
              </a:scheme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1619672" y="1052736"/>
            <a:ext cx="7200800"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pPr algn="just"/>
            <a:r>
              <a:rPr lang="ar-KW" b="1" dirty="0" smtClean="0">
                <a:solidFill>
                  <a:srgbClr val="00B050"/>
                </a:solidFill>
              </a:rPr>
              <a:t>أما دائرة المعارف البريطانية فهي تقول في طبعة 1946 </a:t>
            </a:r>
            <a:r>
              <a:rPr lang="ar-KW" b="1" dirty="0" err="1" smtClean="0">
                <a:solidFill>
                  <a:srgbClr val="00B050"/>
                </a:solidFill>
              </a:rPr>
              <a:t>م :</a:t>
            </a:r>
            <a:r>
              <a:rPr lang="ar-KW" b="1" dirty="0" smtClean="0">
                <a:solidFill>
                  <a:srgbClr val="00B050"/>
                </a:solidFill>
              </a:rPr>
              <a:t> </a:t>
            </a:r>
          </a:p>
          <a:p>
            <a:pPr algn="just"/>
            <a:r>
              <a:rPr lang="ar-KW" b="1" dirty="0" smtClean="0"/>
              <a:t/>
            </a:r>
            <a:br>
              <a:rPr lang="ar-KW" b="1" dirty="0" smtClean="0"/>
            </a:br>
            <a:r>
              <a:rPr lang="ar-KW" b="1" dirty="0" smtClean="0"/>
              <a:t>ولم يوجد-أي عيد الميلاد-لا المسيح ولا الحواريون ولا نص من الكتاب المقدس بل </a:t>
            </a:r>
            <a:r>
              <a:rPr lang="ar-KW" b="1" dirty="0" err="1" smtClean="0"/>
              <a:t>أخذ </a:t>
            </a:r>
            <a:r>
              <a:rPr lang="ar-KW" b="1" dirty="0" smtClean="0"/>
              <a:t>- فيما </a:t>
            </a:r>
            <a:r>
              <a:rPr lang="ar-KW" b="1" dirty="0" err="1" smtClean="0"/>
              <a:t>بعد </a:t>
            </a:r>
            <a:r>
              <a:rPr lang="ar-KW" b="1" dirty="0" smtClean="0"/>
              <a:t>- عن الوثنية.</a:t>
            </a:r>
            <a:endParaRPr lang="ar-KW" b="1" dirty="0"/>
          </a:p>
        </p:txBody>
      </p:sp>
      <p:sp>
        <p:nvSpPr>
          <p:cNvPr id="5" name="مربع نص 4"/>
          <p:cNvSpPr txBox="1"/>
          <p:nvPr/>
        </p:nvSpPr>
        <p:spPr>
          <a:xfrm>
            <a:off x="251520" y="2348880"/>
            <a:ext cx="7920880" cy="2031325"/>
          </a:xfrm>
          <a:prstGeom prst="rect">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pPr algn="just"/>
            <a:r>
              <a:rPr lang="ar-KW" b="1" dirty="0" smtClean="0">
                <a:solidFill>
                  <a:srgbClr val="00B050"/>
                </a:solidFill>
              </a:rPr>
              <a:t>دعونا نقرأ ما تقوله دائرة المعارف الكاثوليكية عن هذا الاحتفال في طبعة 1911 م وهذا </a:t>
            </a:r>
            <a:r>
              <a:rPr lang="ar-KW" b="1" dirty="0" err="1" smtClean="0">
                <a:solidFill>
                  <a:srgbClr val="00B050"/>
                </a:solidFill>
              </a:rPr>
              <a:t>نصه :</a:t>
            </a:r>
            <a:r>
              <a:rPr lang="ar-KW" b="1" dirty="0" smtClean="0">
                <a:solidFill>
                  <a:srgbClr val="00B050"/>
                </a:solidFill>
              </a:rPr>
              <a:t> </a:t>
            </a:r>
          </a:p>
          <a:p>
            <a:pPr algn="just"/>
            <a:r>
              <a:rPr lang="ar-KW" b="1" dirty="0" smtClean="0"/>
              <a:t/>
            </a:r>
            <a:br>
              <a:rPr lang="ar-KW" b="1" dirty="0" smtClean="0"/>
            </a:br>
            <a:r>
              <a:rPr lang="ar-KW" b="1" dirty="0" smtClean="0"/>
              <a:t>لم يكن عيد الميلاد واحداً من الأعياد الأولى للكنيسة </a:t>
            </a:r>
            <a:r>
              <a:rPr lang="ar-KW" b="1" dirty="0" err="1" smtClean="0"/>
              <a:t>الكاثوليكية </a:t>
            </a:r>
            <a:r>
              <a:rPr lang="ar-KW" b="1" dirty="0" smtClean="0"/>
              <a:t>، وأول دليل على هذا الاحتفال إنما جاء من </a:t>
            </a:r>
            <a:r>
              <a:rPr lang="ar-KW" b="1" dirty="0" err="1" smtClean="0"/>
              <a:t>مصر ..</a:t>
            </a:r>
            <a:r>
              <a:rPr lang="ar-KW" b="1" dirty="0" smtClean="0"/>
              <a:t> فقد تحولت العادات الوثنية الخاصة ببداية شهر يناير في التقويم الروماني </a:t>
            </a:r>
            <a:r>
              <a:rPr lang="ar-KW" b="1" dirty="0" err="1" smtClean="0"/>
              <a:t>القديم </a:t>
            </a:r>
            <a:r>
              <a:rPr lang="ar-KW" b="1" dirty="0" smtClean="0"/>
              <a:t>، تحولت إلى عيد </a:t>
            </a:r>
            <a:r>
              <a:rPr lang="ar-KW" b="1" dirty="0" err="1" smtClean="0"/>
              <a:t>الميلاد </a:t>
            </a:r>
            <a:r>
              <a:rPr lang="ar-KW" b="1" dirty="0" smtClean="0"/>
              <a:t>، ويعترف أول الآباء الكاثوليك بالحقيقة </a:t>
            </a:r>
            <a:r>
              <a:rPr lang="ar-KW" b="1" dirty="0" err="1" smtClean="0"/>
              <a:t>التالية </a:t>
            </a:r>
            <a:r>
              <a:rPr lang="ar-KW" b="1" dirty="0" smtClean="0"/>
              <a:t>: لم يسجل الكتاب المقدس أن أحداً كان يحتفل أو أقام مأدبة كبيرة بمناسبة يوم </a:t>
            </a:r>
            <a:r>
              <a:rPr lang="ar-KW" b="1" dirty="0" err="1" smtClean="0"/>
              <a:t>ميلاده </a:t>
            </a:r>
            <a:r>
              <a:rPr lang="ar-KW" b="1" dirty="0" smtClean="0"/>
              <a:t>، إن الآثمين </a:t>
            </a:r>
            <a:r>
              <a:rPr lang="ar-KW" b="1" dirty="0" err="1" smtClean="0"/>
              <a:t>والخطائين</a:t>
            </a:r>
            <a:r>
              <a:rPr lang="ar-KW" b="1" dirty="0" smtClean="0"/>
              <a:t> -مثل فرعون </a:t>
            </a:r>
            <a:r>
              <a:rPr lang="ar-KW" b="1" dirty="0" err="1" smtClean="0"/>
              <a:t>وهيرود</a:t>
            </a:r>
            <a:r>
              <a:rPr lang="ar-KW" b="1" dirty="0" smtClean="0"/>
              <a:t>-هم وحدهم الذين يجعلون من يوم مجيئهم إلى هذا العالم مناسبة للابتهاج العظيم.</a:t>
            </a:r>
            <a:endParaRPr lang="ar-KW" b="1" dirty="0"/>
          </a:p>
        </p:txBody>
      </p:sp>
      <p:sp>
        <p:nvSpPr>
          <p:cNvPr id="6" name="مربع نص 5"/>
          <p:cNvSpPr txBox="1"/>
          <p:nvPr/>
        </p:nvSpPr>
        <p:spPr>
          <a:xfrm>
            <a:off x="1835696" y="188640"/>
            <a:ext cx="6768752" cy="707886"/>
          </a:xfrm>
          <a:prstGeom prst="rect">
            <a:avLst/>
          </a:prstGeom>
          <a:noFill/>
        </p:spPr>
        <p:txBody>
          <a:bodyPr wrap="square" rtlCol="1">
            <a:spAutoFit/>
          </a:bodyPr>
          <a:lstStyle/>
          <a:p>
            <a:pPr algn="ctr"/>
            <a:r>
              <a:rPr lang="ar-KW" sz="4000" b="1" dirty="0" smtClean="0">
                <a:solidFill>
                  <a:schemeClr val="bg1"/>
                </a:solidFill>
              </a:rPr>
              <a:t>أصل عيد الميلاد </a:t>
            </a:r>
            <a:r>
              <a:rPr lang="ar-KW" sz="4000" b="1" dirty="0" err="1" smtClean="0">
                <a:solidFill>
                  <a:schemeClr val="bg1"/>
                </a:solidFill>
              </a:rPr>
              <a:t>وثني !</a:t>
            </a:r>
            <a:endParaRPr lang="ar-KW" sz="4000" b="1" dirty="0">
              <a:solidFill>
                <a:schemeClr val="bg1"/>
              </a:solidFill>
            </a:endParaRPr>
          </a:p>
        </p:txBody>
      </p:sp>
      <p:pic>
        <p:nvPicPr>
          <p:cNvPr id="7" name="صورة 6" descr="1317893448_home.png">
            <a:hlinkClick r:id="rId3" action="ppaction://hlinksldjump"/>
          </p:cNvPr>
          <p:cNvPicPr>
            <a:picLocks noChangeAspect="1"/>
          </p:cNvPicPr>
          <p:nvPr/>
        </p:nvPicPr>
        <p:blipFill>
          <a:blip r:embed="rId4" cstate="print"/>
          <a:stretch>
            <a:fillRect/>
          </a:stretch>
        </p:blipFill>
        <p:spPr>
          <a:xfrm>
            <a:off x="17418" y="5621382"/>
            <a:ext cx="1219200" cy="1219200"/>
          </a:xfrm>
          <a:prstGeom prst="rect">
            <a:avLst/>
          </a:prstGeom>
        </p:spPr>
      </p:pic>
      <p:pic>
        <p:nvPicPr>
          <p:cNvPr id="8" name="Picture 7">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39752" y="5831810"/>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مربع نص 3"/>
          <p:cNvSpPr txBox="1"/>
          <p:nvPr/>
        </p:nvSpPr>
        <p:spPr>
          <a:xfrm>
            <a:off x="827584" y="1556792"/>
            <a:ext cx="7632848" cy="3046988"/>
          </a:xfrm>
          <a:prstGeom prst="rect">
            <a:avLst/>
          </a:prstGeom>
          <a:noFill/>
        </p:spPr>
        <p:txBody>
          <a:bodyPr wrap="square" rtlCol="1">
            <a:spAutoFit/>
          </a:bodyPr>
          <a:lstStyle/>
          <a:p>
            <a:pPr algn="just"/>
            <a:r>
              <a:rPr lang="ar-KW" sz="3200" b="1" dirty="0" smtClean="0"/>
              <a:t>القارئ المسلم لهذا السرد التاريخي المثير قد خرج بنتيجة فرعية هي في واقع الأمر أخطر مما قصد مؤلف الكتيب إلى </a:t>
            </a:r>
            <a:r>
              <a:rPr lang="ar-KW" sz="3200" b="1" dirty="0" err="1" smtClean="0"/>
              <a:t>إثباته ..</a:t>
            </a:r>
            <a:r>
              <a:rPr lang="ar-KW" sz="3200" b="1" dirty="0" smtClean="0"/>
              <a:t> تلك هي حقيقة أن </a:t>
            </a:r>
            <a:r>
              <a:rPr lang="ar-KW" sz="3200" b="1" dirty="0" smtClean="0">
                <a:solidFill>
                  <a:srgbClr val="C00000"/>
                </a:solidFill>
              </a:rPr>
              <a:t>عقيدة التثليث </a:t>
            </a:r>
            <a:r>
              <a:rPr lang="ar-KW" sz="3200" b="1" dirty="0" smtClean="0"/>
              <a:t>نفسها لا تعدو أن تكون كعيد الميلاد سواء بسواء </a:t>
            </a:r>
            <a:r>
              <a:rPr lang="ar-KW" sz="3200" b="1" dirty="0" smtClean="0">
                <a:solidFill>
                  <a:srgbClr val="C00000"/>
                </a:solidFill>
              </a:rPr>
              <a:t>فكرة </a:t>
            </a:r>
            <a:r>
              <a:rPr lang="ar-KW" sz="3200" b="1" dirty="0" err="1" smtClean="0">
                <a:solidFill>
                  <a:srgbClr val="C00000"/>
                </a:solidFill>
              </a:rPr>
              <a:t>وثنية </a:t>
            </a:r>
            <a:r>
              <a:rPr lang="ar-KW" sz="3200" b="1" dirty="0" smtClean="0"/>
              <a:t>(أخفاها وثنيو القرنين الرابع والخامس تحت اسم له وقع مسيحي) ليس </a:t>
            </a:r>
            <a:r>
              <a:rPr lang="ar-KW" sz="3200" b="1" dirty="0" err="1" smtClean="0"/>
              <a:t>إلا !</a:t>
            </a:r>
            <a:endParaRPr lang="ar-KW" sz="3200" b="1" dirty="0"/>
          </a:p>
        </p:txBody>
      </p:sp>
      <p:sp>
        <p:nvSpPr>
          <p:cNvPr id="5" name="مربع نص 4"/>
          <p:cNvSpPr txBox="1"/>
          <p:nvPr/>
        </p:nvSpPr>
        <p:spPr>
          <a:xfrm>
            <a:off x="1259632" y="704890"/>
            <a:ext cx="6768752" cy="707886"/>
          </a:xfrm>
          <a:prstGeom prst="rect">
            <a:avLst/>
          </a:prstGeom>
          <a:noFill/>
        </p:spPr>
        <p:txBody>
          <a:bodyPr wrap="square" rtlCol="1">
            <a:spAutoFit/>
          </a:bodyPr>
          <a:lstStyle/>
          <a:p>
            <a:pPr algn="ctr"/>
            <a:r>
              <a:rPr lang="ar-KW" sz="4000" b="1" dirty="0" smtClean="0">
                <a:solidFill>
                  <a:srgbClr val="C00000"/>
                </a:solidFill>
              </a:rPr>
              <a:t>عقيدة التثليث أصلها </a:t>
            </a:r>
            <a:r>
              <a:rPr lang="ar-KW" sz="4000" b="1" dirty="0" err="1" smtClean="0">
                <a:solidFill>
                  <a:srgbClr val="C00000"/>
                </a:solidFill>
              </a:rPr>
              <a:t>وثني !</a:t>
            </a:r>
            <a:endParaRPr lang="ar-KW" sz="4000" b="1" dirty="0">
              <a:solidFill>
                <a:srgbClr val="C00000"/>
              </a:solidFill>
            </a:endParaRPr>
          </a:p>
        </p:txBody>
      </p:sp>
      <p:pic>
        <p:nvPicPr>
          <p:cNvPr id="6" name="صورة 5" descr="a.bmp"/>
          <p:cNvPicPr>
            <a:picLocks noChangeAspect="1"/>
          </p:cNvPicPr>
          <p:nvPr/>
        </p:nvPicPr>
        <p:blipFill>
          <a:blip r:embed="rId2" cstate="print"/>
          <a:stretch>
            <a:fillRect/>
          </a:stretch>
        </p:blipFill>
        <p:spPr>
          <a:xfrm>
            <a:off x="2915816" y="4293096"/>
            <a:ext cx="2448272" cy="2199431"/>
          </a:xfrm>
          <a:prstGeom prst="rect">
            <a:avLst/>
          </a:prstGeom>
        </p:spPr>
      </p:pic>
      <p:pic>
        <p:nvPicPr>
          <p:cNvPr id="7" name="صورة 6" descr="1317893448_home.png">
            <a:hlinkClick r:id="rId3" action="ppaction://hlinksldjump"/>
          </p:cNvPr>
          <p:cNvPicPr>
            <a:picLocks noChangeAspect="1"/>
          </p:cNvPicPr>
          <p:nvPr/>
        </p:nvPicPr>
        <p:blipFill>
          <a:blip r:embed="rId4" cstate="print"/>
          <a:stretch>
            <a:fillRect/>
          </a:stretch>
        </p:blipFill>
        <p:spPr>
          <a:xfrm>
            <a:off x="251520" y="188640"/>
            <a:ext cx="1219200" cy="1219200"/>
          </a:xfrm>
          <a:prstGeom prst="rect">
            <a:avLst/>
          </a:prstGeom>
        </p:spPr>
      </p:pic>
      <p:pic>
        <p:nvPicPr>
          <p:cNvPr id="8" name="Picture 7">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2420" y="5805264"/>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4" name="مربع نص 3"/>
          <p:cNvSpPr txBox="1"/>
          <p:nvPr/>
        </p:nvSpPr>
        <p:spPr>
          <a:xfrm>
            <a:off x="755576" y="2492896"/>
            <a:ext cx="7560840" cy="769441"/>
          </a:xfrm>
          <a:prstGeom prst="rect">
            <a:avLst/>
          </a:prstGeom>
          <a:noFill/>
        </p:spPr>
        <p:txBody>
          <a:bodyPr wrap="square" rtlCol="1">
            <a:spAutoFit/>
          </a:bodyPr>
          <a:lstStyle/>
          <a:p>
            <a:pPr algn="ctr"/>
            <a:r>
              <a:rPr lang="ar-KW" sz="4400" b="1" dirty="0" smtClean="0">
                <a:solidFill>
                  <a:schemeClr val="tx2">
                    <a:lumMod val="60000"/>
                    <a:lumOff val="40000"/>
                  </a:schemeClr>
                </a:solidFill>
              </a:rPr>
              <a:t>بابا </a:t>
            </a:r>
            <a:r>
              <a:rPr lang="ar-KW" sz="4400" b="1" dirty="0" err="1" smtClean="0">
                <a:solidFill>
                  <a:schemeClr val="tx2">
                    <a:lumMod val="60000"/>
                    <a:lumOff val="40000"/>
                  </a:schemeClr>
                </a:solidFill>
              </a:rPr>
              <a:t>نويل</a:t>
            </a:r>
            <a:r>
              <a:rPr lang="ar-KW" sz="4400" b="1" dirty="0" smtClean="0">
                <a:solidFill>
                  <a:schemeClr val="tx2">
                    <a:lumMod val="60000"/>
                    <a:lumOff val="40000"/>
                  </a:schemeClr>
                </a:solidFill>
              </a:rPr>
              <a:t> </a:t>
            </a:r>
            <a:r>
              <a:rPr lang="en-US" sz="4400" b="1" dirty="0" smtClean="0">
                <a:solidFill>
                  <a:schemeClr val="tx2">
                    <a:lumMod val="60000"/>
                    <a:lumOff val="40000"/>
                  </a:schemeClr>
                </a:solidFill>
              </a:rPr>
              <a:t>Santa Claus</a:t>
            </a:r>
            <a:endParaRPr lang="ar-KW" sz="4400" b="1" dirty="0" smtClean="0">
              <a:solidFill>
                <a:schemeClr val="tx2">
                  <a:lumMod val="60000"/>
                  <a:lumOff val="40000"/>
                </a:schemeClr>
              </a:solidFill>
            </a:endParaRPr>
          </a:p>
        </p:txBody>
      </p:sp>
      <p:pic>
        <p:nvPicPr>
          <p:cNvPr id="5" name="صورة 4" descr="DECORA~1.PNG"/>
          <p:cNvPicPr>
            <a:picLocks noChangeAspect="1"/>
          </p:cNvPicPr>
          <p:nvPr/>
        </p:nvPicPr>
        <p:blipFill>
          <a:blip r:embed="rId2" cstate="print"/>
          <a:stretch>
            <a:fillRect/>
          </a:stretch>
        </p:blipFill>
        <p:spPr>
          <a:xfrm>
            <a:off x="7091108" y="404664"/>
            <a:ext cx="1801372" cy="2054356"/>
          </a:xfrm>
          <a:prstGeom prst="rect">
            <a:avLst/>
          </a:prstGeom>
        </p:spPr>
      </p:pic>
      <p:pic>
        <p:nvPicPr>
          <p:cNvPr id="7" name="صورة 6" descr="800px-Coca-Cola_logo_svg.png"/>
          <p:cNvPicPr>
            <a:picLocks noChangeAspect="1"/>
          </p:cNvPicPr>
          <p:nvPr/>
        </p:nvPicPr>
        <p:blipFill>
          <a:blip r:embed="rId3" cstate="print"/>
          <a:stretch>
            <a:fillRect/>
          </a:stretch>
        </p:blipFill>
        <p:spPr>
          <a:xfrm>
            <a:off x="2139974" y="727532"/>
            <a:ext cx="4824536" cy="1580036"/>
          </a:xfrm>
          <a:prstGeom prst="rect">
            <a:avLst/>
          </a:prstGeom>
        </p:spPr>
      </p:pic>
      <p:sp>
        <p:nvSpPr>
          <p:cNvPr id="6" name="مربع نص 5"/>
          <p:cNvSpPr txBox="1"/>
          <p:nvPr/>
        </p:nvSpPr>
        <p:spPr>
          <a:xfrm>
            <a:off x="611560" y="3253040"/>
            <a:ext cx="7848872" cy="3416320"/>
          </a:xfrm>
          <a:prstGeom prst="rect">
            <a:avLst/>
          </a:prstGeom>
          <a:noFill/>
        </p:spPr>
        <p:txBody>
          <a:bodyPr wrap="square" rtlCol="1">
            <a:spAutoFit/>
          </a:bodyPr>
          <a:lstStyle/>
          <a:p>
            <a:pPr algn="ctr"/>
            <a:r>
              <a:rPr lang="ar-KW" b="1" dirty="0" smtClean="0">
                <a:solidFill>
                  <a:srgbClr val="0070C0"/>
                </a:solidFill>
              </a:rPr>
              <a:t>قصة </a:t>
            </a:r>
            <a:r>
              <a:rPr lang="ar-KW" b="1" dirty="0" err="1" smtClean="0">
                <a:solidFill>
                  <a:srgbClr val="0070C0"/>
                </a:solidFill>
              </a:rPr>
              <a:t>سانتا</a:t>
            </a:r>
            <a:r>
              <a:rPr lang="ar-KW" b="1" dirty="0" smtClean="0">
                <a:solidFill>
                  <a:srgbClr val="0070C0"/>
                </a:solidFill>
              </a:rPr>
              <a:t> كلوز </a:t>
            </a:r>
          </a:p>
          <a:p>
            <a:pPr algn="just"/>
            <a:r>
              <a:rPr lang="ar-KW" b="1" dirty="0" smtClean="0"/>
              <a:t>- القديس نيكولاس عاش في القرن الخامس الميلادي.</a:t>
            </a:r>
          </a:p>
          <a:p>
            <a:pPr algn="just"/>
            <a:r>
              <a:rPr lang="ar-KW" b="1" dirty="0" smtClean="0"/>
              <a:t>- كان يقوم أثناء الليل بتوزيع الهدايا للفقراء ولعائلات المحتاجين دون أن يعلم أحد منهم.</a:t>
            </a:r>
          </a:p>
          <a:p>
            <a:pPr algn="just"/>
            <a:r>
              <a:rPr lang="ar-KW" b="1" dirty="0" smtClean="0"/>
              <a:t>- صادف أن توفي في ديسمبر.</a:t>
            </a:r>
          </a:p>
          <a:p>
            <a:pPr algn="just"/>
            <a:r>
              <a:rPr lang="ar-KW" b="1" dirty="0" smtClean="0"/>
              <a:t>- الصورة المعروفة </a:t>
            </a:r>
            <a:r>
              <a:rPr lang="ar-KW" b="1" dirty="0" err="1" smtClean="0"/>
              <a:t>لسانتا</a:t>
            </a:r>
            <a:r>
              <a:rPr lang="ar-KW" b="1" dirty="0" smtClean="0"/>
              <a:t> كلوز ولدت على يد الشاعر الأمريكي </a:t>
            </a:r>
            <a:r>
              <a:rPr lang="ar-KW" b="1" dirty="0" err="1" smtClean="0"/>
              <a:t>كليمنت</a:t>
            </a:r>
            <a:r>
              <a:rPr lang="ar-KW" b="1" dirty="0" smtClean="0"/>
              <a:t> كلارك </a:t>
            </a:r>
            <a:r>
              <a:rPr lang="ar-KW" b="1" dirty="0" err="1" smtClean="0"/>
              <a:t>مور</a:t>
            </a:r>
            <a:r>
              <a:rPr lang="ar-KW" b="1" dirty="0" smtClean="0"/>
              <a:t>، الذي كتب </a:t>
            </a:r>
            <a:r>
              <a:rPr lang="ar-KW" b="1" dirty="0" err="1" smtClean="0"/>
              <a:t>قصيدة </a:t>
            </a:r>
            <a:r>
              <a:rPr lang="ar-KW" b="1" dirty="0" smtClean="0"/>
              <a:t>"الليلة السابقة لعيد </a:t>
            </a:r>
            <a:r>
              <a:rPr lang="ar-KW" b="1" dirty="0" err="1" smtClean="0"/>
              <a:t>الميلاد"</a:t>
            </a:r>
            <a:r>
              <a:rPr lang="ar-KW" b="1" dirty="0" smtClean="0"/>
              <a:t> </a:t>
            </a:r>
            <a:r>
              <a:rPr lang="en-US" b="1" dirty="0" smtClean="0"/>
              <a:t> ( The Night Before Christmas) </a:t>
            </a:r>
            <a:r>
              <a:rPr lang="ar-KW" b="1" dirty="0" smtClean="0"/>
              <a:t>عام 1823.</a:t>
            </a:r>
          </a:p>
          <a:p>
            <a:pPr algn="just"/>
            <a:r>
              <a:rPr lang="ar-KW" b="1" dirty="0" smtClean="0"/>
              <a:t>- الشكل الشائع </a:t>
            </a:r>
            <a:r>
              <a:rPr lang="ar-KW" b="1" dirty="0" err="1" smtClean="0"/>
              <a:t>لسانتا</a:t>
            </a:r>
            <a:r>
              <a:rPr lang="ar-KW" b="1" dirty="0" smtClean="0"/>
              <a:t> كلوز الحالي فهو من ابتكار شركه كوكاكولا إذ استعملته لإحدى </a:t>
            </a:r>
            <a:r>
              <a:rPr lang="ar-KW" b="1" dirty="0" err="1" smtClean="0"/>
              <a:t>منتوجاتها.</a:t>
            </a:r>
            <a:endParaRPr lang="ar-KW" b="1" dirty="0" smtClean="0"/>
          </a:p>
          <a:p>
            <a:pPr algn="just"/>
            <a:r>
              <a:rPr lang="ar-KW" b="1" dirty="0" smtClean="0"/>
              <a:t>- له اسماء عديدة ومختلفة بين الشعوب الغربية ومشتهر في الوطن العربي: بابا </a:t>
            </a:r>
            <a:r>
              <a:rPr lang="ar-KW" b="1" dirty="0" err="1" smtClean="0"/>
              <a:t>نوئيل=</a:t>
            </a:r>
            <a:r>
              <a:rPr lang="en-US" b="1" dirty="0" smtClean="0"/>
              <a:t>Papa Noel </a:t>
            </a:r>
            <a:endParaRPr lang="ar-KW" b="1" dirty="0" smtClean="0"/>
          </a:p>
          <a:p>
            <a:pPr algn="just"/>
            <a:r>
              <a:rPr lang="ar-KW" b="1" dirty="0" smtClean="0"/>
              <a:t>- تم إدماجه في المعتقد المسيحي في بداية ثلاثينات القرن العشرين.</a:t>
            </a:r>
          </a:p>
          <a:p>
            <a:pPr algn="just"/>
            <a:r>
              <a:rPr lang="ar-KW" b="1" dirty="0" smtClean="0"/>
              <a:t>- أصبحنا نراه في مختلف بلاد العالم، حتى الإسلامية!</a:t>
            </a:r>
          </a:p>
          <a:p>
            <a:pPr marL="285750" indent="-285750" algn="just">
              <a:buFontTx/>
              <a:buChar char="-"/>
            </a:pPr>
            <a:r>
              <a:rPr lang="ar-KW" b="1" dirty="0" smtClean="0"/>
              <a:t>لا </a:t>
            </a:r>
            <a:r>
              <a:rPr lang="ar-KW" b="1" dirty="0" smtClean="0"/>
              <a:t>زالت مزايا بابا نويل وعطاياه للأطفال وكذلك قدراته العجيبة يتم الترويج لها </a:t>
            </a:r>
            <a:endParaRPr lang="ar-KW" b="1" dirty="0" smtClean="0"/>
          </a:p>
          <a:p>
            <a:pPr algn="just"/>
            <a:r>
              <a:rPr lang="ar-KW" b="1" dirty="0"/>
              <a:t> </a:t>
            </a:r>
            <a:r>
              <a:rPr lang="ar-KW" b="1" dirty="0" smtClean="0"/>
              <a:t>    </a:t>
            </a:r>
            <a:r>
              <a:rPr lang="ar-KW" b="1" dirty="0" smtClean="0"/>
              <a:t>بشكل </a:t>
            </a:r>
            <a:r>
              <a:rPr lang="ar-KW" b="1" dirty="0" smtClean="0"/>
              <a:t>مكثف من طرف السينما العصرية.</a:t>
            </a:r>
          </a:p>
        </p:txBody>
      </p:sp>
      <p:pic>
        <p:nvPicPr>
          <p:cNvPr id="8" name="صورة 7" descr="Sveti_Nikola.jpg"/>
          <p:cNvPicPr>
            <a:picLocks noChangeAspect="1"/>
          </p:cNvPicPr>
          <p:nvPr/>
        </p:nvPicPr>
        <p:blipFill>
          <a:blip r:embed="rId4" cstate="print"/>
          <a:stretch>
            <a:fillRect/>
          </a:stretch>
        </p:blipFill>
        <p:spPr>
          <a:xfrm>
            <a:off x="251520" y="260648"/>
            <a:ext cx="1707654" cy="2276872"/>
          </a:xfrm>
          <a:prstGeom prst="rect">
            <a:avLst/>
          </a:prstGeom>
        </p:spPr>
      </p:pic>
      <p:sp>
        <p:nvSpPr>
          <p:cNvPr id="9" name="مربع نص 8"/>
          <p:cNvSpPr txBox="1"/>
          <p:nvPr/>
        </p:nvSpPr>
        <p:spPr>
          <a:xfrm>
            <a:off x="511089" y="2222282"/>
            <a:ext cx="1152128" cy="307777"/>
          </a:xfrm>
          <a:prstGeom prst="rect">
            <a:avLst/>
          </a:prstGeom>
          <a:noFill/>
        </p:spPr>
        <p:txBody>
          <a:bodyPr wrap="square" rtlCol="1">
            <a:spAutoFit/>
          </a:bodyPr>
          <a:lstStyle/>
          <a:p>
            <a:r>
              <a:rPr lang="ar-KW" sz="1400" b="1" dirty="0" smtClean="0"/>
              <a:t>القديس نيكولاس</a:t>
            </a:r>
            <a:endParaRPr lang="ar-KW" sz="1400" b="1" dirty="0"/>
          </a:p>
        </p:txBody>
      </p:sp>
      <p:pic>
        <p:nvPicPr>
          <p:cNvPr id="10" name="صورة 9" descr="1317893448_home.png">
            <a:hlinkClick r:id="rId5" action="ppaction://hlinksldjump"/>
          </p:cNvPr>
          <p:cNvPicPr>
            <a:picLocks noChangeAspect="1"/>
          </p:cNvPicPr>
          <p:nvPr/>
        </p:nvPicPr>
        <p:blipFill>
          <a:blip r:embed="rId6" cstate="print"/>
          <a:stretch>
            <a:fillRect/>
          </a:stretch>
        </p:blipFill>
        <p:spPr>
          <a:xfrm>
            <a:off x="107504" y="2780928"/>
            <a:ext cx="1219200" cy="1219200"/>
          </a:xfrm>
          <a:prstGeom prst="rect">
            <a:avLst/>
          </a:prstGeom>
        </p:spPr>
      </p:pic>
      <p:pic>
        <p:nvPicPr>
          <p:cNvPr id="11" name="Picture 10">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2420" y="5873855"/>
            <a:ext cx="1879300" cy="895045"/>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مربع نص 3"/>
          <p:cNvSpPr txBox="1"/>
          <p:nvPr/>
        </p:nvSpPr>
        <p:spPr>
          <a:xfrm>
            <a:off x="323528" y="520217"/>
            <a:ext cx="5472608" cy="5709255"/>
          </a:xfrm>
          <a:prstGeom prst="rect">
            <a:avLst/>
          </a:prstGeom>
          <a:noFill/>
        </p:spPr>
        <p:txBody>
          <a:bodyPr wrap="square" rtlCol="1">
            <a:spAutoFit/>
          </a:bodyPr>
          <a:lstStyle/>
          <a:p>
            <a:pPr algn="just"/>
            <a:r>
              <a:rPr lang="ar-KW" b="1" dirty="0" smtClean="0">
                <a:solidFill>
                  <a:schemeClr val="tx2">
                    <a:lumMod val="60000"/>
                    <a:lumOff val="40000"/>
                  </a:schemeClr>
                </a:solidFill>
              </a:rPr>
              <a:t>في الإنجيل </a:t>
            </a:r>
            <a:r>
              <a:rPr lang="ar-KW" b="1" dirty="0" err="1" smtClean="0">
                <a:solidFill>
                  <a:schemeClr val="tx2">
                    <a:lumMod val="60000"/>
                    <a:lumOff val="40000"/>
                  </a:schemeClr>
                </a:solidFill>
              </a:rPr>
              <a:t>نقرأ :</a:t>
            </a:r>
            <a:endParaRPr lang="ar-KW" b="1" dirty="0" smtClean="0">
              <a:solidFill>
                <a:schemeClr val="tx2">
                  <a:lumMod val="60000"/>
                  <a:lumOff val="40000"/>
                </a:schemeClr>
              </a:solidFill>
            </a:endParaRPr>
          </a:p>
          <a:p>
            <a:pPr algn="just"/>
            <a:r>
              <a:rPr lang="ar-KW" b="1" dirty="0" smtClean="0"/>
              <a:t>اسمعوا كلمة الرب الخالد إذ يقول: لا تتعلموا ملل الأمم السابقة، ولا تخشوا علامات السماء التي يخافها هؤلاء الأمم، ذلك أن شعائر الأمم ليست إلا ادعاء.</a:t>
            </a:r>
          </a:p>
          <a:p>
            <a:pPr algn="just"/>
            <a:endParaRPr lang="ar-KW" sz="1000" b="1" dirty="0" smtClean="0"/>
          </a:p>
          <a:p>
            <a:pPr algn="just"/>
            <a:r>
              <a:rPr lang="ar-KW" b="1" dirty="0" smtClean="0">
                <a:solidFill>
                  <a:schemeClr val="tx2">
                    <a:lumMod val="60000"/>
                    <a:lumOff val="40000"/>
                  </a:schemeClr>
                </a:solidFill>
              </a:rPr>
              <a:t>ونقرأ </a:t>
            </a:r>
            <a:r>
              <a:rPr lang="ar-KW" b="1" dirty="0" err="1" smtClean="0">
                <a:solidFill>
                  <a:schemeClr val="tx2">
                    <a:lumMod val="60000"/>
                    <a:lumOff val="40000"/>
                  </a:schemeClr>
                </a:solidFill>
              </a:rPr>
              <a:t>كذلك:</a:t>
            </a:r>
            <a:endParaRPr lang="ar-KW" b="1" dirty="0" smtClean="0">
              <a:solidFill>
                <a:schemeClr val="tx2">
                  <a:lumMod val="60000"/>
                  <a:lumOff val="40000"/>
                </a:schemeClr>
              </a:solidFill>
            </a:endParaRPr>
          </a:p>
          <a:p>
            <a:pPr algn="just"/>
            <a:r>
              <a:rPr lang="ar-KW" b="1" dirty="0" smtClean="0"/>
              <a:t>إنهم أوقفوا تماثيل وعلامات على كل تل عال وتحت كل شجرة خضراء.</a:t>
            </a:r>
          </a:p>
          <a:p>
            <a:pPr algn="just"/>
            <a:endParaRPr lang="ar-KW" sz="1000" b="1" dirty="0" smtClean="0"/>
          </a:p>
          <a:p>
            <a:pPr algn="just"/>
            <a:r>
              <a:rPr lang="ar-KW" b="1" dirty="0" smtClean="0">
                <a:solidFill>
                  <a:schemeClr val="tx2">
                    <a:lumMod val="60000"/>
                    <a:lumOff val="40000"/>
                  </a:schemeClr>
                </a:solidFill>
              </a:rPr>
              <a:t>والشجرة </a:t>
            </a:r>
            <a:r>
              <a:rPr lang="ar-KW" b="1" dirty="0" smtClean="0"/>
              <a:t>ذكرت باللغة العبرية القديمة </a:t>
            </a:r>
            <a:r>
              <a:rPr lang="ar-KW" b="1" dirty="0" err="1" smtClean="0"/>
              <a:t>هكذا </a:t>
            </a:r>
            <a:r>
              <a:rPr lang="ar-KW" b="1" dirty="0" smtClean="0"/>
              <a:t>( </a:t>
            </a:r>
            <a:r>
              <a:rPr lang="ar-KW" b="1" dirty="0" err="1" smtClean="0">
                <a:solidFill>
                  <a:srgbClr val="FF0000"/>
                </a:solidFill>
              </a:rPr>
              <a:t>شاهيرة</a:t>
            </a:r>
            <a:r>
              <a:rPr lang="ar-KW" b="1" dirty="0" smtClean="0"/>
              <a:t> </a:t>
            </a:r>
            <a:r>
              <a:rPr lang="ar-KW" b="1" dirty="0" err="1" smtClean="0"/>
              <a:t>) .</a:t>
            </a:r>
            <a:endParaRPr lang="ar-KW" b="1" dirty="0" smtClean="0"/>
          </a:p>
          <a:p>
            <a:pPr algn="just"/>
            <a:endParaRPr lang="ar-KW" sz="1000" b="1" dirty="0" smtClean="0"/>
          </a:p>
          <a:p>
            <a:pPr algn="just"/>
            <a:r>
              <a:rPr lang="ar-KW" b="1" dirty="0" smtClean="0"/>
              <a:t>وحسب قاموس يفسر التوراة فالأمر يتعلق بشجرة مقدسة كان الوثنيون القدامى يعلقون عليها رموزهم </a:t>
            </a:r>
            <a:r>
              <a:rPr lang="ar-KW" b="1" dirty="0" err="1" smtClean="0"/>
              <a:t>وعلاماتهم.</a:t>
            </a:r>
            <a:r>
              <a:rPr lang="ar-KW" b="1" dirty="0" smtClean="0"/>
              <a:t> </a:t>
            </a:r>
          </a:p>
          <a:p>
            <a:pPr algn="just"/>
            <a:r>
              <a:rPr lang="ar-KW" sz="1000" b="1" dirty="0" smtClean="0"/>
              <a:t/>
            </a:r>
            <a:br>
              <a:rPr lang="ar-KW" sz="1000" b="1" dirty="0" smtClean="0"/>
            </a:br>
            <a:r>
              <a:rPr lang="ar-KW" b="1" dirty="0" smtClean="0"/>
              <a:t>ويقول نفس القاموس: إن الوثنيين القدامى كانوا يحتفلون بالشجرة المقدسة </a:t>
            </a:r>
            <a:r>
              <a:rPr lang="ar-KW" b="1" dirty="0" err="1" smtClean="0"/>
              <a:t>هكذا:</a:t>
            </a:r>
            <a:endParaRPr lang="ar-KW" b="1" dirty="0" smtClean="0"/>
          </a:p>
          <a:p>
            <a:pPr algn="just"/>
            <a:r>
              <a:rPr lang="ar-KW" b="1" dirty="0" smtClean="0"/>
              <a:t>كانوا يسمونها شجرة الحياة ويعلقون عليها الذهب والفضة وصور وتماثيل الحيوانات وكذلك يزينونها بالشرائط والزهور، ثم يوقدون العديد من الشموع ويحيطونها </a:t>
            </a:r>
            <a:r>
              <a:rPr lang="ar-KW" b="1" dirty="0" err="1" smtClean="0"/>
              <a:t>بها</a:t>
            </a:r>
            <a:r>
              <a:rPr lang="ar-KW" b="1" dirty="0" smtClean="0"/>
              <a:t>، ويرقصون حول الشجرة احتفالا بالعيد وخلال الرقص يتركون الشموع تحترق إلى الفجر.</a:t>
            </a:r>
          </a:p>
          <a:p>
            <a:pPr algn="just"/>
            <a:endParaRPr lang="ar-KW" sz="1000" b="1" dirty="0" smtClean="0"/>
          </a:p>
          <a:p>
            <a:pPr algn="just"/>
            <a:r>
              <a:rPr lang="ar-KW" b="1" dirty="0" smtClean="0">
                <a:solidFill>
                  <a:srgbClr val="FF0000"/>
                </a:solidFill>
              </a:rPr>
              <a:t>ومن هنا جاءت عادة شجرة </a:t>
            </a:r>
            <a:r>
              <a:rPr lang="ar-KW" b="1" dirty="0" err="1" smtClean="0">
                <a:solidFill>
                  <a:srgbClr val="FF0000"/>
                </a:solidFill>
              </a:rPr>
              <a:t>نويل</a:t>
            </a:r>
            <a:r>
              <a:rPr lang="ar-KW" b="1" dirty="0" smtClean="0">
                <a:solidFill>
                  <a:srgbClr val="FF0000"/>
                </a:solidFill>
              </a:rPr>
              <a:t> عند المسيحيين فهل كان الخالق يرى أن لا ضرر في هذه الطقوس </a:t>
            </a:r>
            <a:r>
              <a:rPr lang="ar-KW" b="1" dirty="0" err="1" smtClean="0">
                <a:solidFill>
                  <a:srgbClr val="FF0000"/>
                </a:solidFill>
              </a:rPr>
              <a:t>الوثنية ؟</a:t>
            </a:r>
            <a:r>
              <a:rPr lang="ar-KW" b="1" dirty="0" smtClean="0">
                <a:solidFill>
                  <a:srgbClr val="FF0000"/>
                </a:solidFill>
              </a:rPr>
              <a:t> </a:t>
            </a:r>
          </a:p>
        </p:txBody>
      </p:sp>
      <p:pic>
        <p:nvPicPr>
          <p:cNvPr id="5" name="صورة 4" descr="psptubezdotcom_004.png"/>
          <p:cNvPicPr>
            <a:picLocks noChangeAspect="1"/>
          </p:cNvPicPr>
          <p:nvPr/>
        </p:nvPicPr>
        <p:blipFill>
          <a:blip r:embed="rId2" cstate="print"/>
          <a:stretch>
            <a:fillRect/>
          </a:stretch>
        </p:blipFill>
        <p:spPr>
          <a:xfrm>
            <a:off x="6057862" y="1700808"/>
            <a:ext cx="2978634" cy="4877422"/>
          </a:xfrm>
          <a:prstGeom prst="rect">
            <a:avLst/>
          </a:prstGeom>
        </p:spPr>
      </p:pic>
      <p:sp>
        <p:nvSpPr>
          <p:cNvPr id="6" name="مربع نص 5"/>
          <p:cNvSpPr txBox="1"/>
          <p:nvPr/>
        </p:nvSpPr>
        <p:spPr>
          <a:xfrm>
            <a:off x="6012160" y="704890"/>
            <a:ext cx="2880320" cy="707886"/>
          </a:xfrm>
          <a:prstGeom prst="rect">
            <a:avLst/>
          </a:prstGeom>
          <a:noFill/>
        </p:spPr>
        <p:txBody>
          <a:bodyPr wrap="square" rtlCol="1">
            <a:spAutoFit/>
          </a:bodyPr>
          <a:lstStyle/>
          <a:p>
            <a:pPr algn="ctr"/>
            <a:r>
              <a:rPr lang="ar-KW" sz="4000" b="1" dirty="0" smtClean="0">
                <a:solidFill>
                  <a:srgbClr val="C00000"/>
                </a:solidFill>
              </a:rPr>
              <a:t>لماذا </a:t>
            </a:r>
            <a:r>
              <a:rPr lang="ar-KW" sz="4000" b="1" dirty="0" err="1" smtClean="0">
                <a:solidFill>
                  <a:srgbClr val="C00000"/>
                </a:solidFill>
              </a:rPr>
              <a:t>الشجرة ؟</a:t>
            </a:r>
            <a:endParaRPr lang="ar-KW" sz="4000" b="1" dirty="0">
              <a:solidFill>
                <a:srgbClr val="C00000"/>
              </a:solidFill>
            </a:endParaRPr>
          </a:p>
        </p:txBody>
      </p:sp>
      <p:pic>
        <p:nvPicPr>
          <p:cNvPr id="7" name="صورة 6" descr="1317893448_home.png">
            <a:hlinkClick r:id="rId3" action="ppaction://hlinksldjump"/>
          </p:cNvPr>
          <p:cNvPicPr>
            <a:picLocks noChangeAspect="1"/>
          </p:cNvPicPr>
          <p:nvPr/>
        </p:nvPicPr>
        <p:blipFill>
          <a:blip r:embed="rId4" cstate="print"/>
          <a:stretch>
            <a:fillRect/>
          </a:stretch>
        </p:blipFill>
        <p:spPr>
          <a:xfrm>
            <a:off x="75004" y="26127"/>
            <a:ext cx="764704" cy="764704"/>
          </a:xfrm>
          <a:prstGeom prst="rect">
            <a:avLst/>
          </a:prstGeom>
        </p:spPr>
      </p:pic>
      <p:pic>
        <p:nvPicPr>
          <p:cNvPr id="8" name="Picture 7">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2420" y="5805264"/>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670135" y="985919"/>
            <a:ext cx="4248472" cy="5047536"/>
          </a:xfrm>
          <a:prstGeom prst="rect">
            <a:avLst/>
          </a:prstGeom>
          <a:noFill/>
        </p:spPr>
        <p:txBody>
          <a:bodyPr wrap="square" rtlCol="1">
            <a:spAutoFit/>
          </a:bodyPr>
          <a:lstStyle/>
          <a:p>
            <a:pPr algn="just"/>
            <a:r>
              <a:rPr lang="ar-KW" sz="1400" b="1" dirty="0" smtClean="0">
                <a:solidFill>
                  <a:schemeClr val="tx2">
                    <a:lumMod val="60000"/>
                    <a:lumOff val="40000"/>
                  </a:schemeClr>
                </a:solidFill>
              </a:rPr>
              <a:t>الأمر يرجع إلى </a:t>
            </a:r>
            <a:r>
              <a:rPr lang="ar-KW" sz="1400" b="1" dirty="0" err="1" smtClean="0"/>
              <a:t>الإمبراطو</a:t>
            </a:r>
            <a:r>
              <a:rPr lang="ar-KW" sz="1400" b="1" dirty="0" smtClean="0"/>
              <a:t>''</a:t>
            </a:r>
            <a:r>
              <a:rPr lang="ar-KW" sz="1400" b="1" dirty="0" err="1" smtClean="0"/>
              <a:t>كونستانتان</a:t>
            </a:r>
            <a:r>
              <a:rPr lang="ar-KW" sz="1400" b="1" dirty="0" smtClean="0"/>
              <a:t> العظيم'' الذي كان يعي جيدا الدور الذي كان يلعبه الدين في روما </a:t>
            </a:r>
            <a:r>
              <a:rPr lang="ar-KW" sz="1400" b="1" dirty="0" err="1" smtClean="0"/>
              <a:t>القديمة.</a:t>
            </a:r>
            <a:r>
              <a:rPr lang="ar-KW" sz="1400" b="1" dirty="0" smtClean="0"/>
              <a:t> </a:t>
            </a:r>
          </a:p>
          <a:p>
            <a:pPr algn="just"/>
            <a:r>
              <a:rPr lang="ar-KW" sz="1400" b="1" dirty="0" smtClean="0">
                <a:solidFill>
                  <a:schemeClr val="tx2">
                    <a:lumMod val="60000"/>
                    <a:lumOff val="40000"/>
                  </a:schemeClr>
                </a:solidFill>
              </a:rPr>
              <a:t>وقرر منح </a:t>
            </a:r>
            <a:r>
              <a:rPr lang="ar-KW" sz="1400" b="1" dirty="0" smtClean="0"/>
              <a:t>دين المسيح الذي حاربته روما طويلا مكانة دين رسمي في الإمبراطورية، بعد أن تكاثر أتباعه من الرومان أنفسهم؛ وهكذا جلب الأمن الداخلي للإمبراطورية.</a:t>
            </a:r>
          </a:p>
          <a:p>
            <a:pPr algn="just"/>
            <a:r>
              <a:rPr lang="ar-KW" sz="1400" b="1" dirty="0" err="1" smtClean="0">
                <a:solidFill>
                  <a:schemeClr val="tx2">
                    <a:lumMod val="60000"/>
                    <a:lumOff val="40000"/>
                  </a:schemeClr>
                </a:solidFill>
              </a:rPr>
              <a:t>وأرغم</a:t>
            </a:r>
            <a:r>
              <a:rPr lang="ar-KW" sz="1400" b="1" dirty="0" err="1" smtClean="0"/>
              <a:t> </a:t>
            </a:r>
            <a:r>
              <a:rPr lang="ar-KW" sz="1400" b="1" dirty="0" smtClean="0"/>
              <a:t>''</a:t>
            </a:r>
            <a:r>
              <a:rPr lang="ar-KW" sz="1400" b="1" dirty="0" err="1" smtClean="0"/>
              <a:t>كونستانتان</a:t>
            </a:r>
            <a:r>
              <a:rPr lang="ar-KW" sz="1400" b="1" dirty="0" smtClean="0"/>
              <a:t>'' جميع وثنيي بلاده على اتخاذ أسماء مسيحية بما أن الدين الجديد أصبح هو الدين الرسمي للدولة.</a:t>
            </a:r>
          </a:p>
          <a:p>
            <a:pPr algn="just"/>
            <a:r>
              <a:rPr lang="ar-KW" sz="1400" b="1" dirty="0" smtClean="0">
                <a:solidFill>
                  <a:schemeClr val="tx2">
                    <a:lumMod val="60000"/>
                    <a:lumOff val="40000"/>
                  </a:schemeClr>
                </a:solidFill>
              </a:rPr>
              <a:t>وتبعا لذلك </a:t>
            </a:r>
            <a:r>
              <a:rPr lang="ar-KW" sz="1400" b="1" dirty="0" smtClean="0"/>
              <a:t>أصبح من الضروري توحيد الديانتين حتى يتجنب النزاعات والصراعات التي قد تؤدي إلى حرب أهلية.</a:t>
            </a:r>
          </a:p>
          <a:p>
            <a:pPr algn="just"/>
            <a:r>
              <a:rPr lang="ar-KW" sz="1400" b="1" dirty="0" smtClean="0"/>
              <a:t> </a:t>
            </a:r>
            <a:r>
              <a:rPr lang="ar-KW" sz="1400" b="1" dirty="0" smtClean="0">
                <a:solidFill>
                  <a:schemeClr val="tx2">
                    <a:lumMod val="60000"/>
                    <a:lumOff val="40000"/>
                  </a:schemeClr>
                </a:solidFill>
              </a:rPr>
              <a:t>فكان </a:t>
            </a:r>
            <a:r>
              <a:rPr lang="ar-KW" sz="1400" b="1" dirty="0" err="1" smtClean="0">
                <a:solidFill>
                  <a:schemeClr val="tx2">
                    <a:lumMod val="60000"/>
                    <a:lumOff val="40000"/>
                  </a:schemeClr>
                </a:solidFill>
              </a:rPr>
              <a:t>مؤتمر </a:t>
            </a:r>
            <a:r>
              <a:rPr lang="ar-KW" sz="1400" b="1" dirty="0" smtClean="0"/>
              <a:t>''</a:t>
            </a:r>
            <a:r>
              <a:rPr lang="ar-KW" sz="1400" b="1" dirty="0" err="1" smtClean="0"/>
              <a:t>نيقا</a:t>
            </a:r>
            <a:r>
              <a:rPr lang="ar-KW" sz="1400" b="1" dirty="0" smtClean="0"/>
              <a:t>'' الشهير في سنة 325 بعد الميلاد الذي حضره الرهبان من الجانبين وتم فيه الاتفاق على المزج بين الديانتين بإدخال عقائد قريبة من الشرك في الدين الموحد مثل عقيدة التثليث وغيرها من العقائد.</a:t>
            </a:r>
          </a:p>
          <a:p>
            <a:pPr algn="just"/>
            <a:r>
              <a:rPr lang="ar-KW" sz="1400" b="1" dirty="0" smtClean="0">
                <a:solidFill>
                  <a:schemeClr val="tx2">
                    <a:lumMod val="60000"/>
                    <a:lumOff val="40000"/>
                  </a:schemeClr>
                </a:solidFill>
              </a:rPr>
              <a:t>فأصبحت</a:t>
            </a:r>
            <a:r>
              <a:rPr lang="ar-KW" sz="1400" b="1" dirty="0" smtClean="0"/>
              <a:t> بذلك كنيسة روما تعج بالرهبان الوثنيين الذين أصبحوا يحملون أسماء مسيحية ويتبعون المسيح الذي حرفت ديانته.</a:t>
            </a:r>
          </a:p>
          <a:p>
            <a:pPr algn="just"/>
            <a:r>
              <a:rPr lang="ar-KW" sz="1400" b="1" dirty="0" smtClean="0">
                <a:solidFill>
                  <a:schemeClr val="tx2">
                    <a:lumMod val="60000"/>
                    <a:lumOff val="40000"/>
                  </a:schemeClr>
                </a:solidFill>
              </a:rPr>
              <a:t>فكانت فرصتهم </a:t>
            </a:r>
            <a:r>
              <a:rPr lang="ar-KW" sz="1400" b="1" dirty="0" err="1" smtClean="0"/>
              <a:t>لتمسيح</a:t>
            </a:r>
            <a:r>
              <a:rPr lang="ar-KW" sz="1400" b="1" dirty="0" smtClean="0"/>
              <a:t> عقيدتهم </a:t>
            </a:r>
            <a:r>
              <a:rPr lang="ar-KW" sz="1400" b="1" dirty="0" err="1" smtClean="0"/>
              <a:t>الوثنية.</a:t>
            </a:r>
            <a:r>
              <a:rPr lang="ar-KW" sz="1400" b="1" dirty="0" smtClean="0"/>
              <a:t> وهكذا تم إدماج المعتقدات والشعائر التعبدية </a:t>
            </a:r>
            <a:r>
              <a:rPr lang="ar-KW" sz="1400" b="1" dirty="0" err="1" smtClean="0"/>
              <a:t>البابلية.</a:t>
            </a:r>
            <a:r>
              <a:rPr lang="ar-KW" sz="1400" b="1" dirty="0" smtClean="0"/>
              <a:t> </a:t>
            </a:r>
          </a:p>
          <a:p>
            <a:pPr algn="just"/>
            <a:r>
              <a:rPr lang="ar-KW" sz="1400" b="1" dirty="0" smtClean="0">
                <a:solidFill>
                  <a:schemeClr val="tx2">
                    <a:lumMod val="60000"/>
                    <a:lumOff val="40000"/>
                  </a:schemeClr>
                </a:solidFill>
              </a:rPr>
              <a:t>وكانت الكنيسة </a:t>
            </a:r>
            <a:r>
              <a:rPr lang="ar-KW" sz="1400" b="1" dirty="0" smtClean="0"/>
              <a:t>الرومانية </a:t>
            </a:r>
            <a:r>
              <a:rPr lang="ar-KW" sz="1400" b="1" dirty="0" err="1" smtClean="0"/>
              <a:t>بقيادة </a:t>
            </a:r>
            <a:r>
              <a:rPr lang="ar-KW" sz="1400" b="1" dirty="0" smtClean="0"/>
              <a:t>''</a:t>
            </a:r>
            <a:r>
              <a:rPr lang="ar-KW" sz="1400" b="1" dirty="0" err="1" smtClean="0"/>
              <a:t>كونستانتان</a:t>
            </a:r>
            <a:r>
              <a:rPr lang="ar-KW" sz="1400" b="1" dirty="0" smtClean="0"/>
              <a:t> العظيم'' مؤهلة لتبني الممارسات الوثنية حتى تجعل من دين المسيح دينا مستساغا لدى الوثنيين الذين كانوا كثرا كذلك.</a:t>
            </a:r>
          </a:p>
          <a:p>
            <a:pPr algn="just"/>
            <a:r>
              <a:rPr lang="ar-KW" sz="1400" b="1" dirty="0" err="1" smtClean="0">
                <a:solidFill>
                  <a:schemeClr val="tx2">
                    <a:lumMod val="60000"/>
                    <a:lumOff val="40000"/>
                  </a:schemeClr>
                </a:solidFill>
              </a:rPr>
              <a:t>فـ </a:t>
            </a:r>
            <a:r>
              <a:rPr lang="ar-KW" sz="1400" b="1" dirty="0" smtClean="0">
                <a:solidFill>
                  <a:schemeClr val="tx2">
                    <a:lumMod val="60000"/>
                    <a:lumOff val="40000"/>
                  </a:schemeClr>
                </a:solidFill>
              </a:rPr>
              <a:t>''</a:t>
            </a:r>
            <a:r>
              <a:rPr lang="ar-KW" sz="1400" b="1" dirty="0" err="1" smtClean="0">
                <a:solidFill>
                  <a:schemeClr val="tx2">
                    <a:lumMod val="60000"/>
                    <a:lumOff val="40000"/>
                  </a:schemeClr>
                </a:solidFill>
              </a:rPr>
              <a:t>كونستانتان</a:t>
            </a:r>
            <a:r>
              <a:rPr lang="ar-KW" sz="1400" b="1" dirty="0" smtClean="0">
                <a:solidFill>
                  <a:schemeClr val="tx2">
                    <a:lumMod val="60000"/>
                    <a:lumOff val="40000"/>
                  </a:schemeClr>
                </a:solidFill>
              </a:rPr>
              <a:t>'' </a:t>
            </a:r>
            <a:r>
              <a:rPr lang="ar-KW" sz="1400" b="1" dirty="0" smtClean="0"/>
              <a:t>كان يستعمل الدين كوسيلة سياسية منزوعة تماما من روحها </a:t>
            </a:r>
            <a:r>
              <a:rPr lang="ar-KW" sz="1400" b="1" dirty="0" err="1" smtClean="0"/>
              <a:t>الحقيقية</a:t>
            </a:r>
            <a:r>
              <a:rPr lang="ar-KW" sz="1400" b="1" dirty="0" smtClean="0"/>
              <a:t>؛ وهكذا أخذت الشعائر والمعتقدات الوثنية أسماء </a:t>
            </a:r>
            <a:r>
              <a:rPr lang="ar-KW" sz="1400" b="1" dirty="0" err="1" smtClean="0"/>
              <a:t>مسيحية.</a:t>
            </a:r>
            <a:r>
              <a:rPr lang="ar-KW" sz="1400" b="1" dirty="0" smtClean="0"/>
              <a:t> </a:t>
            </a:r>
            <a:endParaRPr lang="ar-KW" sz="1400" b="1" dirty="0"/>
          </a:p>
        </p:txBody>
      </p:sp>
      <p:sp>
        <p:nvSpPr>
          <p:cNvPr id="5" name="مربع نص 4"/>
          <p:cNvSpPr txBox="1"/>
          <p:nvPr/>
        </p:nvSpPr>
        <p:spPr>
          <a:xfrm>
            <a:off x="4644008" y="188640"/>
            <a:ext cx="4363296" cy="646331"/>
          </a:xfrm>
          <a:prstGeom prst="rect">
            <a:avLst/>
          </a:prstGeom>
          <a:noFill/>
        </p:spPr>
        <p:txBody>
          <a:bodyPr wrap="square" rtlCol="1">
            <a:spAutoFit/>
          </a:bodyPr>
          <a:lstStyle/>
          <a:p>
            <a:pPr algn="ctr"/>
            <a:r>
              <a:rPr lang="ar-KW" b="1" dirty="0" smtClean="0">
                <a:solidFill>
                  <a:srgbClr val="C00000"/>
                </a:solidFill>
              </a:rPr>
              <a:t>كيف تم إدماج هذا الخليط من المعتقدات الوثنية والمسيحية في دين </a:t>
            </a:r>
            <a:r>
              <a:rPr lang="ar-KW" b="1" dirty="0" err="1" smtClean="0">
                <a:solidFill>
                  <a:srgbClr val="C00000"/>
                </a:solidFill>
              </a:rPr>
              <a:t>واحد ؟</a:t>
            </a:r>
            <a:endParaRPr lang="ar-KW" b="1" dirty="0">
              <a:solidFill>
                <a:srgbClr val="C00000"/>
              </a:solidFill>
            </a:endParaRPr>
          </a:p>
        </p:txBody>
      </p:sp>
      <p:sp>
        <p:nvSpPr>
          <p:cNvPr id="6" name="مربع نص 5"/>
          <p:cNvSpPr txBox="1"/>
          <p:nvPr/>
        </p:nvSpPr>
        <p:spPr>
          <a:xfrm>
            <a:off x="4677741" y="6218148"/>
            <a:ext cx="4286747" cy="523220"/>
          </a:xfrm>
          <a:prstGeom prst="rect">
            <a:avLst/>
          </a:prstGeom>
          <a:noFill/>
        </p:spPr>
        <p:txBody>
          <a:bodyPr wrap="square" rtlCol="1">
            <a:spAutoFit/>
          </a:bodyPr>
          <a:lstStyle/>
          <a:p>
            <a:pPr algn="just"/>
            <a:r>
              <a:rPr lang="ar-KW" sz="1400" b="1" dirty="0" err="1" smtClean="0">
                <a:solidFill>
                  <a:srgbClr val="00B050"/>
                </a:solidFill>
              </a:rPr>
              <a:t>قسطنطين</a:t>
            </a:r>
            <a:r>
              <a:rPr lang="ar-KW" sz="1400" b="1" dirty="0" smtClean="0">
                <a:solidFill>
                  <a:srgbClr val="00B050"/>
                </a:solidFill>
              </a:rPr>
              <a:t> </a:t>
            </a:r>
            <a:r>
              <a:rPr lang="ar-KW" sz="1400" b="1" dirty="0" err="1" smtClean="0">
                <a:solidFill>
                  <a:srgbClr val="00B050"/>
                </a:solidFill>
              </a:rPr>
              <a:t>العظيم </a:t>
            </a:r>
            <a:r>
              <a:rPr lang="ar-KW" sz="1400" b="1" dirty="0" smtClean="0">
                <a:solidFill>
                  <a:srgbClr val="00B050"/>
                </a:solidFill>
              </a:rPr>
              <a:t>(27 فبراير </a:t>
            </a:r>
            <a:r>
              <a:rPr lang="ar-KW" sz="1400" b="1" dirty="0" err="1" smtClean="0">
                <a:solidFill>
                  <a:srgbClr val="00B050"/>
                </a:solidFill>
              </a:rPr>
              <a:t>272 </a:t>
            </a:r>
            <a:r>
              <a:rPr lang="ar-KW" sz="1400" b="1" dirty="0" smtClean="0">
                <a:solidFill>
                  <a:srgbClr val="00B050"/>
                </a:solidFill>
              </a:rPr>
              <a:t>- 22 مايو 337) أو باسمه </a:t>
            </a:r>
            <a:r>
              <a:rPr lang="ar-KW" sz="1400" b="1" dirty="0" err="1" smtClean="0">
                <a:solidFill>
                  <a:srgbClr val="00B050"/>
                </a:solidFill>
              </a:rPr>
              <a:t>الكامل </a:t>
            </a:r>
            <a:r>
              <a:rPr lang="ar-KW" sz="1400" b="1" dirty="0" smtClean="0">
                <a:solidFill>
                  <a:srgbClr val="00B050"/>
                </a:solidFill>
              </a:rPr>
              <a:t>چ</a:t>
            </a:r>
            <a:r>
              <a:rPr lang="ar-KW" sz="1400" b="1" dirty="0" err="1" smtClean="0">
                <a:solidFill>
                  <a:srgbClr val="00B050"/>
                </a:solidFill>
              </a:rPr>
              <a:t>ايوس</a:t>
            </a:r>
            <a:r>
              <a:rPr lang="ar-KW" sz="1400" b="1" dirty="0" smtClean="0">
                <a:solidFill>
                  <a:srgbClr val="00B050"/>
                </a:solidFill>
              </a:rPr>
              <a:t> فلاڤ</a:t>
            </a:r>
            <a:r>
              <a:rPr lang="ar-KW" sz="1400" b="1" dirty="0" err="1" smtClean="0">
                <a:solidFill>
                  <a:srgbClr val="00B050"/>
                </a:solidFill>
              </a:rPr>
              <a:t>يوس</a:t>
            </a:r>
            <a:r>
              <a:rPr lang="ar-KW" sz="1400" b="1" dirty="0" smtClean="0">
                <a:solidFill>
                  <a:srgbClr val="00B050"/>
                </a:solidFill>
              </a:rPr>
              <a:t> ڤ</a:t>
            </a:r>
            <a:r>
              <a:rPr lang="ar-KW" sz="1400" b="1" dirty="0" err="1" smtClean="0">
                <a:solidFill>
                  <a:srgbClr val="00B050"/>
                </a:solidFill>
              </a:rPr>
              <a:t>اليريوس</a:t>
            </a:r>
            <a:r>
              <a:rPr lang="ar-KW" sz="1400" b="1" dirty="0" smtClean="0">
                <a:solidFill>
                  <a:srgbClr val="00B050"/>
                </a:solidFill>
              </a:rPr>
              <a:t> </a:t>
            </a:r>
            <a:r>
              <a:rPr lang="ar-KW" sz="1400" b="1" dirty="0" err="1" smtClean="0">
                <a:solidFill>
                  <a:srgbClr val="00B050"/>
                </a:solidFill>
              </a:rPr>
              <a:t>أورليوس</a:t>
            </a:r>
            <a:r>
              <a:rPr lang="ar-KW" sz="1400" b="1" dirty="0" smtClean="0">
                <a:solidFill>
                  <a:srgbClr val="00B050"/>
                </a:solidFill>
              </a:rPr>
              <a:t> </a:t>
            </a:r>
            <a:r>
              <a:rPr lang="ar-KW" sz="1400" b="1" dirty="0" err="1" smtClean="0">
                <a:solidFill>
                  <a:srgbClr val="00B050"/>
                </a:solidFill>
              </a:rPr>
              <a:t>كونستانتينوس.</a:t>
            </a:r>
            <a:endParaRPr lang="ar-KW" sz="1400" b="1" dirty="0">
              <a:solidFill>
                <a:srgbClr val="00B050"/>
              </a:solidFill>
            </a:endParaRPr>
          </a:p>
        </p:txBody>
      </p:sp>
      <p:pic>
        <p:nvPicPr>
          <p:cNvPr id="7" name="صورة 6" descr="Constantine_Chiaramonti_Inv1749.jpg"/>
          <p:cNvPicPr>
            <a:picLocks noChangeAspect="1"/>
          </p:cNvPicPr>
          <p:nvPr/>
        </p:nvPicPr>
        <p:blipFill>
          <a:blip r:embed="rId2" cstate="print"/>
          <a:stretch>
            <a:fillRect/>
          </a:stretch>
        </p:blipFill>
        <p:spPr>
          <a:xfrm>
            <a:off x="2537" y="0"/>
            <a:ext cx="4508500" cy="6858000"/>
          </a:xfrm>
          <a:prstGeom prst="rect">
            <a:avLst/>
          </a:prstGeom>
        </p:spPr>
      </p:pic>
      <p:pic>
        <p:nvPicPr>
          <p:cNvPr id="8" name="صورة 7" descr="1317893448_home.png">
            <a:hlinkClick r:id="rId3" action="ppaction://hlinksldjump"/>
          </p:cNvPr>
          <p:cNvPicPr>
            <a:picLocks noChangeAspect="1"/>
          </p:cNvPicPr>
          <p:nvPr/>
        </p:nvPicPr>
        <p:blipFill>
          <a:blip r:embed="rId4" cstate="print"/>
          <a:stretch>
            <a:fillRect/>
          </a:stretch>
        </p:blipFill>
        <p:spPr>
          <a:xfrm>
            <a:off x="35496" y="5589240"/>
            <a:ext cx="1219200" cy="1219200"/>
          </a:xfrm>
          <a:prstGeom prst="rect">
            <a:avLst/>
          </a:prstGeom>
        </p:spPr>
      </p:pic>
      <p:pic>
        <p:nvPicPr>
          <p:cNvPr id="9" name="Picture 8">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24548" y="5805264"/>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مربع نص 3"/>
          <p:cNvSpPr txBox="1"/>
          <p:nvPr/>
        </p:nvSpPr>
        <p:spPr>
          <a:xfrm>
            <a:off x="611560" y="980728"/>
            <a:ext cx="7920880" cy="4231928"/>
          </a:xfrm>
          <a:prstGeom prst="rect">
            <a:avLst/>
          </a:prstGeom>
          <a:noFill/>
        </p:spPr>
        <p:txBody>
          <a:bodyPr wrap="square" rtlCol="1">
            <a:spAutoFit/>
          </a:bodyPr>
          <a:lstStyle/>
          <a:p>
            <a:pPr algn="just"/>
            <a:r>
              <a:rPr lang="ar-KW" sz="2800" b="1" dirty="0" smtClean="0">
                <a:solidFill>
                  <a:srgbClr val="00B050"/>
                </a:solidFill>
              </a:rPr>
              <a:t>يقول المؤرخ في الديانة المسيحية </a:t>
            </a:r>
            <a:r>
              <a:rPr lang="ar-KW" sz="2800" b="1" dirty="0" err="1" smtClean="0">
                <a:solidFill>
                  <a:srgbClr val="00B050"/>
                </a:solidFill>
              </a:rPr>
              <a:t>آندري</a:t>
            </a:r>
            <a:r>
              <a:rPr lang="ar-KW" sz="2800" b="1" dirty="0" smtClean="0">
                <a:solidFill>
                  <a:srgbClr val="00B050"/>
                </a:solidFill>
              </a:rPr>
              <a:t> </a:t>
            </a:r>
            <a:r>
              <a:rPr lang="ar-KW" sz="2800" b="1" dirty="0" err="1" smtClean="0">
                <a:solidFill>
                  <a:srgbClr val="00B050"/>
                </a:solidFill>
              </a:rPr>
              <a:t>فواسي:</a:t>
            </a:r>
            <a:endParaRPr lang="ar-KW" sz="2800" b="1" dirty="0" smtClean="0">
              <a:solidFill>
                <a:srgbClr val="00B050"/>
              </a:solidFill>
            </a:endParaRPr>
          </a:p>
          <a:p>
            <a:pPr algn="just"/>
            <a:endParaRPr lang="ar-KW" sz="900" b="1" dirty="0" smtClean="0"/>
          </a:p>
          <a:p>
            <a:pPr algn="just"/>
            <a:r>
              <a:rPr lang="ar-KW" sz="2800" b="1" dirty="0" smtClean="0"/>
              <a:t>نجد في الكثير من المقاطع في الأناجيل الأربع بأن الرعاة كانوا ينامون في الحقول ويخرجون أغنامهم إلى المراعي خلال الصيف وينامون معها في الحقول ويُدخلونها إلى الزرائب عند أول الأمطار، ومعروف أن أول الأمطار في فلسطين تهطل منذ شهر أكتوبر أو </a:t>
            </a:r>
            <a:r>
              <a:rPr lang="ar-KW" sz="2800" b="1" dirty="0" err="1" smtClean="0"/>
              <a:t>شتنبر.</a:t>
            </a:r>
            <a:r>
              <a:rPr lang="ar-KW" sz="2800" b="1" dirty="0" smtClean="0"/>
              <a:t> وهذا دليل على أن المسيح ولد قبل </a:t>
            </a:r>
            <a:r>
              <a:rPr lang="ar-KW" sz="2800" b="1" dirty="0" err="1" smtClean="0"/>
              <a:t>دجنبر</a:t>
            </a:r>
            <a:r>
              <a:rPr lang="ar-KW" sz="2800" b="1" dirty="0" smtClean="0"/>
              <a:t> بكثير.</a:t>
            </a:r>
          </a:p>
          <a:p>
            <a:pPr algn="just"/>
            <a:endParaRPr lang="ar-KW" sz="800" b="1" dirty="0" smtClean="0"/>
          </a:p>
          <a:p>
            <a:pPr algn="just"/>
            <a:r>
              <a:rPr lang="ar-KW" sz="2800" b="1" dirty="0" smtClean="0">
                <a:solidFill>
                  <a:srgbClr val="FF0000"/>
                </a:solidFill>
              </a:rPr>
              <a:t>وإذا علمنا </a:t>
            </a:r>
            <a:r>
              <a:rPr lang="ar-KW" sz="2800" b="1" dirty="0" smtClean="0"/>
              <a:t>أن عادة الاحتفال الديني في الخامس والعشرين من دجنبر كانت معروفة قبل ذلك بكثير عند الديانات الوثنية نفهم لماذا تم الادعاء بأن المسيح ولد في ذلك اليوم. </a:t>
            </a:r>
            <a:r>
              <a:rPr lang="ar-KW" b="1" dirty="0" smtClean="0">
                <a:solidFill>
                  <a:srgbClr val="C00000"/>
                </a:solidFill>
              </a:rPr>
              <a:t>( راجع مافعلته </a:t>
            </a:r>
            <a:r>
              <a:rPr lang="ar-SA" b="1" dirty="0" smtClean="0">
                <a:solidFill>
                  <a:srgbClr val="C00000"/>
                </a:solidFill>
              </a:rPr>
              <a:t>سمير </a:t>
            </a:r>
            <a:r>
              <a:rPr lang="ar-SA" b="1" dirty="0">
                <a:solidFill>
                  <a:srgbClr val="C00000"/>
                </a:solidFill>
              </a:rPr>
              <a:t>أميس </a:t>
            </a:r>
            <a:r>
              <a:rPr lang="ar-KW" b="1" dirty="0" smtClean="0">
                <a:solidFill>
                  <a:srgbClr val="C00000"/>
                </a:solidFill>
              </a:rPr>
              <a:t>)</a:t>
            </a:r>
            <a:endParaRPr lang="ar-KW" sz="2800" b="1" dirty="0">
              <a:solidFill>
                <a:srgbClr val="C00000"/>
              </a:solidFill>
            </a:endParaRPr>
          </a:p>
        </p:txBody>
      </p:sp>
      <p:sp>
        <p:nvSpPr>
          <p:cNvPr id="5" name="مربع نص 4"/>
          <p:cNvSpPr txBox="1"/>
          <p:nvPr/>
        </p:nvSpPr>
        <p:spPr>
          <a:xfrm>
            <a:off x="467544" y="188640"/>
            <a:ext cx="8208912" cy="707886"/>
          </a:xfrm>
          <a:prstGeom prst="rect">
            <a:avLst/>
          </a:prstGeom>
          <a:noFill/>
        </p:spPr>
        <p:txBody>
          <a:bodyPr wrap="square" rtlCol="1">
            <a:spAutoFit/>
          </a:bodyPr>
          <a:lstStyle/>
          <a:p>
            <a:pPr algn="ctr"/>
            <a:r>
              <a:rPr lang="ar-KW" sz="4000" b="1" dirty="0" smtClean="0">
                <a:solidFill>
                  <a:srgbClr val="C00000"/>
                </a:solidFill>
              </a:rPr>
              <a:t>متى ولد المسيح عليه </a:t>
            </a:r>
            <a:r>
              <a:rPr lang="ar-KW" sz="4000" b="1" dirty="0" err="1" smtClean="0">
                <a:solidFill>
                  <a:srgbClr val="C00000"/>
                </a:solidFill>
              </a:rPr>
              <a:t>السلام ؟</a:t>
            </a:r>
            <a:endParaRPr lang="ar-KW" sz="4000" b="1" dirty="0">
              <a:solidFill>
                <a:srgbClr val="C00000"/>
              </a:solidFill>
            </a:endParaRPr>
          </a:p>
        </p:txBody>
      </p:sp>
      <p:sp>
        <p:nvSpPr>
          <p:cNvPr id="6" name="مربع نص 5"/>
          <p:cNvSpPr txBox="1"/>
          <p:nvPr/>
        </p:nvSpPr>
        <p:spPr>
          <a:xfrm>
            <a:off x="539552" y="5318626"/>
            <a:ext cx="8064896" cy="1323439"/>
          </a:xfrm>
          <a:prstGeom prst="rect">
            <a:avLst/>
          </a:prstGeom>
          <a:noFill/>
        </p:spPr>
        <p:txBody>
          <a:bodyPr wrap="square" rtlCol="1">
            <a:spAutoFit/>
          </a:bodyPr>
          <a:lstStyle/>
          <a:p>
            <a:pPr algn="just"/>
            <a:r>
              <a:rPr lang="ar-KW" sz="2000" b="1" dirty="0" smtClean="0">
                <a:solidFill>
                  <a:srgbClr val="00B050"/>
                </a:solidFill>
              </a:rPr>
              <a:t>يقول الشيخ محمد الأمين </a:t>
            </a:r>
            <a:r>
              <a:rPr lang="ar-KW" sz="2000" b="1" dirty="0" err="1" smtClean="0">
                <a:solidFill>
                  <a:srgbClr val="00B050"/>
                </a:solidFill>
              </a:rPr>
              <a:t>الشنقيطي</a:t>
            </a:r>
            <a:r>
              <a:rPr lang="ar-KW" sz="2000" b="1" dirty="0" smtClean="0">
                <a:solidFill>
                  <a:srgbClr val="00B050"/>
                </a:solidFill>
              </a:rPr>
              <a:t> رحمه الله في أضواء </a:t>
            </a:r>
            <a:r>
              <a:rPr lang="ar-KW" sz="2000" b="1" dirty="0" err="1" smtClean="0">
                <a:solidFill>
                  <a:srgbClr val="00B050"/>
                </a:solidFill>
              </a:rPr>
              <a:t>البيان </a:t>
            </a:r>
            <a:r>
              <a:rPr lang="ar-KW" sz="2000" b="1" dirty="0" smtClean="0">
                <a:solidFill>
                  <a:srgbClr val="00B050"/>
                </a:solidFill>
              </a:rPr>
              <a:t>( </a:t>
            </a:r>
            <a:r>
              <a:rPr lang="ar-KW" sz="2000" b="1" dirty="0" err="1" smtClean="0">
                <a:solidFill>
                  <a:srgbClr val="00B050"/>
                </a:solidFill>
              </a:rPr>
              <a:t>3 </a:t>
            </a:r>
            <a:r>
              <a:rPr lang="ar-KW" sz="2000" b="1" dirty="0" smtClean="0">
                <a:solidFill>
                  <a:srgbClr val="00B050"/>
                </a:solidFill>
              </a:rPr>
              <a:t>/ </a:t>
            </a:r>
            <a:r>
              <a:rPr lang="ar-KW" sz="2000" b="1" dirty="0" err="1" smtClean="0">
                <a:solidFill>
                  <a:srgbClr val="00B050"/>
                </a:solidFill>
              </a:rPr>
              <a:t>397 ) :</a:t>
            </a:r>
            <a:endParaRPr lang="ar-KW" sz="2000" b="1" dirty="0" smtClean="0">
              <a:solidFill>
                <a:srgbClr val="00B050"/>
              </a:solidFill>
            </a:endParaRPr>
          </a:p>
          <a:p>
            <a:pPr algn="just"/>
            <a:r>
              <a:rPr lang="ar-KW" sz="2000" b="1" dirty="0" smtClean="0">
                <a:solidFill>
                  <a:srgbClr val="0070C0"/>
                </a:solidFill>
              </a:rPr>
              <a:t>هذا هو الذي نراه راجحاً صحيحاً ، وبه نعلم أنه لا يمكننا تكذيب من نقل ميلاد عيسى عليه </a:t>
            </a:r>
            <a:endParaRPr lang="ar-KW" sz="2000" b="1" dirty="0" smtClean="0">
              <a:solidFill>
                <a:srgbClr val="0070C0"/>
              </a:solidFill>
            </a:endParaRPr>
          </a:p>
          <a:p>
            <a:pPr algn="just"/>
            <a:r>
              <a:rPr lang="ar-KW" sz="2000" b="1" dirty="0" smtClean="0">
                <a:solidFill>
                  <a:srgbClr val="0070C0"/>
                </a:solidFill>
              </a:rPr>
              <a:t>السلام </a:t>
            </a:r>
            <a:r>
              <a:rPr lang="ar-KW" sz="2000" b="1" dirty="0" smtClean="0">
                <a:solidFill>
                  <a:srgbClr val="0070C0"/>
                </a:solidFill>
              </a:rPr>
              <a:t>في الشتاء ، بل هو الأقرب للصواب ؛ لأنه ليس موسماً للرطَب ، لكن هذا </a:t>
            </a:r>
            <a:endParaRPr lang="ar-KW" sz="2000" b="1" dirty="0" smtClean="0">
              <a:solidFill>
                <a:srgbClr val="0070C0"/>
              </a:solidFill>
            </a:endParaRPr>
          </a:p>
          <a:p>
            <a:pPr algn="just"/>
            <a:r>
              <a:rPr lang="ar-KW" sz="2000" b="1" dirty="0" smtClean="0">
                <a:solidFill>
                  <a:srgbClr val="0070C0"/>
                </a:solidFill>
              </a:rPr>
              <a:t>القول </a:t>
            </a:r>
            <a:r>
              <a:rPr lang="ar-KW" sz="2000" b="1" dirty="0" smtClean="0">
                <a:solidFill>
                  <a:srgbClr val="0070C0"/>
                </a:solidFill>
              </a:rPr>
              <a:t>ليس متفقاً عليه عند النصارى ، ولا عند المسلمين .</a:t>
            </a:r>
          </a:p>
        </p:txBody>
      </p:sp>
      <p:pic>
        <p:nvPicPr>
          <p:cNvPr id="7" name="صورة 6" descr="1317893448_home.png">
            <a:hlinkClick r:id="rId2" action="ppaction://hlinksldjump"/>
          </p:cNvPr>
          <p:cNvPicPr>
            <a:picLocks noChangeAspect="1"/>
          </p:cNvPicPr>
          <p:nvPr/>
        </p:nvPicPr>
        <p:blipFill>
          <a:blip r:embed="rId3" cstate="print"/>
          <a:stretch>
            <a:fillRect/>
          </a:stretch>
        </p:blipFill>
        <p:spPr>
          <a:xfrm>
            <a:off x="251520" y="188640"/>
            <a:ext cx="1219200" cy="1219200"/>
          </a:xfrm>
          <a:prstGeom prst="rect">
            <a:avLst/>
          </a:prstGeom>
        </p:spPr>
      </p:pic>
      <p:pic>
        <p:nvPicPr>
          <p:cNvPr id="8" name="Picture 7">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420" y="5805264"/>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60000"/>
                <a:lumOff val="4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مربع نص 3"/>
          <p:cNvSpPr txBox="1"/>
          <p:nvPr/>
        </p:nvSpPr>
        <p:spPr>
          <a:xfrm>
            <a:off x="827584" y="1700808"/>
            <a:ext cx="7488832" cy="707886"/>
          </a:xfrm>
          <a:prstGeom prst="rect">
            <a:avLst/>
          </a:prstGeom>
          <a:noFill/>
        </p:spPr>
        <p:txBody>
          <a:bodyPr wrap="square" rtlCol="1">
            <a:spAutoFit/>
          </a:bodyPr>
          <a:lstStyle/>
          <a:p>
            <a:pPr algn="ctr"/>
            <a:r>
              <a:rPr lang="ar-KW" sz="4000" b="1" dirty="0" smtClean="0">
                <a:solidFill>
                  <a:schemeClr val="accent3">
                    <a:lumMod val="50000"/>
                  </a:schemeClr>
                </a:solidFill>
              </a:rPr>
              <a:t>حكم تهنئة الكفار </a:t>
            </a:r>
            <a:r>
              <a:rPr lang="ar-KW" sz="4000" b="1" dirty="0" err="1" smtClean="0">
                <a:solidFill>
                  <a:schemeClr val="accent3">
                    <a:lumMod val="50000"/>
                  </a:schemeClr>
                </a:solidFill>
              </a:rPr>
              <a:t>بأعيادهم:</a:t>
            </a:r>
            <a:endParaRPr lang="ar-KW" sz="4000" b="1" dirty="0">
              <a:solidFill>
                <a:schemeClr val="accent3">
                  <a:lumMod val="50000"/>
                </a:schemeClr>
              </a:solidFill>
            </a:endParaRPr>
          </a:p>
        </p:txBody>
      </p:sp>
      <p:sp>
        <p:nvSpPr>
          <p:cNvPr id="5" name="مربع نص 4"/>
          <p:cNvSpPr txBox="1"/>
          <p:nvPr/>
        </p:nvSpPr>
        <p:spPr>
          <a:xfrm>
            <a:off x="683568" y="2780928"/>
            <a:ext cx="7776864" cy="2523768"/>
          </a:xfrm>
          <a:prstGeom prst="rect">
            <a:avLst/>
          </a:prstGeom>
          <a:noFill/>
        </p:spPr>
        <p:txBody>
          <a:bodyPr wrap="square" rtlCol="1">
            <a:spAutoFit/>
          </a:bodyPr>
          <a:lstStyle/>
          <a:p>
            <a:pPr algn="just"/>
            <a:r>
              <a:rPr lang="ar-KW" b="1" dirty="0" smtClean="0"/>
              <a:t>قال ابن القيم رحمه الله في </a:t>
            </a:r>
            <a:r>
              <a:rPr lang="ar-KW" b="1" dirty="0" err="1" smtClean="0"/>
              <a:t>كتابه </a:t>
            </a:r>
            <a:r>
              <a:rPr lang="ar-KW" b="1" dirty="0" smtClean="0"/>
              <a:t>( أحكام أهل </a:t>
            </a:r>
            <a:r>
              <a:rPr lang="ar-KW" b="1" dirty="0" err="1" smtClean="0"/>
              <a:t>الذمة ):</a:t>
            </a:r>
            <a:r>
              <a:rPr lang="ar-KW" b="1" dirty="0" smtClean="0"/>
              <a:t> </a:t>
            </a:r>
          </a:p>
          <a:p>
            <a:pPr algn="just"/>
            <a:endParaRPr lang="ar-KW" b="1" dirty="0" smtClean="0"/>
          </a:p>
          <a:p>
            <a:pPr algn="just"/>
            <a:r>
              <a:rPr lang="ar-KW" b="1" dirty="0" smtClean="0"/>
              <a:t>وأما التهنئة بشعائر الكفر المختصة به فحرام بالاتفاق ، مثل أن يهنئهم بأعيادهم وصومهم ، فيقول: عيد مبارك عليك ، أو تهْنأ بهذا العيد ونحوه ، فهذا إن سلم قائله من الكفر فهو من المحرمات وهو بمنزلة أن يهنئه بسجوده للصليب بل ذلك أعظم إثماً عند الله ، وأشد مقتاً من التهنئة بشرب الخمر وقتل النفس ، وارتكاب الفرج الحرام ونحوه ، وكثير ممن لا قدر للدين عنده يقع في ذلك ، ولا يدري قبح ما فعل ، فمن هنّأ عبداً بمعصية أو بدعة ، أو كفر فقد تعرض لمقت الله وسخطه ." انتهى كلامه - يرحمه الله - .</a:t>
            </a:r>
          </a:p>
          <a:p>
            <a:pPr algn="just"/>
            <a:endParaRPr lang="ar-KW" b="1" dirty="0" smtClean="0"/>
          </a:p>
          <a:p>
            <a:pPr algn="l"/>
            <a:r>
              <a:rPr lang="ar-KW" sz="1400" b="1" dirty="0" smtClean="0">
                <a:solidFill>
                  <a:srgbClr val="C00000"/>
                </a:solidFill>
              </a:rPr>
              <a:t>انظر مختصر أحكام أهل الذمة للخراشي ص28</a:t>
            </a:r>
            <a:endParaRPr lang="ar-KW" sz="1400" dirty="0">
              <a:solidFill>
                <a:srgbClr val="C00000"/>
              </a:solidFill>
            </a:endParaRPr>
          </a:p>
        </p:txBody>
      </p:sp>
      <p:pic>
        <p:nvPicPr>
          <p:cNvPr id="6" name="صورة 5" descr="1317893448_home.png">
            <a:hlinkClick r:id="rId2" action="ppaction://hlinksldjump"/>
          </p:cNvPr>
          <p:cNvPicPr>
            <a:picLocks noChangeAspect="1"/>
          </p:cNvPicPr>
          <p:nvPr/>
        </p:nvPicPr>
        <p:blipFill>
          <a:blip r:embed="rId3" cstate="print"/>
          <a:stretch>
            <a:fillRect/>
          </a:stretch>
        </p:blipFill>
        <p:spPr>
          <a:xfrm>
            <a:off x="251520" y="188640"/>
            <a:ext cx="1219200" cy="1219200"/>
          </a:xfrm>
          <a:prstGeom prst="rect">
            <a:avLst/>
          </a:prstGeom>
        </p:spPr>
      </p:pic>
      <p:pic>
        <p:nvPicPr>
          <p:cNvPr id="7" name="Picture 6">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420" y="5805264"/>
            <a:ext cx="2023316" cy="963636"/>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TotalTime>
  <Words>1093</Words>
  <Application>Microsoft Office PowerPoint</Application>
  <PresentationFormat>On-screen Show (4:3)</PresentationFormat>
  <Paragraphs>123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سمة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INTEL</dc:creator>
  <cp:lastModifiedBy>desktop</cp:lastModifiedBy>
  <cp:revision>189</cp:revision>
  <dcterms:created xsi:type="dcterms:W3CDTF">2012-12-27T12:58:16Z</dcterms:created>
  <dcterms:modified xsi:type="dcterms:W3CDTF">2018-12-23T14:57:31Z</dcterms:modified>
</cp:coreProperties>
</file>