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</p:sldIdLst>
  <p:sldSz cx="7561263" cy="10693400"/>
  <p:notesSz cx="6858000" cy="9144000"/>
  <p:defaultTextStyle>
    <a:defPPr>
      <a:defRPr lang="ar-KW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56" d="100"/>
          <a:sy n="56" d="100"/>
        </p:scale>
        <p:origin x="2670" y="84"/>
      </p:cViewPr>
      <p:guideLst>
        <p:guide orient="horz" pos="3368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7095" y="3321886"/>
            <a:ext cx="6427074" cy="22921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4190" y="6059593"/>
            <a:ext cx="5292884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K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FE1EB-8DFE-43C2-AB20-7C89D91B77E1}" type="datetimeFigureOut">
              <a:rPr lang="ar-KW" smtClean="0"/>
              <a:t>25/02/1440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EC4AB-A91B-4D98-AB22-8C29537BEF47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4014071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FE1EB-8DFE-43C2-AB20-7C89D91B77E1}" type="datetimeFigureOut">
              <a:rPr lang="ar-KW" smtClean="0"/>
              <a:t>25/02/1440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EC4AB-A91B-4D98-AB22-8C29537BEF47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302385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287" y="6871500"/>
            <a:ext cx="6427074" cy="2123828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7287" y="4532320"/>
            <a:ext cx="6427074" cy="233918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FE1EB-8DFE-43C2-AB20-7C89D91B77E1}" type="datetimeFigureOut">
              <a:rPr lang="ar-KW" smtClean="0"/>
              <a:t>25/02/1440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EC4AB-A91B-4D98-AB22-8C29537BEF47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866887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2428" y="3891210"/>
            <a:ext cx="2750147" cy="11002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88595" y="3891210"/>
            <a:ext cx="2751460" cy="11002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FE1EB-8DFE-43C2-AB20-7C89D91B77E1}" type="datetimeFigureOut">
              <a:rPr lang="ar-KW" smtClean="0"/>
              <a:t>25/02/1440</a:t>
            </a:fld>
            <a:endParaRPr lang="ar-K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EC4AB-A91B-4D98-AB22-8C29537BEF47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565739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8063" y="2393639"/>
            <a:ext cx="3340871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8063" y="3391194"/>
            <a:ext cx="3340871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41017" y="2393639"/>
            <a:ext cx="3342183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41017" y="3391194"/>
            <a:ext cx="3342183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FE1EB-8DFE-43C2-AB20-7C89D91B77E1}" type="datetimeFigureOut">
              <a:rPr lang="ar-KW" smtClean="0"/>
              <a:t>25/02/1440</a:t>
            </a:fld>
            <a:endParaRPr lang="ar-K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EC4AB-A91B-4D98-AB22-8C29537BEF47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224523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FE1EB-8DFE-43C2-AB20-7C89D91B77E1}" type="datetimeFigureOut">
              <a:rPr lang="ar-KW" smtClean="0"/>
              <a:t>25/02/1440</a:t>
            </a:fld>
            <a:endParaRPr lang="ar-K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EC4AB-A91B-4D98-AB22-8C29537BEF47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560719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FE1EB-8DFE-43C2-AB20-7C89D91B77E1}" type="datetimeFigureOut">
              <a:rPr lang="ar-KW" smtClean="0"/>
              <a:t>25/02/1440</a:t>
            </a:fld>
            <a:endParaRPr lang="ar-K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EC4AB-A91B-4D98-AB22-8C29537BEF47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585161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8064" y="425756"/>
            <a:ext cx="2487603" cy="1811937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56244" y="425756"/>
            <a:ext cx="4226956" cy="912652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8064" y="2237694"/>
            <a:ext cx="2487603" cy="73145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FE1EB-8DFE-43C2-AB20-7C89D91B77E1}" type="datetimeFigureOut">
              <a:rPr lang="ar-KW" smtClean="0"/>
              <a:t>25/02/1440</a:t>
            </a:fld>
            <a:endParaRPr lang="ar-K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EC4AB-A91B-4D98-AB22-8C29537BEF47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546755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060" y="7485380"/>
            <a:ext cx="4536758" cy="88369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82060" y="955475"/>
            <a:ext cx="4536758" cy="64160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KW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060" y="8369071"/>
            <a:ext cx="4536758" cy="125498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FE1EB-8DFE-43C2-AB20-7C89D91B77E1}" type="datetimeFigureOut">
              <a:rPr lang="ar-KW" smtClean="0"/>
              <a:t>25/02/1440</a:t>
            </a:fld>
            <a:endParaRPr lang="ar-K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EC4AB-A91B-4D98-AB22-8C29537BEF47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798293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FE1EB-8DFE-43C2-AB20-7C89D91B77E1}" type="datetimeFigureOut">
              <a:rPr lang="ar-KW" smtClean="0"/>
              <a:t>25/02/1440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EC4AB-A91B-4D98-AB22-8C29537BEF47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269102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534133" y="668338"/>
            <a:ext cx="1405923" cy="142256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12427" y="668338"/>
            <a:ext cx="4095684" cy="142256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FE1EB-8DFE-43C2-AB20-7C89D91B77E1}" type="datetimeFigureOut">
              <a:rPr lang="ar-KW" smtClean="0"/>
              <a:t>25/02/1440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EC4AB-A91B-4D98-AB22-8C29537BEF47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57001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8063" y="2495127"/>
            <a:ext cx="6805137" cy="705715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18905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FE1EB-8DFE-43C2-AB20-7C89D91B77E1}" type="datetimeFigureOut">
              <a:rPr lang="ar-KW" smtClean="0"/>
              <a:t>25/02/1440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3432" y="9911198"/>
            <a:ext cx="2394400" cy="5693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8063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7EC4AB-A91B-4D98-AB22-8C29537BEF47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243500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KW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7561263" cy="10693400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5" name="TextBox 4"/>
          <p:cNvSpPr txBox="1"/>
          <p:nvPr/>
        </p:nvSpPr>
        <p:spPr>
          <a:xfrm>
            <a:off x="1448679" y="234132"/>
            <a:ext cx="4663903" cy="108542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lIns="99569" tIns="49785" rIns="99569" bIns="49785" rtlCol="1">
            <a:spAutoFit/>
          </a:bodyPr>
          <a:lstStyle/>
          <a:p>
            <a:pPr algn="ctr"/>
            <a:r>
              <a:rPr lang="ar-KW" sz="3200" dirty="0" smtClean="0">
                <a:latin typeface="Hacen Casablanca Heavy" pitchFamily="2" charset="-78"/>
                <a:cs typeface="Hacen Casablanca Heavy" pitchFamily="2" charset="-78"/>
              </a:rPr>
              <a:t>مسابقة</a:t>
            </a:r>
          </a:p>
          <a:p>
            <a:pPr algn="ctr"/>
            <a:r>
              <a:rPr lang="ar-KW" sz="3200" dirty="0" smtClean="0">
                <a:latin typeface="Hacen Casablanca Heavy" pitchFamily="2" charset="-78"/>
                <a:cs typeface="Hacen Casablanca Heavy" pitchFamily="2" charset="-78"/>
              </a:rPr>
              <a:t>خطوة في مجال العمل التطوعي</a:t>
            </a:r>
            <a:endParaRPr lang="ar-KW" sz="3200" dirty="0">
              <a:latin typeface="Hacen Casablanca Heavy" pitchFamily="2" charset="-78"/>
              <a:cs typeface="Hacen Casablanca Heavy" pitchFamily="2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0855" y="1530276"/>
            <a:ext cx="6768752" cy="1485537"/>
          </a:xfrm>
          <a:prstGeom prst="rect">
            <a:avLst/>
          </a:prstGeom>
          <a:noFill/>
        </p:spPr>
        <p:txBody>
          <a:bodyPr wrap="square" lIns="99569" tIns="49785" rIns="99569" bIns="49785" rtlCol="1">
            <a:spAutoFit/>
          </a:bodyPr>
          <a:lstStyle/>
          <a:p>
            <a:pPr algn="just"/>
            <a:r>
              <a:rPr lang="ar-KW" sz="1800" b="1" dirty="0" smtClean="0">
                <a:latin typeface="Traditional Arabic" pitchFamily="18" charset="-78"/>
                <a:cs typeface="Traditional Arabic" pitchFamily="18" charset="-78"/>
              </a:rPr>
              <a:t>1- اختيار عدد 4 طلبة من أربعة فصول في طابور الصباح.</a:t>
            </a:r>
          </a:p>
          <a:p>
            <a:pPr algn="just"/>
            <a:r>
              <a:rPr lang="ar-KW" b="1" dirty="0" smtClean="0">
                <a:latin typeface="Traditional Arabic" pitchFamily="18" charset="-78"/>
                <a:cs typeface="Traditional Arabic" pitchFamily="18" charset="-78"/>
              </a:rPr>
              <a:t>2- تقسيم الطلبة إلى مجموعتين كل مجموعة طالبين.</a:t>
            </a:r>
          </a:p>
          <a:p>
            <a:pPr algn="just"/>
            <a:r>
              <a:rPr lang="ar-KW" sz="1800" b="1" dirty="0" smtClean="0">
                <a:latin typeface="Traditional Arabic" pitchFamily="18" charset="-78"/>
                <a:cs typeface="Traditional Arabic" pitchFamily="18" charset="-78"/>
              </a:rPr>
              <a:t>3- وقوف الطلبة على المربعات الأرضية بمحاذاة بعضهم كخط واحد.</a:t>
            </a:r>
          </a:p>
          <a:p>
            <a:pPr algn="just"/>
            <a:r>
              <a:rPr lang="ar-KW" b="1" dirty="0" smtClean="0">
                <a:latin typeface="Traditional Arabic" pitchFamily="18" charset="-78"/>
                <a:cs typeface="Traditional Arabic" pitchFamily="18" charset="-78"/>
              </a:rPr>
              <a:t>4- طرح أسئلة عن العمل التطوعي سريعة والذي يجاوب الإجابة الصحيحة يتقدم خطوة للأمام.</a:t>
            </a:r>
          </a:p>
          <a:p>
            <a:pPr algn="just"/>
            <a:r>
              <a:rPr lang="ar-KW" sz="1800" b="1" dirty="0" smtClean="0">
                <a:latin typeface="Traditional Arabic" pitchFamily="18" charset="-78"/>
                <a:cs typeface="Traditional Arabic" pitchFamily="18" charset="-78"/>
              </a:rPr>
              <a:t>5- في نهاية المسابقة ينظر من المتقدم من المجموعتين فيعطى الجائزة.</a:t>
            </a:r>
            <a:endParaRPr lang="ar-KW" sz="18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44346" y="8035449"/>
            <a:ext cx="908409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8" name="Rectangle 7"/>
          <p:cNvSpPr/>
          <p:nvPr/>
        </p:nvSpPr>
        <p:spPr>
          <a:xfrm>
            <a:off x="5164226" y="8035449"/>
            <a:ext cx="908409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9" name="Rectangle 8"/>
          <p:cNvSpPr/>
          <p:nvPr/>
        </p:nvSpPr>
        <p:spPr>
          <a:xfrm>
            <a:off x="4056411" y="8035449"/>
            <a:ext cx="908409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0" name="Rectangle 9"/>
          <p:cNvSpPr/>
          <p:nvPr/>
        </p:nvSpPr>
        <p:spPr>
          <a:xfrm>
            <a:off x="2976291" y="8035449"/>
            <a:ext cx="908409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58" y="6908942"/>
            <a:ext cx="776871" cy="146908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552" y="6895044"/>
            <a:ext cx="711832" cy="148298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658" y="6633909"/>
            <a:ext cx="1126799" cy="216244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5374" y="6908943"/>
            <a:ext cx="1262357" cy="161238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6247073" y="8659068"/>
            <a:ext cx="908409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8" name="Rectangle 17"/>
          <p:cNvSpPr/>
          <p:nvPr/>
        </p:nvSpPr>
        <p:spPr>
          <a:xfrm>
            <a:off x="5166953" y="8659068"/>
            <a:ext cx="908409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9" name="Rectangle 18"/>
          <p:cNvSpPr/>
          <p:nvPr/>
        </p:nvSpPr>
        <p:spPr>
          <a:xfrm>
            <a:off x="4059138" y="8659068"/>
            <a:ext cx="908409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0" name="Rectangle 19"/>
          <p:cNvSpPr/>
          <p:nvPr/>
        </p:nvSpPr>
        <p:spPr>
          <a:xfrm>
            <a:off x="2979018" y="8659068"/>
            <a:ext cx="908409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1" name="Rectangle 20"/>
          <p:cNvSpPr/>
          <p:nvPr/>
        </p:nvSpPr>
        <p:spPr>
          <a:xfrm>
            <a:off x="6251265" y="9307140"/>
            <a:ext cx="908409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2" name="Rectangle 21"/>
          <p:cNvSpPr/>
          <p:nvPr/>
        </p:nvSpPr>
        <p:spPr>
          <a:xfrm>
            <a:off x="5171145" y="9307140"/>
            <a:ext cx="908409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3" name="Rectangle 22"/>
          <p:cNvSpPr/>
          <p:nvPr/>
        </p:nvSpPr>
        <p:spPr>
          <a:xfrm>
            <a:off x="4063330" y="9307140"/>
            <a:ext cx="908409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4" name="Rectangle 23"/>
          <p:cNvSpPr/>
          <p:nvPr/>
        </p:nvSpPr>
        <p:spPr>
          <a:xfrm>
            <a:off x="2983210" y="9307140"/>
            <a:ext cx="908409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5" name="Rectangle 24"/>
          <p:cNvSpPr/>
          <p:nvPr/>
        </p:nvSpPr>
        <p:spPr>
          <a:xfrm>
            <a:off x="6256598" y="9955212"/>
            <a:ext cx="908409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6" name="Rectangle 25"/>
          <p:cNvSpPr/>
          <p:nvPr/>
        </p:nvSpPr>
        <p:spPr>
          <a:xfrm>
            <a:off x="5176478" y="9955212"/>
            <a:ext cx="908409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7" name="Rectangle 26"/>
          <p:cNvSpPr/>
          <p:nvPr/>
        </p:nvSpPr>
        <p:spPr>
          <a:xfrm>
            <a:off x="4068663" y="9955212"/>
            <a:ext cx="908409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8" name="Rectangle 27"/>
          <p:cNvSpPr/>
          <p:nvPr/>
        </p:nvSpPr>
        <p:spPr>
          <a:xfrm>
            <a:off x="2988543" y="9955212"/>
            <a:ext cx="908409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55" y="7653275"/>
            <a:ext cx="2011585" cy="2011585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3972973" y="3186460"/>
            <a:ext cx="3315418" cy="28089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  <a:prstDash val="dashDot"/>
          </a:ln>
        </p:spPr>
        <p:txBody>
          <a:bodyPr wrap="square" lIns="99569" tIns="49785" rIns="99569" bIns="49785" rtlCol="1">
            <a:spAutoFit/>
          </a:bodyPr>
          <a:lstStyle/>
          <a:p>
            <a:pPr algn="just"/>
            <a:r>
              <a:rPr lang="ar-KW" sz="1600" b="1" dirty="0">
                <a:latin typeface="Traditional Arabic" pitchFamily="18" charset="-78"/>
                <a:cs typeface="Traditional Arabic" pitchFamily="18" charset="-78"/>
              </a:rPr>
              <a:t>1- </a:t>
            </a:r>
            <a:r>
              <a:rPr lang="ar-KW" sz="1600" b="1" dirty="0" smtClean="0">
                <a:latin typeface="Traditional Arabic" pitchFamily="18" charset="-78"/>
                <a:cs typeface="Traditional Arabic" pitchFamily="18" charset="-78"/>
              </a:rPr>
              <a:t>متى </a:t>
            </a:r>
            <a:r>
              <a:rPr lang="ar-KW" sz="1600" b="1" dirty="0">
                <a:latin typeface="Traditional Arabic" pitchFamily="18" charset="-78"/>
                <a:cs typeface="Traditional Arabic" pitchFamily="18" charset="-78"/>
              </a:rPr>
              <a:t>تكون في غرفتك بدون رأسك؟ ( عندما تنظر من النافذة ).</a:t>
            </a:r>
          </a:p>
          <a:p>
            <a:pPr algn="just"/>
            <a:r>
              <a:rPr lang="ar-KW" sz="1600" b="1" dirty="0">
                <a:latin typeface="Traditional Arabic" pitchFamily="18" charset="-78"/>
                <a:cs typeface="Traditional Arabic" pitchFamily="18" charset="-78"/>
              </a:rPr>
              <a:t>2- </a:t>
            </a:r>
            <a:r>
              <a:rPr lang="ar-KW" sz="1600" b="1" dirty="0" smtClean="0">
                <a:latin typeface="Traditional Arabic" pitchFamily="18" charset="-78"/>
                <a:cs typeface="Traditional Arabic" pitchFamily="18" charset="-78"/>
              </a:rPr>
              <a:t>ما </a:t>
            </a:r>
            <a:r>
              <a:rPr lang="ar-KW" sz="1600" b="1" dirty="0">
                <a:latin typeface="Traditional Arabic" pitchFamily="18" charset="-78"/>
                <a:cs typeface="Traditional Arabic" pitchFamily="18" charset="-78"/>
              </a:rPr>
              <a:t>الشيء الذي له عين واحدة ولكنه لا يرى؟ </a:t>
            </a:r>
            <a:r>
              <a:rPr lang="ar-KW" sz="1600" b="1" dirty="0" smtClean="0">
                <a:latin typeface="Traditional Arabic" pitchFamily="18" charset="-78"/>
                <a:cs typeface="Traditional Arabic" pitchFamily="18" charset="-78"/>
              </a:rPr>
              <a:t>       		( </a:t>
            </a:r>
            <a:r>
              <a:rPr lang="ar-KW" sz="1600" b="1" dirty="0">
                <a:latin typeface="Traditional Arabic" pitchFamily="18" charset="-78"/>
                <a:cs typeface="Traditional Arabic" pitchFamily="18" charset="-78"/>
              </a:rPr>
              <a:t>الإبرة ).</a:t>
            </a:r>
          </a:p>
          <a:p>
            <a:pPr algn="just"/>
            <a:r>
              <a:rPr lang="ar-KW" sz="1600" b="1" dirty="0">
                <a:latin typeface="Traditional Arabic" pitchFamily="18" charset="-78"/>
                <a:cs typeface="Traditional Arabic" pitchFamily="18" charset="-78"/>
              </a:rPr>
              <a:t>3- </a:t>
            </a:r>
            <a:r>
              <a:rPr lang="ar-KW" sz="1600" b="1" dirty="0" smtClean="0">
                <a:latin typeface="Traditional Arabic" pitchFamily="18" charset="-78"/>
                <a:cs typeface="Traditional Arabic" pitchFamily="18" charset="-78"/>
              </a:rPr>
              <a:t>ما </a:t>
            </a:r>
            <a:r>
              <a:rPr lang="ar-KW" sz="1600" b="1" dirty="0">
                <a:latin typeface="Traditional Arabic" pitchFamily="18" charset="-78"/>
                <a:cs typeface="Traditional Arabic" pitchFamily="18" charset="-78"/>
              </a:rPr>
              <a:t>هو الشيء الذي يوجد في القرن مرة وفي الدقيقة مرتين ولا يوجد في الساعة؟ (حرف القاف).</a:t>
            </a:r>
          </a:p>
          <a:p>
            <a:pPr algn="just"/>
            <a:r>
              <a:rPr lang="ar-KW" sz="1600" b="1" dirty="0">
                <a:latin typeface="Traditional Arabic" pitchFamily="18" charset="-78"/>
                <a:cs typeface="Traditional Arabic" pitchFamily="18" charset="-78"/>
              </a:rPr>
              <a:t>4- </a:t>
            </a:r>
            <a:r>
              <a:rPr lang="ar-KW" sz="1600" b="1" dirty="0" smtClean="0">
                <a:latin typeface="Traditional Arabic" pitchFamily="18" charset="-78"/>
                <a:cs typeface="Traditional Arabic" pitchFamily="18" charset="-78"/>
              </a:rPr>
              <a:t>ما </a:t>
            </a:r>
            <a:r>
              <a:rPr lang="ar-KW" sz="1600" b="1" dirty="0">
                <a:latin typeface="Traditional Arabic" pitchFamily="18" charset="-78"/>
                <a:cs typeface="Traditional Arabic" pitchFamily="18" charset="-78"/>
              </a:rPr>
              <a:t>الشيء الذي إن غليته تجمد؟ ( البيض ).</a:t>
            </a:r>
          </a:p>
          <a:p>
            <a:pPr algn="just"/>
            <a:r>
              <a:rPr lang="ar-KW" sz="1600" b="1" dirty="0">
                <a:latin typeface="Traditional Arabic" pitchFamily="18" charset="-78"/>
                <a:cs typeface="Traditional Arabic" pitchFamily="18" charset="-78"/>
              </a:rPr>
              <a:t>5 </a:t>
            </a:r>
            <a:r>
              <a:rPr lang="ar-KW" sz="1600" b="1" dirty="0" smtClean="0">
                <a:latin typeface="Traditional Arabic" pitchFamily="18" charset="-78"/>
                <a:cs typeface="Traditional Arabic" pitchFamily="18" charset="-78"/>
              </a:rPr>
              <a:t>– اسم </a:t>
            </a:r>
            <a:r>
              <a:rPr lang="ar-KW" sz="1600" b="1" dirty="0">
                <a:latin typeface="Traditional Arabic" pitchFamily="18" charset="-78"/>
                <a:cs typeface="Traditional Arabic" pitchFamily="18" charset="-78"/>
              </a:rPr>
              <a:t>فاكهة إن قلبته بقى على حاله؟ ( خوخ، توت).</a:t>
            </a:r>
          </a:p>
          <a:p>
            <a:pPr algn="just"/>
            <a:r>
              <a:rPr lang="ar-KW" sz="1600" b="1" dirty="0">
                <a:latin typeface="Traditional Arabic" pitchFamily="18" charset="-78"/>
                <a:cs typeface="Traditional Arabic" pitchFamily="18" charset="-78"/>
              </a:rPr>
              <a:t>6 </a:t>
            </a:r>
            <a:r>
              <a:rPr lang="ar-KW" sz="1600" b="1" dirty="0" smtClean="0">
                <a:latin typeface="Traditional Arabic" pitchFamily="18" charset="-78"/>
                <a:cs typeface="Traditional Arabic" pitchFamily="18" charset="-78"/>
              </a:rPr>
              <a:t>– ما </a:t>
            </a:r>
            <a:r>
              <a:rPr lang="ar-KW" sz="1600" b="1" dirty="0">
                <a:latin typeface="Traditional Arabic" pitchFamily="18" charset="-78"/>
                <a:cs typeface="Traditional Arabic" pitchFamily="18" charset="-78"/>
              </a:rPr>
              <a:t>الذي تراه في الليل ثلاث مرات وفي النهار مرة واحدة؟ ( حرف اللام).</a:t>
            </a:r>
          </a:p>
          <a:p>
            <a:pPr algn="just"/>
            <a:r>
              <a:rPr lang="ar-KW" sz="1600" b="1" dirty="0">
                <a:latin typeface="Traditional Arabic" pitchFamily="18" charset="-78"/>
                <a:cs typeface="Traditional Arabic" pitchFamily="18" charset="-78"/>
              </a:rPr>
              <a:t>7 - </a:t>
            </a:r>
            <a:r>
              <a:rPr lang="ar-KW" sz="1600" b="1" dirty="0" smtClean="0">
                <a:latin typeface="Traditional Arabic" pitchFamily="18" charset="-78"/>
                <a:cs typeface="Traditional Arabic" pitchFamily="18" charset="-78"/>
              </a:rPr>
              <a:t>إذا </a:t>
            </a:r>
            <a:r>
              <a:rPr lang="ar-KW" sz="1600" b="1" dirty="0">
                <a:latin typeface="Traditional Arabic" pitchFamily="18" charset="-78"/>
                <a:cs typeface="Traditional Arabic" pitchFamily="18" charset="-78"/>
              </a:rPr>
              <a:t>وضعناه في الثلاجة لا يبرد؟ ( الفلفل الحار).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2516" y="3330476"/>
            <a:ext cx="3315418" cy="30551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  <a:prstDash val="dashDot"/>
          </a:ln>
        </p:spPr>
        <p:txBody>
          <a:bodyPr wrap="square" lIns="99569" tIns="49785" rIns="99569" bIns="49785" rtlCol="1">
            <a:spAutoFit/>
          </a:bodyPr>
          <a:lstStyle/>
          <a:p>
            <a:pPr algn="just"/>
            <a:r>
              <a:rPr lang="ar-KW" sz="1600" b="1" dirty="0" smtClean="0">
                <a:latin typeface="Traditional Arabic" pitchFamily="18" charset="-78"/>
                <a:cs typeface="Traditional Arabic" pitchFamily="18" charset="-78"/>
              </a:rPr>
              <a:t>8- ما </a:t>
            </a:r>
            <a:r>
              <a:rPr lang="ar-KW" sz="1600" b="1" dirty="0">
                <a:latin typeface="Traditional Arabic" pitchFamily="18" charset="-78"/>
                <a:cs typeface="Traditional Arabic" pitchFamily="18" charset="-78"/>
              </a:rPr>
              <a:t>الأعداد الخمسة المتتالية التي يساوي مجموعها 100؟ (18، 19، 20، 21، 22).</a:t>
            </a:r>
          </a:p>
          <a:p>
            <a:pPr algn="just"/>
            <a:r>
              <a:rPr lang="ar-KW" sz="1600" b="1" dirty="0" smtClean="0">
                <a:latin typeface="Traditional Arabic" pitchFamily="18" charset="-78"/>
                <a:cs typeface="Traditional Arabic" pitchFamily="18" charset="-78"/>
              </a:rPr>
              <a:t>9- بطة </a:t>
            </a:r>
            <a:r>
              <a:rPr lang="ar-KW" sz="1600" b="1" dirty="0">
                <a:latin typeface="Traditional Arabic" pitchFamily="18" charset="-78"/>
                <a:cs typeface="Traditional Arabic" pitchFamily="18" charset="-78"/>
              </a:rPr>
              <a:t>بين بطتين وبطة وراء بطة وبطة أمامها بطتان فكم بطة في هذا الموكب؟ ( ثلاث بطات).</a:t>
            </a:r>
          </a:p>
          <a:p>
            <a:pPr algn="just"/>
            <a:r>
              <a:rPr lang="ar-KW" sz="1600" b="1" dirty="0" smtClean="0">
                <a:latin typeface="Traditional Arabic" pitchFamily="18" charset="-78"/>
                <a:cs typeface="Traditional Arabic" pitchFamily="18" charset="-78"/>
              </a:rPr>
              <a:t>10-كبد </a:t>
            </a:r>
            <a:r>
              <a:rPr lang="ar-KW" sz="1600" b="1" dirty="0">
                <a:latin typeface="Traditional Arabic" pitchFamily="18" charset="-78"/>
                <a:cs typeface="Traditional Arabic" pitchFamily="18" charset="-78"/>
              </a:rPr>
              <a:t>كل شيء: أوله – </a:t>
            </a:r>
            <a:r>
              <a:rPr lang="ar-KW" sz="1600" b="1" u="sng" dirty="0">
                <a:latin typeface="Traditional Arabic" pitchFamily="18" charset="-78"/>
                <a:cs typeface="Traditional Arabic" pitchFamily="18" charset="-78"/>
              </a:rPr>
              <a:t>وسطه </a:t>
            </a:r>
            <a:r>
              <a:rPr lang="ar-KW" sz="1600" b="1" dirty="0">
                <a:latin typeface="Traditional Arabic" pitchFamily="18" charset="-78"/>
                <a:cs typeface="Traditional Arabic" pitchFamily="18" charset="-78"/>
              </a:rPr>
              <a:t>– آخره؟ </a:t>
            </a:r>
            <a:endParaRPr lang="ar-KW" sz="16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algn="just"/>
            <a:r>
              <a:rPr lang="ar-KW" sz="1600" b="1" dirty="0" smtClean="0">
                <a:latin typeface="Traditional Arabic" pitchFamily="18" charset="-78"/>
                <a:cs typeface="Traditional Arabic" pitchFamily="18" charset="-78"/>
              </a:rPr>
              <a:t>11- أول </a:t>
            </a:r>
            <a:r>
              <a:rPr lang="ar-KW" sz="1600" b="1" dirty="0">
                <a:latin typeface="Traditional Arabic" pitchFamily="18" charset="-78"/>
                <a:cs typeface="Traditional Arabic" pitchFamily="18" charset="-78"/>
              </a:rPr>
              <a:t>الفاكهة: </a:t>
            </a:r>
            <a:r>
              <a:rPr lang="ar-KW" sz="1600" b="1" u="sng" dirty="0">
                <a:latin typeface="Traditional Arabic" pitchFamily="18" charset="-78"/>
                <a:cs typeface="Traditional Arabic" pitchFamily="18" charset="-78"/>
              </a:rPr>
              <a:t>باكورة </a:t>
            </a:r>
            <a:r>
              <a:rPr lang="ar-KW" sz="1600" b="1" dirty="0">
                <a:latin typeface="Traditional Arabic" pitchFamily="18" charset="-78"/>
                <a:cs typeface="Traditional Arabic" pitchFamily="18" charset="-78"/>
              </a:rPr>
              <a:t>– طلع – بكر</a:t>
            </a:r>
            <a:r>
              <a:rPr lang="ar-KW" sz="1600" b="1" dirty="0" smtClean="0">
                <a:latin typeface="Traditional Arabic" pitchFamily="18" charset="-78"/>
                <a:cs typeface="Traditional Arabic" pitchFamily="18" charset="-78"/>
              </a:rPr>
              <a:t>؟</a:t>
            </a:r>
            <a:endParaRPr lang="ar-KW" sz="1600" b="1" dirty="0">
              <a:latin typeface="Traditional Arabic" pitchFamily="18" charset="-78"/>
              <a:cs typeface="Traditional Arabic" pitchFamily="18" charset="-78"/>
            </a:endParaRPr>
          </a:p>
          <a:p>
            <a:pPr algn="just"/>
            <a:r>
              <a:rPr lang="ar-KW" sz="1600" b="1" dirty="0">
                <a:latin typeface="Traditional Arabic" pitchFamily="18" charset="-78"/>
                <a:cs typeface="Traditional Arabic" pitchFamily="18" charset="-78"/>
              </a:rPr>
              <a:t>12 </a:t>
            </a:r>
            <a:r>
              <a:rPr lang="ar-KW" sz="1600" b="1" dirty="0" smtClean="0">
                <a:latin typeface="Traditional Arabic" pitchFamily="18" charset="-78"/>
                <a:cs typeface="Traditional Arabic" pitchFamily="18" charset="-78"/>
              </a:rPr>
              <a:t>– الحجر </a:t>
            </a:r>
            <a:r>
              <a:rPr lang="ar-KW" sz="1600" b="1" dirty="0">
                <a:latin typeface="Traditional Arabic" pitchFamily="18" charset="-78"/>
                <a:cs typeface="Traditional Arabic" pitchFamily="18" charset="-78"/>
              </a:rPr>
              <a:t>الصغير: فصيد – كثيب – </a:t>
            </a:r>
            <a:r>
              <a:rPr lang="ar-KW" sz="1600" b="1" u="sng" dirty="0" smtClean="0">
                <a:latin typeface="Traditional Arabic" pitchFamily="18" charset="-78"/>
                <a:cs typeface="Traditional Arabic" pitchFamily="18" charset="-78"/>
              </a:rPr>
              <a:t>حصى</a:t>
            </a:r>
            <a:r>
              <a:rPr lang="ar-KW" sz="1600" b="1" dirty="0" smtClean="0">
                <a:latin typeface="Traditional Arabic" pitchFamily="18" charset="-78"/>
                <a:cs typeface="Traditional Arabic" pitchFamily="18" charset="-78"/>
              </a:rPr>
              <a:t>؟ 	</a:t>
            </a:r>
          </a:p>
          <a:p>
            <a:pPr algn="just"/>
            <a:r>
              <a:rPr lang="ar-KW" sz="1600" b="1" dirty="0" smtClean="0">
                <a:latin typeface="Traditional Arabic" pitchFamily="18" charset="-78"/>
                <a:cs typeface="Traditional Arabic" pitchFamily="18" charset="-78"/>
              </a:rPr>
              <a:t>13 – ما </a:t>
            </a:r>
            <a:r>
              <a:rPr lang="ar-KW" sz="1600" b="1" dirty="0">
                <a:latin typeface="Traditional Arabic" pitchFamily="18" charset="-78"/>
                <a:cs typeface="Traditional Arabic" pitchFamily="18" charset="-78"/>
              </a:rPr>
              <a:t>الحيوان الوحيد الذي له قلبان؟ (الزرافة).</a:t>
            </a:r>
          </a:p>
          <a:p>
            <a:pPr algn="just"/>
            <a:r>
              <a:rPr lang="ar-KW" sz="1600" b="1" dirty="0">
                <a:latin typeface="Traditional Arabic" pitchFamily="18" charset="-78"/>
                <a:cs typeface="Traditional Arabic" pitchFamily="18" charset="-78"/>
              </a:rPr>
              <a:t>14 </a:t>
            </a:r>
            <a:r>
              <a:rPr lang="ar-KW" sz="1600" b="1" dirty="0" smtClean="0">
                <a:latin typeface="Traditional Arabic" pitchFamily="18" charset="-78"/>
                <a:cs typeface="Traditional Arabic" pitchFamily="18" charset="-78"/>
              </a:rPr>
              <a:t>– ظهرت </a:t>
            </a:r>
            <a:r>
              <a:rPr lang="ar-KW" sz="1600" b="1" dirty="0">
                <a:latin typeface="Traditional Arabic" pitchFamily="18" charset="-78"/>
                <a:cs typeface="Traditional Arabic" pitchFamily="18" charset="-78"/>
              </a:rPr>
              <a:t>أول موسوعة علمية في العالم (</a:t>
            </a:r>
            <a:r>
              <a:rPr lang="ar-KW" sz="1600" b="1" u="sng" dirty="0" smtClean="0">
                <a:latin typeface="Traditional Arabic" pitchFamily="18" charset="-78"/>
                <a:cs typeface="Traditional Arabic" pitchFamily="18" charset="-78"/>
              </a:rPr>
              <a:t>فرنسا1751</a:t>
            </a:r>
            <a:r>
              <a:rPr lang="ar-KW" sz="1600" b="1" dirty="0" smtClean="0">
                <a:latin typeface="Traditional Arabic" pitchFamily="18" charset="-78"/>
                <a:cs typeface="Traditional Arabic" pitchFamily="18" charset="-78"/>
              </a:rPr>
              <a:t>-بريطانيا1815- </a:t>
            </a:r>
            <a:r>
              <a:rPr lang="ar-KW" sz="1600" b="1" dirty="0">
                <a:latin typeface="Traditional Arabic" pitchFamily="18" charset="-78"/>
                <a:cs typeface="Traditional Arabic" pitchFamily="18" charset="-78"/>
              </a:rPr>
              <a:t>أمريكا1717)؟</a:t>
            </a:r>
          </a:p>
          <a:p>
            <a:pPr algn="just"/>
            <a:r>
              <a:rPr lang="ar-KW" sz="1600" b="1" dirty="0">
                <a:latin typeface="Traditional Arabic" pitchFamily="18" charset="-78"/>
                <a:cs typeface="Traditional Arabic" pitchFamily="18" charset="-78"/>
              </a:rPr>
              <a:t>15 </a:t>
            </a:r>
            <a:r>
              <a:rPr lang="ar-KW" sz="1600" b="1" dirty="0" smtClean="0">
                <a:latin typeface="Traditional Arabic" pitchFamily="18" charset="-78"/>
                <a:cs typeface="Traditional Arabic" pitchFamily="18" charset="-78"/>
              </a:rPr>
              <a:t>- كم </a:t>
            </a:r>
            <a:r>
              <a:rPr lang="ar-KW" sz="1600" b="1" dirty="0">
                <a:latin typeface="Traditional Arabic" pitchFamily="18" charset="-78"/>
                <a:cs typeface="Traditional Arabic" pitchFamily="18" charset="-78"/>
              </a:rPr>
              <a:t>يبلغ وزن الإنسان على سطح </a:t>
            </a:r>
            <a:r>
              <a:rPr lang="ar-KW" sz="1600" b="1" dirty="0" smtClean="0">
                <a:latin typeface="Traditional Arabic" pitchFamily="18" charset="-78"/>
                <a:cs typeface="Traditional Arabic" pitchFamily="18" charset="-78"/>
              </a:rPr>
              <a:t>القمر(</a:t>
            </a:r>
            <a:r>
              <a:rPr lang="ar-KW" sz="1600" b="1" u="sng" dirty="0" smtClean="0">
                <a:latin typeface="Traditional Arabic" pitchFamily="18" charset="-78"/>
                <a:cs typeface="Traditional Arabic" pitchFamily="18" charset="-78"/>
              </a:rPr>
              <a:t>6أضعاف</a:t>
            </a:r>
            <a:r>
              <a:rPr lang="ar-KW" sz="1600" b="1" dirty="0" smtClean="0">
                <a:latin typeface="Traditional Arabic" pitchFamily="18" charset="-78"/>
                <a:cs typeface="Traditional Arabic" pitchFamily="18" charset="-78"/>
              </a:rPr>
              <a:t>-7أضعاف-9أضعاف</a:t>
            </a:r>
            <a:r>
              <a:rPr lang="ar-KW" sz="1600" b="1" dirty="0">
                <a:latin typeface="Traditional Arabic" pitchFamily="18" charset="-78"/>
                <a:cs typeface="Traditional Arabic" pitchFamily="18" charset="-78"/>
              </a:rPr>
              <a:t>)؟</a:t>
            </a:r>
          </a:p>
        </p:txBody>
      </p:sp>
      <p:pic>
        <p:nvPicPr>
          <p:cNvPr id="29" name="صورة 2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35" y="9627846"/>
            <a:ext cx="1857772" cy="884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145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7561263" cy="10693400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5" name="TextBox 4"/>
          <p:cNvSpPr txBox="1"/>
          <p:nvPr/>
        </p:nvSpPr>
        <p:spPr>
          <a:xfrm>
            <a:off x="1448679" y="666180"/>
            <a:ext cx="4663903" cy="108542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lIns="99569" tIns="49785" rIns="99569" bIns="49785" rtlCol="1">
            <a:spAutoFit/>
          </a:bodyPr>
          <a:lstStyle/>
          <a:p>
            <a:pPr algn="ctr"/>
            <a:r>
              <a:rPr lang="ar-KW" sz="3200" dirty="0" smtClean="0">
                <a:latin typeface="Hacen Casablanca Heavy" pitchFamily="2" charset="-78"/>
                <a:cs typeface="Hacen Casablanca Heavy" pitchFamily="2" charset="-78"/>
              </a:rPr>
              <a:t>مسابقة</a:t>
            </a:r>
          </a:p>
          <a:p>
            <a:pPr algn="ctr"/>
            <a:r>
              <a:rPr lang="ar-KW" sz="3200" dirty="0" smtClean="0">
                <a:latin typeface="Hacen Casablanca Heavy" pitchFamily="2" charset="-78"/>
                <a:cs typeface="Hacen Casablanca Heavy" pitchFamily="2" charset="-78"/>
              </a:rPr>
              <a:t>تعاون في العمل التطوعي</a:t>
            </a:r>
            <a:endParaRPr lang="ar-KW" sz="3200" dirty="0">
              <a:latin typeface="Hacen Casablanca Heavy" pitchFamily="2" charset="-78"/>
              <a:cs typeface="Hacen Casablanca Heavy" pitchFamily="2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0855" y="2411544"/>
            <a:ext cx="6768752" cy="1762536"/>
          </a:xfrm>
          <a:prstGeom prst="rect">
            <a:avLst/>
          </a:prstGeom>
          <a:noFill/>
        </p:spPr>
        <p:txBody>
          <a:bodyPr wrap="square" lIns="99569" tIns="49785" rIns="99569" bIns="49785" rtlCol="1">
            <a:spAutoFit/>
          </a:bodyPr>
          <a:lstStyle/>
          <a:p>
            <a:pPr algn="just"/>
            <a:r>
              <a:rPr lang="ar-KW" sz="1800" b="1" dirty="0" smtClean="0">
                <a:latin typeface="Traditional Arabic" pitchFamily="18" charset="-78"/>
                <a:cs typeface="Traditional Arabic" pitchFamily="18" charset="-78"/>
              </a:rPr>
              <a:t>1- اختيار عدد 10 طلبة من عشر فصول في طابور الصباح.</a:t>
            </a:r>
          </a:p>
          <a:p>
            <a:pPr algn="just"/>
            <a:r>
              <a:rPr lang="ar-KW" b="1" dirty="0" smtClean="0">
                <a:latin typeface="Traditional Arabic" pitchFamily="18" charset="-78"/>
                <a:cs typeface="Traditional Arabic" pitchFamily="18" charset="-78"/>
              </a:rPr>
              <a:t>2- تقسيم الطلبة إلى مجموعتين كل مجموعة 5 طلبة.</a:t>
            </a:r>
          </a:p>
          <a:p>
            <a:pPr algn="just"/>
            <a:r>
              <a:rPr lang="ar-KW" b="1" dirty="0" smtClean="0">
                <a:latin typeface="Traditional Arabic" pitchFamily="18" charset="-78"/>
                <a:cs typeface="Traditional Arabic" pitchFamily="18" charset="-78"/>
              </a:rPr>
              <a:t>3 – إعطاء كل مجموعة جائزة مربوطة بخمس أحبال كل حبل فيه خمس عقد.</a:t>
            </a:r>
          </a:p>
          <a:p>
            <a:pPr algn="just"/>
            <a:r>
              <a:rPr lang="ar-KW" sz="1800" b="1" dirty="0" smtClean="0">
                <a:latin typeface="Traditional Arabic" pitchFamily="18" charset="-78"/>
                <a:cs typeface="Traditional Arabic" pitchFamily="18" charset="-78"/>
              </a:rPr>
              <a:t>3- وقوف الطلبة مقابل الحضور في الطابور.</a:t>
            </a:r>
          </a:p>
          <a:p>
            <a:pPr algn="just"/>
            <a:r>
              <a:rPr lang="ar-KW" b="1" dirty="0" smtClean="0">
                <a:latin typeface="Traditional Arabic" pitchFamily="18" charset="-78"/>
                <a:cs typeface="Traditional Arabic" pitchFamily="18" charset="-78"/>
              </a:rPr>
              <a:t>4- إعطاء الإشارة للبدأ في حل العقد الخمسة المربوطة بها الجائزة من قبل كل طالب.</a:t>
            </a:r>
          </a:p>
          <a:p>
            <a:pPr algn="just"/>
            <a:r>
              <a:rPr lang="ar-KW" sz="1800" b="1" dirty="0" smtClean="0">
                <a:latin typeface="Traditional Arabic" pitchFamily="18" charset="-78"/>
                <a:cs typeface="Traditional Arabic" pitchFamily="18" charset="-78"/>
              </a:rPr>
              <a:t>5- في نهاية المسابقة ينظر من المتقدم من المجموعتين فيعطى الجائزة.</a:t>
            </a:r>
            <a:endParaRPr lang="ar-KW" sz="1800" b="1" dirty="0">
              <a:latin typeface="Traditional Arabic" pitchFamily="18" charset="-78"/>
              <a:cs typeface="Traditional Arabic" pitchFamily="18" charset="-78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84312" y="4356101"/>
            <a:ext cx="5568528" cy="3726904"/>
            <a:chOff x="84311" y="4356100"/>
            <a:chExt cx="10023152" cy="5862761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312911" y="4127500"/>
              <a:ext cx="1981200" cy="2438400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2146894" y="5046093"/>
              <a:ext cx="1981200" cy="2438400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3947095" y="5969595"/>
              <a:ext cx="1981200" cy="2438400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891311" y="6981899"/>
              <a:ext cx="1981200" cy="2438400"/>
            </a:xfrm>
            <a:prstGeom prst="rect">
              <a:avLst/>
            </a:prstGeom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7897663" y="8009061"/>
              <a:ext cx="1981200" cy="2438400"/>
            </a:xfrm>
            <a:prstGeom prst="rect">
              <a:avLst/>
            </a:prstGeom>
          </p:spPr>
        </p:pic>
      </p:grpSp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807" y="6397551"/>
            <a:ext cx="2011585" cy="2011585"/>
          </a:xfrm>
          <a:prstGeom prst="rect">
            <a:avLst/>
          </a:prstGeom>
        </p:spPr>
      </p:pic>
      <p:grpSp>
        <p:nvGrpSpPr>
          <p:cNvPr id="37" name="Group 36"/>
          <p:cNvGrpSpPr/>
          <p:nvPr/>
        </p:nvGrpSpPr>
        <p:grpSpPr>
          <a:xfrm>
            <a:off x="108223" y="6478486"/>
            <a:ext cx="5568528" cy="3726904"/>
            <a:chOff x="84311" y="4356100"/>
            <a:chExt cx="10023152" cy="5862761"/>
          </a:xfrm>
        </p:grpSpPr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312911" y="4127500"/>
              <a:ext cx="1981200" cy="2438400"/>
            </a:xfrm>
            <a:prstGeom prst="rect">
              <a:avLst/>
            </a:prstGeom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2146894" y="5046093"/>
              <a:ext cx="1981200" cy="2438400"/>
            </a:xfrm>
            <a:prstGeom prst="rect">
              <a:avLst/>
            </a:prstGeom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3947095" y="5969595"/>
              <a:ext cx="1981200" cy="2438400"/>
            </a:xfrm>
            <a:prstGeom prst="rect">
              <a:avLst/>
            </a:prstGeom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891311" y="6981899"/>
              <a:ext cx="1981200" cy="2438400"/>
            </a:xfrm>
            <a:prstGeom prst="rect">
              <a:avLst/>
            </a:prstGeom>
          </p:spPr>
        </p:pic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7897663" y="8009061"/>
              <a:ext cx="1981200" cy="2438400"/>
            </a:xfrm>
            <a:prstGeom prst="rect">
              <a:avLst/>
            </a:prstGeom>
          </p:spPr>
        </p:pic>
      </p:grpSp>
      <p:pic>
        <p:nvPicPr>
          <p:cNvPr id="43" name="Picture 4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807" y="8646368"/>
            <a:ext cx="1926353" cy="1926353"/>
          </a:xfrm>
          <a:prstGeom prst="rect">
            <a:avLst/>
          </a:prstGeom>
        </p:spPr>
      </p:pic>
      <p:pic>
        <p:nvPicPr>
          <p:cNvPr id="20" name="صورة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571" y="9667180"/>
            <a:ext cx="1857772" cy="884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696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7561263" cy="10693400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5" name="TextBox 4"/>
          <p:cNvSpPr txBox="1"/>
          <p:nvPr/>
        </p:nvSpPr>
        <p:spPr>
          <a:xfrm>
            <a:off x="1448679" y="516857"/>
            <a:ext cx="4663903" cy="108542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lIns="99569" tIns="49785" rIns="99569" bIns="49785" rtlCol="1">
            <a:spAutoFit/>
          </a:bodyPr>
          <a:lstStyle/>
          <a:p>
            <a:pPr algn="ctr"/>
            <a:r>
              <a:rPr lang="ar-KW" sz="3200" dirty="0" smtClean="0">
                <a:latin typeface="Hacen Casablanca Heavy" pitchFamily="2" charset="-78"/>
                <a:cs typeface="Hacen Casablanca Heavy" pitchFamily="2" charset="-78"/>
              </a:rPr>
              <a:t>مسابقة</a:t>
            </a:r>
          </a:p>
          <a:p>
            <a:pPr algn="ctr"/>
            <a:r>
              <a:rPr lang="ar-KW" sz="3200" dirty="0" smtClean="0">
                <a:latin typeface="Hacen Casablanca Heavy" pitchFamily="2" charset="-78"/>
                <a:cs typeface="Hacen Casablanca Heavy" pitchFamily="2" charset="-78"/>
              </a:rPr>
              <a:t>التعاون في العمل التطوعي</a:t>
            </a:r>
            <a:endParaRPr lang="ar-KW" sz="3200" dirty="0">
              <a:latin typeface="Hacen Casablanca Heavy" pitchFamily="2" charset="-78"/>
              <a:cs typeface="Hacen Casablanca Heavy" pitchFamily="2" charset="-78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55" y="7653275"/>
            <a:ext cx="2011585" cy="2011585"/>
          </a:xfrm>
          <a:prstGeom prst="rect">
            <a:avLst/>
          </a:prstGeom>
        </p:spPr>
      </p:pic>
      <p:sp>
        <p:nvSpPr>
          <p:cNvPr id="31" name="Text Box 8"/>
          <p:cNvSpPr txBox="1">
            <a:spLocks noChangeArrowheads="1"/>
          </p:cNvSpPr>
          <p:nvPr/>
        </p:nvSpPr>
        <p:spPr bwMode="auto">
          <a:xfrm>
            <a:off x="2324406" y="5806620"/>
            <a:ext cx="5040312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sz="8800" b="1">
                <a:solidFill>
                  <a:schemeClr val="accent2"/>
                </a:solidFill>
                <a:cs typeface="Traditional Arabic" pitchFamily="18" charset="-78"/>
              </a:rPr>
              <a:t>لعبة السلسلة</a:t>
            </a:r>
            <a:endParaRPr lang="en-US" sz="8800" b="1">
              <a:solidFill>
                <a:schemeClr val="accent2"/>
              </a:solidFill>
              <a:cs typeface="Traditional Arabic" pitchFamily="18" charset="-78"/>
            </a:endParaRPr>
          </a:p>
        </p:txBody>
      </p:sp>
      <p:pic>
        <p:nvPicPr>
          <p:cNvPr id="32" name="Picture 11" descr="سلسلة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66053">
            <a:off x="2018018" y="1172708"/>
            <a:ext cx="3311525" cy="536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Text Box 13"/>
          <p:cNvSpPr txBox="1">
            <a:spLocks noChangeArrowheads="1"/>
          </p:cNvSpPr>
          <p:nvPr/>
        </p:nvSpPr>
        <p:spPr bwMode="auto">
          <a:xfrm>
            <a:off x="92381" y="2631620"/>
            <a:ext cx="5040312" cy="116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sz="2800" b="1" dirty="0">
                <a:cs typeface="Traditional Arabic" pitchFamily="18" charset="-78"/>
              </a:rPr>
              <a:t>أسرع شخص يركب عدد 12 حلقة </a:t>
            </a:r>
          </a:p>
          <a:p>
            <a:pPr algn="ctr" eaLnBrk="1" hangingPunct="1">
              <a:spcBef>
                <a:spcPct val="50000"/>
              </a:spcBef>
            </a:pPr>
            <a:r>
              <a:rPr lang="ar-KW" sz="2800" b="1" dirty="0">
                <a:cs typeface="Traditional Arabic" pitchFamily="18" charset="-78"/>
              </a:rPr>
              <a:t>بحيث تصبح سلسلة من 12 حلقة</a:t>
            </a:r>
            <a:endParaRPr lang="en-US" sz="2800" b="1" dirty="0">
              <a:cs typeface="Traditional Arabic" pitchFamily="18" charset="-78"/>
            </a:endParaRPr>
          </a:p>
        </p:txBody>
      </p:sp>
      <p:pic>
        <p:nvPicPr>
          <p:cNvPr id="2" name="صورة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239" y="9635606"/>
            <a:ext cx="1857772" cy="884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9566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259</Words>
  <Application>Microsoft Office PowerPoint</Application>
  <PresentationFormat>مخصص</PresentationFormat>
  <Paragraphs>35</Paragraphs>
  <Slides>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</vt:i4>
      </vt:variant>
    </vt:vector>
  </HeadingPairs>
  <TitlesOfParts>
    <vt:vector size="9" baseType="lpstr">
      <vt:lpstr>Arial</vt:lpstr>
      <vt:lpstr>Calibri</vt:lpstr>
      <vt:lpstr>Hacen Casablanca Heavy</vt:lpstr>
      <vt:lpstr>Times New Roman</vt:lpstr>
      <vt:lpstr>Traditional Arabic</vt:lpstr>
      <vt:lpstr>Office Theme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مسير ماطر عجيل ناجى الظفيرى</cp:lastModifiedBy>
  <cp:revision>42</cp:revision>
  <dcterms:created xsi:type="dcterms:W3CDTF">2013-12-06T12:09:23Z</dcterms:created>
  <dcterms:modified xsi:type="dcterms:W3CDTF">2018-11-04T09:44:27Z</dcterms:modified>
</cp:coreProperties>
</file>