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3"/>
  </p:notesMasterIdLst>
  <p:sldIdLst>
    <p:sldId id="256" r:id="rId2"/>
    <p:sldId id="257" r:id="rId3"/>
    <p:sldId id="305"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6" r:id="rId52"/>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075"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54276"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noProof="0" smtClean="0"/>
              <a:t>انقر لتحرير أنماط النص الرئيسي</a:t>
            </a:r>
            <a:endParaRPr lang="en-US" noProof="0" smtClean="0"/>
          </a:p>
          <a:p>
            <a:pPr lvl="1"/>
            <a:r>
              <a:rPr lang="ar-SA" noProof="0" smtClean="0"/>
              <a:t>المستوى الثاني</a:t>
            </a:r>
            <a:endParaRPr lang="en-US" noProof="0" smtClean="0"/>
          </a:p>
          <a:p>
            <a:pPr lvl="2"/>
            <a:r>
              <a:rPr lang="ar-SA" noProof="0" smtClean="0"/>
              <a:t>المستوى الثالث</a:t>
            </a:r>
            <a:endParaRPr lang="en-US" noProof="0" smtClean="0"/>
          </a:p>
          <a:p>
            <a:pPr lvl="3"/>
            <a:r>
              <a:rPr lang="ar-SA" noProof="0" smtClean="0"/>
              <a:t>المستوى الرابع</a:t>
            </a:r>
            <a:endParaRPr lang="en-US" noProof="0" smtClean="0"/>
          </a:p>
          <a:p>
            <a:pPr lvl="4"/>
            <a:r>
              <a:rPr lang="ar-SA" noProof="0" smtClean="0"/>
              <a:t>المستوى الخامس</a:t>
            </a:r>
            <a:endParaRPr lang="en-US" noProof="0" smtClean="0"/>
          </a:p>
        </p:txBody>
      </p:sp>
      <p:sp>
        <p:nvSpPr>
          <p:cNvPr id="3078"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3079"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fld id="{9ACD3B7D-0B37-4798-A7C6-883B3DBAFDFB}" type="slidenum">
              <a:rPr lang="ar-SA"/>
              <a:pPr>
                <a:defRPr/>
              </a:pPr>
              <a:t>‹#›</a:t>
            </a:fld>
            <a:endParaRPr lang="en-US"/>
          </a:p>
        </p:txBody>
      </p:sp>
    </p:spTree>
    <p:extLst>
      <p:ext uri="{BB962C8B-B14F-4D97-AF65-F5344CB8AC3E}">
        <p14:creationId xmlns:p14="http://schemas.microsoft.com/office/powerpoint/2010/main" val="705110361"/>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F71A5B3-C392-4C62-A87B-C4559B8DB033}" type="slidenum">
              <a:rPr lang="ar-SA"/>
              <a:pPr eaLnBrk="1" hangingPunct="1"/>
              <a:t>1</a:t>
            </a:fld>
            <a:endParaRPr lang="en-US"/>
          </a:p>
        </p:txBody>
      </p:sp>
      <p:sp>
        <p:nvSpPr>
          <p:cNvPr id="55299" name="Rectangle 2"/>
          <p:cNvSpPr>
            <a:spLocks noRo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195062C-1B3B-475D-B217-E565D7BA2C9A}" type="slidenum">
              <a:rPr lang="ar-SA"/>
              <a:pPr eaLnBrk="1" hangingPunct="1"/>
              <a:t>2</a:t>
            </a:fld>
            <a:endParaRPr lang="en-US"/>
          </a:p>
        </p:txBody>
      </p:sp>
      <p:sp>
        <p:nvSpPr>
          <p:cNvPr id="56323" name="Rectangle 2"/>
          <p:cNvSpPr>
            <a:spLocks noRo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1F872B5-D44F-4FB1-9DEF-53E7E1830D0B}" type="slidenum">
              <a:rPr lang="ar-SA"/>
              <a:pPr eaLnBrk="1" hangingPunct="1"/>
              <a:t>3</a:t>
            </a:fld>
            <a:endParaRPr lang="en-US"/>
          </a:p>
        </p:txBody>
      </p:sp>
      <p:sp>
        <p:nvSpPr>
          <p:cNvPr id="57347" name="Rectangle 2"/>
          <p:cNvSpPr>
            <a:spLocks noRo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71A6C02-DD85-42EA-BF27-3BDF7F9DC95C}" type="slidenum">
              <a:rPr lang="ar-SA"/>
              <a:pPr eaLnBrk="1" hangingPunct="1"/>
              <a:t>4</a:t>
            </a:fld>
            <a:endParaRPr lang="en-US"/>
          </a:p>
        </p:txBody>
      </p:sp>
      <p:sp>
        <p:nvSpPr>
          <p:cNvPr id="58371" name="Rectangle 2"/>
          <p:cNvSpPr>
            <a:spLocks noRo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9B17AE1-37CA-4C3B-B9B4-F277BD68EAFA}" type="slidenum">
              <a:rPr lang="ar-SA"/>
              <a:pPr eaLnBrk="1" hangingPunct="1"/>
              <a:t>5</a:t>
            </a:fld>
            <a:endParaRPr lang="en-US"/>
          </a:p>
        </p:txBody>
      </p:sp>
      <p:sp>
        <p:nvSpPr>
          <p:cNvPr id="59395" name="Rectangle 2"/>
          <p:cNvSpPr>
            <a:spLocks noRo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8838B5A-71F6-46F0-A472-8F2A90FE49D4}" type="slidenum">
              <a:rPr lang="ar-SA"/>
              <a:pPr eaLnBrk="1" hangingPunct="1"/>
              <a:t>6</a:t>
            </a:fld>
            <a:endParaRPr lang="en-US"/>
          </a:p>
        </p:txBody>
      </p:sp>
      <p:sp>
        <p:nvSpPr>
          <p:cNvPr id="60419" name="Rectangle 2"/>
          <p:cNvSpPr>
            <a:spLocks noRo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53DF423-1C62-4578-A7CC-62B21796B617}" type="slidenum">
              <a:rPr lang="ar-SA"/>
              <a:pPr eaLnBrk="1" hangingPunct="1"/>
              <a:t>7</a:t>
            </a:fld>
            <a:endParaRPr lang="en-US"/>
          </a:p>
        </p:txBody>
      </p:sp>
      <p:sp>
        <p:nvSpPr>
          <p:cNvPr id="61443" name="Rectangle 2"/>
          <p:cNvSpPr>
            <a:spLocks noRo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72C26A1-5520-4DA9-BF66-B570ED479308}" type="slidenum">
              <a:rPr lang="ar-SA"/>
              <a:pPr eaLnBrk="1" hangingPunct="1"/>
              <a:t>8</a:t>
            </a:fld>
            <a:endParaRPr lang="en-US"/>
          </a:p>
        </p:txBody>
      </p:sp>
      <p:sp>
        <p:nvSpPr>
          <p:cNvPr id="62467" name="Rectangle 2"/>
          <p:cNvSpPr>
            <a:spLocks noRo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C1864FC-BB14-43D5-9788-65CFB36CB2C9}" type="slidenum">
              <a:rPr lang="ar-SA"/>
              <a:pPr eaLnBrk="1" hangingPunct="1"/>
              <a:t>9</a:t>
            </a:fld>
            <a:endParaRPr lang="en-US"/>
          </a:p>
        </p:txBody>
      </p:sp>
      <p:sp>
        <p:nvSpPr>
          <p:cNvPr id="63491" name="Rectangle 2"/>
          <p:cNvSpPr>
            <a:spLocks noRo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9CC2DF7-24E8-4B42-93AA-166DF9A515F3}" type="slidenum">
              <a:rPr lang="ar-SA"/>
              <a:pPr eaLnBrk="1" hangingPunct="1"/>
              <a:t>10</a:t>
            </a:fld>
            <a:endParaRPr lang="en-US"/>
          </a:p>
        </p:txBody>
      </p:sp>
      <p:sp>
        <p:nvSpPr>
          <p:cNvPr id="64515" name="Rectangle 2"/>
          <p:cNvSpPr>
            <a:spLocks noRo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9B09689-E1F9-46FB-A688-CFE4BE06512F}" type="slidenum">
              <a:rPr lang="ar-SA"/>
              <a:pPr eaLnBrk="1" hangingPunct="1"/>
              <a:t>11</a:t>
            </a:fld>
            <a:endParaRPr lang="en-US"/>
          </a:p>
        </p:txBody>
      </p:sp>
      <p:sp>
        <p:nvSpPr>
          <p:cNvPr id="65539" name="Rectangle 2"/>
          <p:cNvSpPr>
            <a:spLocks noRo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A02A28A-E435-437D-B506-E9B71C5E458E}" type="slidenum">
              <a:rPr lang="ar-SA"/>
              <a:pPr eaLnBrk="1" hangingPunct="1"/>
              <a:t>12</a:t>
            </a:fld>
            <a:endParaRPr lang="en-US"/>
          </a:p>
        </p:txBody>
      </p:sp>
      <p:sp>
        <p:nvSpPr>
          <p:cNvPr id="66563" name="Rectangle 2"/>
          <p:cNvSpPr>
            <a:spLocks noRo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04F6E08-D771-4905-89CB-3E5B8475A7A9}" type="slidenum">
              <a:rPr lang="ar-SA"/>
              <a:pPr eaLnBrk="1" hangingPunct="1"/>
              <a:t>13</a:t>
            </a:fld>
            <a:endParaRPr lang="en-US"/>
          </a:p>
        </p:txBody>
      </p:sp>
      <p:sp>
        <p:nvSpPr>
          <p:cNvPr id="67587" name="Rectangle 2"/>
          <p:cNvSpPr>
            <a:spLocks noRo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82BAECC-E6BD-4DE2-B504-4927E0E4DBB2}" type="slidenum">
              <a:rPr lang="ar-SA"/>
              <a:pPr eaLnBrk="1" hangingPunct="1"/>
              <a:t>14</a:t>
            </a:fld>
            <a:endParaRPr lang="en-US"/>
          </a:p>
        </p:txBody>
      </p:sp>
      <p:sp>
        <p:nvSpPr>
          <p:cNvPr id="68611" name="Rectangle 2"/>
          <p:cNvSpPr>
            <a:spLocks noRo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29ACF62-ABC7-4BD0-B9F2-20183421D77E}" type="slidenum">
              <a:rPr lang="ar-SA"/>
              <a:pPr eaLnBrk="1" hangingPunct="1"/>
              <a:t>15</a:t>
            </a:fld>
            <a:endParaRPr lang="en-US"/>
          </a:p>
        </p:txBody>
      </p:sp>
      <p:sp>
        <p:nvSpPr>
          <p:cNvPr id="69635" name="Rectangle 2"/>
          <p:cNvSpPr>
            <a:spLocks noRo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18FDFCE-4C21-46BF-85D9-7F3921F80B05}" type="slidenum">
              <a:rPr lang="ar-SA"/>
              <a:pPr eaLnBrk="1" hangingPunct="1"/>
              <a:t>16</a:t>
            </a:fld>
            <a:endParaRPr lang="en-US"/>
          </a:p>
        </p:txBody>
      </p:sp>
      <p:sp>
        <p:nvSpPr>
          <p:cNvPr id="70659" name="Rectangle 2"/>
          <p:cNvSpPr>
            <a:spLocks noRo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BEFEF4C-5696-4138-9DB2-27F49A390D9C}" type="slidenum">
              <a:rPr lang="ar-SA"/>
              <a:pPr eaLnBrk="1" hangingPunct="1"/>
              <a:t>17</a:t>
            </a:fld>
            <a:endParaRPr lang="en-US"/>
          </a:p>
        </p:txBody>
      </p:sp>
      <p:sp>
        <p:nvSpPr>
          <p:cNvPr id="71683" name="Rectangle 2"/>
          <p:cNvSpPr>
            <a:spLocks noRo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DD558E9-FBFD-48D1-8CEA-1DAA76597EE1}" type="slidenum">
              <a:rPr lang="ar-SA"/>
              <a:pPr eaLnBrk="1" hangingPunct="1"/>
              <a:t>18</a:t>
            </a:fld>
            <a:endParaRPr lang="en-US"/>
          </a:p>
        </p:txBody>
      </p:sp>
      <p:sp>
        <p:nvSpPr>
          <p:cNvPr id="72707" name="Rectangle 2"/>
          <p:cNvSpPr>
            <a:spLocks noRo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3176575-CE48-4F71-99DB-AB2F3A8CBFE1}" type="slidenum">
              <a:rPr lang="ar-SA"/>
              <a:pPr eaLnBrk="1" hangingPunct="1"/>
              <a:t>19</a:t>
            </a:fld>
            <a:endParaRPr lang="en-US"/>
          </a:p>
        </p:txBody>
      </p:sp>
      <p:sp>
        <p:nvSpPr>
          <p:cNvPr id="73731" name="Rectangle 2"/>
          <p:cNvSpPr>
            <a:spLocks noRo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C707764-3C32-4404-A16F-2EEE332FE370}" type="slidenum">
              <a:rPr lang="ar-SA"/>
              <a:pPr eaLnBrk="1" hangingPunct="1"/>
              <a:t>20</a:t>
            </a:fld>
            <a:endParaRPr lang="en-US"/>
          </a:p>
        </p:txBody>
      </p:sp>
      <p:sp>
        <p:nvSpPr>
          <p:cNvPr id="74755" name="Rectangle 2"/>
          <p:cNvSpPr>
            <a:spLocks noRo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C97BF31-F52F-4E59-B88F-0AD10CA1677D}" type="slidenum">
              <a:rPr lang="ar-SA"/>
              <a:pPr eaLnBrk="1" hangingPunct="1"/>
              <a:t>21</a:t>
            </a:fld>
            <a:endParaRPr lang="en-US"/>
          </a:p>
        </p:txBody>
      </p:sp>
      <p:sp>
        <p:nvSpPr>
          <p:cNvPr id="75779" name="Rectangle 2"/>
          <p:cNvSpPr>
            <a:spLocks noRo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AEEDE86-8E91-4769-9D2B-FFAB1E880639}" type="slidenum">
              <a:rPr lang="ar-SA"/>
              <a:pPr eaLnBrk="1" hangingPunct="1"/>
              <a:t>22</a:t>
            </a:fld>
            <a:endParaRPr lang="en-US"/>
          </a:p>
        </p:txBody>
      </p:sp>
      <p:sp>
        <p:nvSpPr>
          <p:cNvPr id="76803" name="Rectangle 2"/>
          <p:cNvSpPr>
            <a:spLocks noRo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C094C4B-8D34-4358-93CB-A42CC36C6AEB}" type="slidenum">
              <a:rPr lang="ar-SA"/>
              <a:pPr eaLnBrk="1" hangingPunct="1"/>
              <a:t>23</a:t>
            </a:fld>
            <a:endParaRPr lang="en-US"/>
          </a:p>
        </p:txBody>
      </p:sp>
      <p:sp>
        <p:nvSpPr>
          <p:cNvPr id="77827" name="Rectangle 2"/>
          <p:cNvSpPr>
            <a:spLocks noRo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8C31844-7984-4008-A838-E6A8306A8580}" type="slidenum">
              <a:rPr lang="ar-SA"/>
              <a:pPr eaLnBrk="1" hangingPunct="1"/>
              <a:t>24</a:t>
            </a:fld>
            <a:endParaRPr lang="en-US"/>
          </a:p>
        </p:txBody>
      </p:sp>
      <p:sp>
        <p:nvSpPr>
          <p:cNvPr id="78851" name="Rectangle 2"/>
          <p:cNvSpPr>
            <a:spLocks noRo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19B910E-D64A-45C2-9258-485C75BCF576}" type="slidenum">
              <a:rPr lang="ar-SA"/>
              <a:pPr eaLnBrk="1" hangingPunct="1"/>
              <a:t>25</a:t>
            </a:fld>
            <a:endParaRPr lang="en-US"/>
          </a:p>
        </p:txBody>
      </p:sp>
      <p:sp>
        <p:nvSpPr>
          <p:cNvPr id="79875" name="Rectangle 2"/>
          <p:cNvSpPr>
            <a:spLocks noRo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A141158-755B-4FCB-857E-C6048039D683}" type="slidenum">
              <a:rPr lang="ar-SA"/>
              <a:pPr eaLnBrk="1" hangingPunct="1"/>
              <a:t>26</a:t>
            </a:fld>
            <a:endParaRPr lang="en-US"/>
          </a:p>
        </p:txBody>
      </p:sp>
      <p:sp>
        <p:nvSpPr>
          <p:cNvPr id="80899" name="Rectangle 2"/>
          <p:cNvSpPr>
            <a:spLocks noRo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DA032AF-DF7B-4E72-8AD8-605A802A37D3}" type="slidenum">
              <a:rPr lang="ar-SA"/>
              <a:pPr eaLnBrk="1" hangingPunct="1"/>
              <a:t>27</a:t>
            </a:fld>
            <a:endParaRPr lang="en-US"/>
          </a:p>
        </p:txBody>
      </p:sp>
      <p:sp>
        <p:nvSpPr>
          <p:cNvPr id="81923" name="Rectangle 2"/>
          <p:cNvSpPr>
            <a:spLocks noRo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0B7B249-5188-4F66-8C7B-F0A6B904B588}" type="slidenum">
              <a:rPr lang="ar-SA"/>
              <a:pPr eaLnBrk="1" hangingPunct="1"/>
              <a:t>28</a:t>
            </a:fld>
            <a:endParaRPr lang="en-US"/>
          </a:p>
        </p:txBody>
      </p:sp>
      <p:sp>
        <p:nvSpPr>
          <p:cNvPr id="82947" name="Rectangle 2"/>
          <p:cNvSpPr>
            <a:spLocks noRo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A12545F-835E-4252-A395-3954AAA78A98}" type="slidenum">
              <a:rPr lang="ar-SA"/>
              <a:pPr eaLnBrk="1" hangingPunct="1"/>
              <a:t>29</a:t>
            </a:fld>
            <a:endParaRPr lang="en-US"/>
          </a:p>
        </p:txBody>
      </p:sp>
      <p:sp>
        <p:nvSpPr>
          <p:cNvPr id="83971" name="Rectangle 2"/>
          <p:cNvSpPr>
            <a:spLocks noRo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C1DD061-8CBD-45B4-83D0-0746D8A0E120}" type="slidenum">
              <a:rPr lang="ar-SA"/>
              <a:pPr eaLnBrk="1" hangingPunct="1"/>
              <a:t>30</a:t>
            </a:fld>
            <a:endParaRPr lang="en-US"/>
          </a:p>
        </p:txBody>
      </p:sp>
      <p:sp>
        <p:nvSpPr>
          <p:cNvPr id="84995" name="Rectangle 2"/>
          <p:cNvSpPr>
            <a:spLocks noRo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2554B4F-2AAE-4659-B3C1-03E844E55EB4}" type="slidenum">
              <a:rPr lang="ar-SA"/>
              <a:pPr eaLnBrk="1" hangingPunct="1"/>
              <a:t>31</a:t>
            </a:fld>
            <a:endParaRPr lang="en-US"/>
          </a:p>
        </p:txBody>
      </p:sp>
      <p:sp>
        <p:nvSpPr>
          <p:cNvPr id="86019" name="Rectangle 2"/>
          <p:cNvSpPr>
            <a:spLocks noRo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5AF6285-8143-42A6-95D9-223AF587CD8F}" type="slidenum">
              <a:rPr lang="ar-SA"/>
              <a:pPr eaLnBrk="1" hangingPunct="1"/>
              <a:t>32</a:t>
            </a:fld>
            <a:endParaRPr lang="en-US"/>
          </a:p>
        </p:txBody>
      </p:sp>
      <p:sp>
        <p:nvSpPr>
          <p:cNvPr id="87043" name="Rectangle 2"/>
          <p:cNvSpPr>
            <a:spLocks noRo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8E560EA-980A-45BE-95E1-249E7A4DE88F}" type="slidenum">
              <a:rPr lang="ar-SA"/>
              <a:pPr eaLnBrk="1" hangingPunct="1"/>
              <a:t>33</a:t>
            </a:fld>
            <a:endParaRPr lang="en-US"/>
          </a:p>
        </p:txBody>
      </p:sp>
      <p:sp>
        <p:nvSpPr>
          <p:cNvPr id="88067" name="Rectangle 2"/>
          <p:cNvSpPr>
            <a:spLocks noRo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15BD8B6-AC96-4E67-A5C2-6C5960C6CABA}" type="slidenum">
              <a:rPr lang="ar-SA"/>
              <a:pPr eaLnBrk="1" hangingPunct="1"/>
              <a:t>34</a:t>
            </a:fld>
            <a:endParaRPr lang="en-US"/>
          </a:p>
        </p:txBody>
      </p:sp>
      <p:sp>
        <p:nvSpPr>
          <p:cNvPr id="89091" name="Rectangle 2"/>
          <p:cNvSpPr>
            <a:spLocks noRo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6CFA8F3-7BF7-432A-8306-947D93D50AD6}" type="slidenum">
              <a:rPr lang="ar-SA"/>
              <a:pPr eaLnBrk="1" hangingPunct="1"/>
              <a:t>35</a:t>
            </a:fld>
            <a:endParaRPr lang="en-US"/>
          </a:p>
        </p:txBody>
      </p:sp>
      <p:sp>
        <p:nvSpPr>
          <p:cNvPr id="90115" name="Rectangle 2"/>
          <p:cNvSpPr>
            <a:spLocks noRo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909716A-EBAA-4B48-9B11-0EF8B83EC14F}" type="slidenum">
              <a:rPr lang="ar-SA"/>
              <a:pPr eaLnBrk="1" hangingPunct="1"/>
              <a:t>36</a:t>
            </a:fld>
            <a:endParaRPr lang="en-US"/>
          </a:p>
        </p:txBody>
      </p:sp>
      <p:sp>
        <p:nvSpPr>
          <p:cNvPr id="91139" name="Rectangle 2"/>
          <p:cNvSpPr>
            <a:spLocks noRo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64BD699-6554-4921-8CD5-5673496FD69F}" type="slidenum">
              <a:rPr lang="ar-SA"/>
              <a:pPr eaLnBrk="1" hangingPunct="1"/>
              <a:t>37</a:t>
            </a:fld>
            <a:endParaRPr lang="en-US"/>
          </a:p>
        </p:txBody>
      </p:sp>
      <p:sp>
        <p:nvSpPr>
          <p:cNvPr id="92163" name="Rectangle 2"/>
          <p:cNvSpPr>
            <a:spLocks noRo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D8F8886-2FAA-4DA5-8421-38A05F5B1719}" type="slidenum">
              <a:rPr lang="ar-SA"/>
              <a:pPr eaLnBrk="1" hangingPunct="1"/>
              <a:t>38</a:t>
            </a:fld>
            <a:endParaRPr lang="en-US"/>
          </a:p>
        </p:txBody>
      </p:sp>
      <p:sp>
        <p:nvSpPr>
          <p:cNvPr id="93187" name="Rectangle 2"/>
          <p:cNvSpPr>
            <a:spLocks noRo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1D1C4F6-9EE0-4C76-8907-F85C5C1D1846}" type="slidenum">
              <a:rPr lang="ar-SA"/>
              <a:pPr eaLnBrk="1" hangingPunct="1"/>
              <a:t>39</a:t>
            </a:fld>
            <a:endParaRPr lang="en-US"/>
          </a:p>
        </p:txBody>
      </p:sp>
      <p:sp>
        <p:nvSpPr>
          <p:cNvPr id="94211" name="Rectangle 2"/>
          <p:cNvSpPr>
            <a:spLocks noRo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7477017-99FF-4502-81E8-F0D411E87020}" type="slidenum">
              <a:rPr lang="ar-SA"/>
              <a:pPr eaLnBrk="1" hangingPunct="1"/>
              <a:t>40</a:t>
            </a:fld>
            <a:endParaRPr lang="en-US"/>
          </a:p>
        </p:txBody>
      </p:sp>
      <p:sp>
        <p:nvSpPr>
          <p:cNvPr id="95235" name="Rectangle 2"/>
          <p:cNvSpPr>
            <a:spLocks noRo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97E281B-61D7-4276-9258-61162D85A7EE}" type="slidenum">
              <a:rPr lang="ar-SA"/>
              <a:pPr eaLnBrk="1" hangingPunct="1"/>
              <a:t>41</a:t>
            </a:fld>
            <a:endParaRPr lang="en-US"/>
          </a:p>
        </p:txBody>
      </p:sp>
      <p:sp>
        <p:nvSpPr>
          <p:cNvPr id="96259" name="Rectangle 2"/>
          <p:cNvSpPr>
            <a:spLocks noRo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DB847AF-3204-45E6-B219-506A314A9C08}" type="slidenum">
              <a:rPr lang="ar-SA"/>
              <a:pPr eaLnBrk="1" hangingPunct="1"/>
              <a:t>42</a:t>
            </a:fld>
            <a:endParaRPr lang="en-US"/>
          </a:p>
        </p:txBody>
      </p:sp>
      <p:sp>
        <p:nvSpPr>
          <p:cNvPr id="97283" name="Rectangle 2"/>
          <p:cNvSpPr>
            <a:spLocks noRo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B88292C-44E4-4E60-8F96-68C89BAE40CB}" type="slidenum">
              <a:rPr lang="ar-SA"/>
              <a:pPr eaLnBrk="1" hangingPunct="1"/>
              <a:t>43</a:t>
            </a:fld>
            <a:endParaRPr lang="en-US"/>
          </a:p>
        </p:txBody>
      </p:sp>
      <p:sp>
        <p:nvSpPr>
          <p:cNvPr id="98307" name="Rectangle 2"/>
          <p:cNvSpPr>
            <a:spLocks noRo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641ADBE-C386-4D2E-B61D-FD8CDF1AAE56}" type="slidenum">
              <a:rPr lang="ar-SA"/>
              <a:pPr eaLnBrk="1" hangingPunct="1"/>
              <a:t>44</a:t>
            </a:fld>
            <a:endParaRPr lang="en-US"/>
          </a:p>
        </p:txBody>
      </p:sp>
      <p:sp>
        <p:nvSpPr>
          <p:cNvPr id="99331" name="Rectangle 2"/>
          <p:cNvSpPr>
            <a:spLocks noRo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72AE7E3-46DD-4357-B582-B1EA1D26CA37}" type="slidenum">
              <a:rPr lang="ar-SA"/>
              <a:pPr eaLnBrk="1" hangingPunct="1"/>
              <a:t>45</a:t>
            </a:fld>
            <a:endParaRPr lang="en-US"/>
          </a:p>
        </p:txBody>
      </p:sp>
      <p:sp>
        <p:nvSpPr>
          <p:cNvPr id="100355" name="Rectangle 2"/>
          <p:cNvSpPr>
            <a:spLocks noRo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5A3D6C0-49CB-4999-B2A5-DE6935C9C29B}" type="slidenum">
              <a:rPr lang="ar-SA"/>
              <a:pPr eaLnBrk="1" hangingPunct="1"/>
              <a:t>46</a:t>
            </a:fld>
            <a:endParaRPr lang="en-US"/>
          </a:p>
        </p:txBody>
      </p:sp>
      <p:sp>
        <p:nvSpPr>
          <p:cNvPr id="101379" name="Rectangle 2"/>
          <p:cNvSpPr>
            <a:spLocks noRo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48AA761-50BB-469A-9C52-5B8A57EB7A02}" type="slidenum">
              <a:rPr lang="ar-SA"/>
              <a:pPr eaLnBrk="1" hangingPunct="1"/>
              <a:t>47</a:t>
            </a:fld>
            <a:endParaRPr lang="en-US"/>
          </a:p>
        </p:txBody>
      </p:sp>
      <p:sp>
        <p:nvSpPr>
          <p:cNvPr id="102403" name="Rectangle 2"/>
          <p:cNvSpPr>
            <a:spLocks noRo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77890ED-DAEC-49B7-9B85-4021C1157183}" type="slidenum">
              <a:rPr lang="ar-SA"/>
              <a:pPr eaLnBrk="1" hangingPunct="1"/>
              <a:t>48</a:t>
            </a:fld>
            <a:endParaRPr lang="en-US"/>
          </a:p>
        </p:txBody>
      </p:sp>
      <p:sp>
        <p:nvSpPr>
          <p:cNvPr id="103427" name="Rectangle 2"/>
          <p:cNvSpPr>
            <a:spLocks noRo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2AAB7FC-D01B-412A-BC68-50390E516A19}" type="slidenum">
              <a:rPr lang="ar-SA"/>
              <a:pPr eaLnBrk="1" hangingPunct="1"/>
              <a:t>49</a:t>
            </a:fld>
            <a:endParaRPr lang="en-US"/>
          </a:p>
        </p:txBody>
      </p:sp>
      <p:sp>
        <p:nvSpPr>
          <p:cNvPr id="104451" name="Rectangle 2"/>
          <p:cNvSpPr>
            <a:spLocks noRo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2E38D78-EEE4-4B17-80D0-B475299C43E9}" type="slidenum">
              <a:rPr lang="ar-SA"/>
              <a:pPr eaLnBrk="1" hangingPunct="1"/>
              <a:t>50</a:t>
            </a:fld>
            <a:endParaRPr lang="en-US"/>
          </a:p>
        </p:txBody>
      </p:sp>
      <p:sp>
        <p:nvSpPr>
          <p:cNvPr id="105475" name="Rectangle 2"/>
          <p:cNvSpPr>
            <a:spLocks noRo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416CE8C-59D2-470F-AD3C-68FBCC9EA491}" type="slidenum">
              <a:rPr lang="ar-SA"/>
              <a:pPr>
                <a:defRPr/>
              </a:pPr>
              <a:t>‹#›</a:t>
            </a:fld>
            <a:endParaRPr lang="en-US"/>
          </a:p>
        </p:txBody>
      </p:sp>
    </p:spTree>
    <p:extLst>
      <p:ext uri="{BB962C8B-B14F-4D97-AF65-F5344CB8AC3E}">
        <p14:creationId xmlns:p14="http://schemas.microsoft.com/office/powerpoint/2010/main" val="2101115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643E37-6D6D-4B35-874F-79D3686FFBBE}" type="slidenum">
              <a:rPr lang="ar-SA"/>
              <a:pPr>
                <a:defRPr/>
              </a:pPr>
              <a:t>‹#›</a:t>
            </a:fld>
            <a:endParaRPr lang="en-US"/>
          </a:p>
        </p:txBody>
      </p:sp>
    </p:spTree>
    <p:extLst>
      <p:ext uri="{BB962C8B-B14F-4D97-AF65-F5344CB8AC3E}">
        <p14:creationId xmlns:p14="http://schemas.microsoft.com/office/powerpoint/2010/main" val="4089331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D9D149-97D7-459E-BAE8-6DB56E793476}" type="slidenum">
              <a:rPr lang="ar-SA"/>
              <a:pPr>
                <a:defRPr/>
              </a:pPr>
              <a:t>‹#›</a:t>
            </a:fld>
            <a:endParaRPr lang="en-US"/>
          </a:p>
        </p:txBody>
      </p:sp>
    </p:spTree>
    <p:extLst>
      <p:ext uri="{BB962C8B-B14F-4D97-AF65-F5344CB8AC3E}">
        <p14:creationId xmlns:p14="http://schemas.microsoft.com/office/powerpoint/2010/main" val="1577343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B9230B4-147D-43ED-B060-58FC7DCD22B4}" type="slidenum">
              <a:rPr lang="ar-SA"/>
              <a:pPr>
                <a:defRPr/>
              </a:pPr>
              <a:t>‹#›</a:t>
            </a:fld>
            <a:endParaRPr lang="en-US"/>
          </a:p>
        </p:txBody>
      </p:sp>
    </p:spTree>
    <p:extLst>
      <p:ext uri="{BB962C8B-B14F-4D97-AF65-F5344CB8AC3E}">
        <p14:creationId xmlns:p14="http://schemas.microsoft.com/office/powerpoint/2010/main" val="3721502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0249D27-DA3C-4A4E-8301-EFFAB325EA18}" type="slidenum">
              <a:rPr lang="ar-SA"/>
              <a:pPr>
                <a:defRPr/>
              </a:pPr>
              <a:t>‹#›</a:t>
            </a:fld>
            <a:endParaRPr lang="en-US"/>
          </a:p>
        </p:txBody>
      </p:sp>
    </p:spTree>
    <p:extLst>
      <p:ext uri="{BB962C8B-B14F-4D97-AF65-F5344CB8AC3E}">
        <p14:creationId xmlns:p14="http://schemas.microsoft.com/office/powerpoint/2010/main" val="1377383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EEF850D-86B9-4B5C-AD60-4DA0D440E1B4}" type="slidenum">
              <a:rPr lang="ar-SA"/>
              <a:pPr>
                <a:defRPr/>
              </a:pPr>
              <a:t>‹#›</a:t>
            </a:fld>
            <a:endParaRPr lang="en-US"/>
          </a:p>
        </p:txBody>
      </p:sp>
    </p:spTree>
    <p:extLst>
      <p:ext uri="{BB962C8B-B14F-4D97-AF65-F5344CB8AC3E}">
        <p14:creationId xmlns:p14="http://schemas.microsoft.com/office/powerpoint/2010/main" val="339420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8B19F3E-04B1-4658-96FF-91E63CC9EDF2}" type="slidenum">
              <a:rPr lang="ar-SA"/>
              <a:pPr>
                <a:defRPr/>
              </a:pPr>
              <a:t>‹#›</a:t>
            </a:fld>
            <a:endParaRPr lang="en-US"/>
          </a:p>
        </p:txBody>
      </p:sp>
    </p:spTree>
    <p:extLst>
      <p:ext uri="{BB962C8B-B14F-4D97-AF65-F5344CB8AC3E}">
        <p14:creationId xmlns:p14="http://schemas.microsoft.com/office/powerpoint/2010/main" val="3325975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C2938B8-56BB-460D-8056-7B6C5FA0D6FE}" type="slidenum">
              <a:rPr lang="ar-SA"/>
              <a:pPr>
                <a:defRPr/>
              </a:pPr>
              <a:t>‹#›</a:t>
            </a:fld>
            <a:endParaRPr lang="en-US"/>
          </a:p>
        </p:txBody>
      </p:sp>
    </p:spTree>
    <p:extLst>
      <p:ext uri="{BB962C8B-B14F-4D97-AF65-F5344CB8AC3E}">
        <p14:creationId xmlns:p14="http://schemas.microsoft.com/office/powerpoint/2010/main" val="4250132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KW"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105DCA0-FC77-42AF-A2CA-2CEC405F6386}" type="slidenum">
              <a:rPr lang="ar-SA"/>
              <a:pPr>
                <a:defRPr/>
              </a:pPr>
              <a:t>‹#›</a:t>
            </a:fld>
            <a:endParaRPr lang="en-US"/>
          </a:p>
        </p:txBody>
      </p:sp>
    </p:spTree>
    <p:extLst>
      <p:ext uri="{BB962C8B-B14F-4D97-AF65-F5344CB8AC3E}">
        <p14:creationId xmlns:p14="http://schemas.microsoft.com/office/powerpoint/2010/main" val="38561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7413619-9097-471C-B8A4-97A608526A4B}" type="slidenum">
              <a:rPr lang="ar-SA"/>
              <a:pPr>
                <a:defRPr/>
              </a:pPr>
              <a:t>‹#›</a:t>
            </a:fld>
            <a:endParaRPr lang="en-US"/>
          </a:p>
        </p:txBody>
      </p:sp>
    </p:spTree>
    <p:extLst>
      <p:ext uri="{BB962C8B-B14F-4D97-AF65-F5344CB8AC3E}">
        <p14:creationId xmlns:p14="http://schemas.microsoft.com/office/powerpoint/2010/main" val="701751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6869F77-DCCE-4F59-8D12-92E566D8BC38}" type="slidenum">
              <a:rPr lang="ar-SA"/>
              <a:pPr>
                <a:defRPr/>
              </a:pPr>
              <a:t>‹#›</a:t>
            </a:fld>
            <a:endParaRPr lang="en-US"/>
          </a:p>
        </p:txBody>
      </p:sp>
    </p:spTree>
    <p:extLst>
      <p:ext uri="{BB962C8B-B14F-4D97-AF65-F5344CB8AC3E}">
        <p14:creationId xmlns:p14="http://schemas.microsoft.com/office/powerpoint/2010/main" val="1360175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smtClean="0"/>
            </a:lvl1pPr>
          </a:lstStyle>
          <a:p>
            <a:pPr>
              <a:defRPr/>
            </a:pPr>
            <a:fld id="{E4914249-1128-4A58-9E42-505C1F24876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0.xml"/><Relationship Id="rId18" Type="http://schemas.openxmlformats.org/officeDocument/2006/relationships/slide" Target="slide47.xml"/><Relationship Id="rId3" Type="http://schemas.openxmlformats.org/officeDocument/2006/relationships/slide" Target="slide2.xml"/><Relationship Id="rId21" Type="http://schemas.openxmlformats.org/officeDocument/2006/relationships/image" Target="../media/image2.png"/><Relationship Id="rId7" Type="http://schemas.openxmlformats.org/officeDocument/2006/relationships/slide" Target="slide15.xml"/><Relationship Id="rId12" Type="http://schemas.openxmlformats.org/officeDocument/2006/relationships/slide" Target="slide29.xml"/><Relationship Id="rId17" Type="http://schemas.openxmlformats.org/officeDocument/2006/relationships/slide" Target="slide45.xml"/><Relationship Id="rId2" Type="http://schemas.openxmlformats.org/officeDocument/2006/relationships/notesSlide" Target="../notesSlides/notesSlide1.xml"/><Relationship Id="rId16" Type="http://schemas.openxmlformats.org/officeDocument/2006/relationships/slide" Target="slide43.xml"/><Relationship Id="rId20" Type="http://schemas.openxmlformats.org/officeDocument/2006/relationships/slide" Target="slide50.xml"/><Relationship Id="rId1" Type="http://schemas.openxmlformats.org/officeDocument/2006/relationships/slideLayout" Target="../slideLayouts/slideLayout1.xml"/><Relationship Id="rId6" Type="http://schemas.openxmlformats.org/officeDocument/2006/relationships/slide" Target="slide14.xml"/><Relationship Id="rId11" Type="http://schemas.openxmlformats.org/officeDocument/2006/relationships/slide" Target="slide26.xml"/><Relationship Id="rId5" Type="http://schemas.openxmlformats.org/officeDocument/2006/relationships/slide" Target="slide12.xml"/><Relationship Id="rId15" Type="http://schemas.openxmlformats.org/officeDocument/2006/relationships/slide" Target="slide36.xml"/><Relationship Id="rId10" Type="http://schemas.openxmlformats.org/officeDocument/2006/relationships/slide" Target="slide21.xml"/><Relationship Id="rId19" Type="http://schemas.openxmlformats.org/officeDocument/2006/relationships/slide" Target="slide48.xml"/><Relationship Id="rId4" Type="http://schemas.openxmlformats.org/officeDocument/2006/relationships/slide" Target="slide11.xml"/><Relationship Id="rId9" Type="http://schemas.openxmlformats.org/officeDocument/2006/relationships/slide" Target="slide20.xml"/><Relationship Id="rId14" Type="http://schemas.openxmlformats.org/officeDocument/2006/relationships/slide" Target="slide3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4"/>
          <p:cNvSpPr txBox="1">
            <a:spLocks noChangeArrowheads="1"/>
          </p:cNvSpPr>
          <p:nvPr/>
        </p:nvSpPr>
        <p:spPr bwMode="auto">
          <a:xfrm>
            <a:off x="2124075" y="260350"/>
            <a:ext cx="6407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spcBef>
                <a:spcPct val="50000"/>
              </a:spcBef>
            </a:pPr>
            <a:r>
              <a:rPr lang="ar-SA" sz="2000" b="1">
                <a:cs typeface="Traditional Arabic" pitchFamily="18" charset="-78"/>
              </a:rPr>
              <a:t>باب ما يدعى به المريض واستحباب السؤال عن حاله ووصيته وتلقين المحتضر وما يقال عند الميت وجواز البكاء على الميت والكف عنه واستكثار المصلين للصلاة عليه  وما يقرأ في صلاة الجنازة والإسراع بالجنازة والموعظة عند القبر والصدقة عن الميت :</a:t>
            </a:r>
            <a:endParaRPr lang="en-US" sz="2000" b="1">
              <a:cs typeface="Traditional Arabic" pitchFamily="18" charset="-78"/>
            </a:endParaRPr>
          </a:p>
        </p:txBody>
      </p:sp>
      <p:sp>
        <p:nvSpPr>
          <p:cNvPr id="2051" name="AutoShape 5">
            <a:hlinkClick r:id="rId3" action="ppaction://hlinksldjump"/>
          </p:cNvPr>
          <p:cNvSpPr>
            <a:spLocks noChangeArrowheads="1"/>
          </p:cNvSpPr>
          <p:nvPr/>
        </p:nvSpPr>
        <p:spPr bwMode="auto">
          <a:xfrm>
            <a:off x="6589713" y="1628775"/>
            <a:ext cx="2087562"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ar-SA" b="1"/>
              <a:t>باب ما يدعى به المريض</a:t>
            </a:r>
            <a:endParaRPr lang="en-US"/>
          </a:p>
        </p:txBody>
      </p:sp>
      <p:sp>
        <p:nvSpPr>
          <p:cNvPr id="2052" name="AutoShape 6">
            <a:hlinkClick r:id="rId4" action="ppaction://hlinksldjump"/>
          </p:cNvPr>
          <p:cNvSpPr>
            <a:spLocks noChangeArrowheads="1"/>
          </p:cNvSpPr>
          <p:nvPr/>
        </p:nvSpPr>
        <p:spPr bwMode="auto">
          <a:xfrm>
            <a:off x="6589713" y="2349500"/>
            <a:ext cx="2087562"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ar-SA" b="1"/>
              <a:t>باب استحباب سؤال </a:t>
            </a:r>
          </a:p>
          <a:p>
            <a:pPr algn="ctr"/>
            <a:r>
              <a:rPr lang="ar-SA" b="1"/>
              <a:t>أهل المريض عن حاله</a:t>
            </a:r>
            <a:r>
              <a:rPr lang="en-US"/>
              <a:t> </a:t>
            </a:r>
          </a:p>
        </p:txBody>
      </p:sp>
      <p:sp>
        <p:nvSpPr>
          <p:cNvPr id="2053" name="AutoShape 7">
            <a:hlinkClick r:id="rId5" action="ppaction://hlinksldjump"/>
          </p:cNvPr>
          <p:cNvSpPr>
            <a:spLocks noChangeArrowheads="1"/>
          </p:cNvSpPr>
          <p:nvPr/>
        </p:nvSpPr>
        <p:spPr bwMode="auto">
          <a:xfrm>
            <a:off x="6589713" y="3068638"/>
            <a:ext cx="2087562"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ar-SA" b="1"/>
              <a:t>باب ما يقوله من </a:t>
            </a:r>
          </a:p>
          <a:p>
            <a:pPr algn="ctr"/>
            <a:r>
              <a:rPr lang="ar-SA" b="1"/>
              <a:t>أيس من حياته</a:t>
            </a:r>
            <a:r>
              <a:rPr lang="en-US"/>
              <a:t> </a:t>
            </a:r>
          </a:p>
        </p:txBody>
      </p:sp>
      <p:sp>
        <p:nvSpPr>
          <p:cNvPr id="2054" name="AutoShape 8">
            <a:hlinkClick r:id="rId6" action="ppaction://hlinksldjump"/>
          </p:cNvPr>
          <p:cNvSpPr>
            <a:spLocks noChangeArrowheads="1"/>
          </p:cNvSpPr>
          <p:nvPr/>
        </p:nvSpPr>
        <p:spPr bwMode="auto">
          <a:xfrm>
            <a:off x="6589713" y="3789363"/>
            <a:ext cx="2087562"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ar-SA" b="1"/>
              <a:t>باب استحباب وصية أهل </a:t>
            </a:r>
          </a:p>
          <a:p>
            <a:pPr algn="ctr"/>
            <a:r>
              <a:rPr lang="ar-SA" b="1"/>
              <a:t>المريض...</a:t>
            </a:r>
          </a:p>
        </p:txBody>
      </p:sp>
      <p:sp>
        <p:nvSpPr>
          <p:cNvPr id="2055" name="AutoShape 9">
            <a:hlinkClick r:id="rId7" action="ppaction://hlinksldjump"/>
          </p:cNvPr>
          <p:cNvSpPr>
            <a:spLocks noChangeArrowheads="1"/>
          </p:cNvSpPr>
          <p:nvPr/>
        </p:nvSpPr>
        <p:spPr bwMode="auto">
          <a:xfrm>
            <a:off x="6589713" y="4510088"/>
            <a:ext cx="2087562"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ar-SA" b="1"/>
              <a:t>باب جواز قول المريض</a:t>
            </a:r>
          </a:p>
          <a:p>
            <a:pPr algn="ctr"/>
            <a:r>
              <a:rPr lang="ar-SA" b="1"/>
              <a:t> أنا وجع ...</a:t>
            </a:r>
            <a:endParaRPr lang="en-US" b="1"/>
          </a:p>
        </p:txBody>
      </p:sp>
      <p:sp>
        <p:nvSpPr>
          <p:cNvPr id="2056" name="AutoShape 10">
            <a:hlinkClick r:id="rId8" action="ppaction://hlinksldjump"/>
          </p:cNvPr>
          <p:cNvSpPr>
            <a:spLocks noChangeArrowheads="1"/>
          </p:cNvSpPr>
          <p:nvPr/>
        </p:nvSpPr>
        <p:spPr bwMode="auto">
          <a:xfrm>
            <a:off x="6589713" y="5229225"/>
            <a:ext cx="2087562"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ar-SA" b="1"/>
              <a:t>باب تلقين المحتضر </a:t>
            </a:r>
          </a:p>
          <a:p>
            <a:pPr algn="ctr"/>
            <a:r>
              <a:rPr lang="ar-SA" b="1"/>
              <a:t>لا إله إلا اللَّه</a:t>
            </a:r>
            <a:r>
              <a:rPr lang="en-US"/>
              <a:t> </a:t>
            </a:r>
          </a:p>
        </p:txBody>
      </p:sp>
      <p:sp>
        <p:nvSpPr>
          <p:cNvPr id="2057" name="AutoShape 11">
            <a:hlinkClick r:id="rId9" action="ppaction://hlinksldjump"/>
          </p:cNvPr>
          <p:cNvSpPr>
            <a:spLocks noChangeArrowheads="1"/>
          </p:cNvSpPr>
          <p:nvPr/>
        </p:nvSpPr>
        <p:spPr bwMode="auto">
          <a:xfrm>
            <a:off x="6589713" y="5949950"/>
            <a:ext cx="2087562"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ar-SA" b="1"/>
              <a:t>باب ما يقوله عند </a:t>
            </a:r>
          </a:p>
          <a:p>
            <a:pPr algn="ctr"/>
            <a:r>
              <a:rPr lang="ar-SA" b="1"/>
              <a:t>تغميض الميت</a:t>
            </a:r>
            <a:r>
              <a:rPr lang="en-US"/>
              <a:t> </a:t>
            </a:r>
          </a:p>
        </p:txBody>
      </p:sp>
      <p:sp>
        <p:nvSpPr>
          <p:cNvPr id="2058" name="AutoShape 12">
            <a:hlinkClick r:id="rId10" action="ppaction://hlinksldjump"/>
          </p:cNvPr>
          <p:cNvSpPr>
            <a:spLocks noChangeArrowheads="1"/>
          </p:cNvSpPr>
          <p:nvPr/>
        </p:nvSpPr>
        <p:spPr bwMode="auto">
          <a:xfrm>
            <a:off x="4068763" y="1614488"/>
            <a:ext cx="2087562"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ar-SA" b="1"/>
              <a:t>باب ما يقال عند الميت </a:t>
            </a:r>
          </a:p>
          <a:p>
            <a:pPr algn="ctr"/>
            <a:r>
              <a:rPr lang="ar-SA" b="1"/>
              <a:t>وما يقوله من مات له ميت</a:t>
            </a:r>
            <a:r>
              <a:rPr lang="en-US"/>
              <a:t> </a:t>
            </a:r>
          </a:p>
        </p:txBody>
      </p:sp>
      <p:sp>
        <p:nvSpPr>
          <p:cNvPr id="2059" name="AutoShape 13">
            <a:hlinkClick r:id="rId11" action="ppaction://hlinksldjump"/>
          </p:cNvPr>
          <p:cNvSpPr>
            <a:spLocks noChangeArrowheads="1"/>
          </p:cNvSpPr>
          <p:nvPr/>
        </p:nvSpPr>
        <p:spPr bwMode="auto">
          <a:xfrm>
            <a:off x="4067175" y="2335213"/>
            <a:ext cx="2087563"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ar-SA" b="1"/>
              <a:t>باب جواز البكاء على </a:t>
            </a:r>
          </a:p>
          <a:p>
            <a:pPr algn="ctr"/>
            <a:r>
              <a:rPr lang="ar-SA" b="1"/>
              <a:t>الميت بغير ندب ولا نياحة</a:t>
            </a:r>
            <a:r>
              <a:rPr lang="en-US"/>
              <a:t> </a:t>
            </a:r>
          </a:p>
        </p:txBody>
      </p:sp>
      <p:sp>
        <p:nvSpPr>
          <p:cNvPr id="2060" name="AutoShape 14">
            <a:hlinkClick r:id="rId12" action="ppaction://hlinksldjump"/>
          </p:cNvPr>
          <p:cNvSpPr>
            <a:spLocks noChangeArrowheads="1"/>
          </p:cNvSpPr>
          <p:nvPr/>
        </p:nvSpPr>
        <p:spPr bwMode="auto">
          <a:xfrm>
            <a:off x="4068763" y="3070225"/>
            <a:ext cx="2087562"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ar-SA" b="1"/>
              <a:t>باب الكف عما يرى من </a:t>
            </a:r>
          </a:p>
          <a:p>
            <a:pPr algn="ctr"/>
            <a:r>
              <a:rPr lang="ar-SA" b="1"/>
              <a:t>الميت من مكروه</a:t>
            </a:r>
            <a:r>
              <a:rPr lang="en-US"/>
              <a:t> </a:t>
            </a:r>
          </a:p>
        </p:txBody>
      </p:sp>
      <p:sp>
        <p:nvSpPr>
          <p:cNvPr id="2061" name="AutoShape 15">
            <a:hlinkClick r:id="rId13" action="ppaction://hlinksldjump"/>
          </p:cNvPr>
          <p:cNvSpPr>
            <a:spLocks noChangeArrowheads="1"/>
          </p:cNvSpPr>
          <p:nvPr/>
        </p:nvSpPr>
        <p:spPr bwMode="auto">
          <a:xfrm>
            <a:off x="4068763" y="3789363"/>
            <a:ext cx="2087562"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ar-SA" b="1"/>
              <a:t>باب الصلاة على الميت...</a:t>
            </a:r>
            <a:endParaRPr lang="en-US"/>
          </a:p>
        </p:txBody>
      </p:sp>
      <p:sp>
        <p:nvSpPr>
          <p:cNvPr id="2062" name="AutoShape 16">
            <a:hlinkClick r:id="rId14" action="ppaction://hlinksldjump"/>
          </p:cNvPr>
          <p:cNvSpPr>
            <a:spLocks noChangeArrowheads="1"/>
          </p:cNvSpPr>
          <p:nvPr/>
        </p:nvSpPr>
        <p:spPr bwMode="auto">
          <a:xfrm>
            <a:off x="4068763" y="4510088"/>
            <a:ext cx="2087562"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ar-SA" b="1"/>
              <a:t>باب استحباب </a:t>
            </a:r>
          </a:p>
          <a:p>
            <a:pPr algn="ctr"/>
            <a:r>
              <a:rPr lang="ar-SA" b="1"/>
              <a:t>تكثير المصلين ...</a:t>
            </a:r>
            <a:endParaRPr lang="en-US"/>
          </a:p>
        </p:txBody>
      </p:sp>
      <p:sp>
        <p:nvSpPr>
          <p:cNvPr id="2063" name="AutoShape 17">
            <a:hlinkClick r:id="rId15" action="ppaction://hlinksldjump"/>
          </p:cNvPr>
          <p:cNvSpPr>
            <a:spLocks noChangeArrowheads="1"/>
          </p:cNvSpPr>
          <p:nvPr/>
        </p:nvSpPr>
        <p:spPr bwMode="auto">
          <a:xfrm>
            <a:off x="4068763" y="5230813"/>
            <a:ext cx="2087562"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ar-SA" b="1"/>
              <a:t>باب ما يقرأ في </a:t>
            </a:r>
          </a:p>
          <a:p>
            <a:pPr algn="ctr"/>
            <a:r>
              <a:rPr lang="ar-SA" b="1"/>
              <a:t>صلاة الجنازة</a:t>
            </a:r>
            <a:r>
              <a:rPr lang="en-US"/>
              <a:t> </a:t>
            </a:r>
          </a:p>
        </p:txBody>
      </p:sp>
      <p:sp>
        <p:nvSpPr>
          <p:cNvPr id="2064" name="AutoShape 18">
            <a:hlinkClick r:id="rId16" action="ppaction://hlinksldjump"/>
          </p:cNvPr>
          <p:cNvSpPr>
            <a:spLocks noChangeArrowheads="1"/>
          </p:cNvSpPr>
          <p:nvPr/>
        </p:nvSpPr>
        <p:spPr bwMode="auto">
          <a:xfrm>
            <a:off x="4068763" y="5949950"/>
            <a:ext cx="2087562"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ar-SA" b="1"/>
              <a:t>باب الإسراع بالجنازة</a:t>
            </a:r>
            <a:r>
              <a:rPr lang="en-US"/>
              <a:t> </a:t>
            </a:r>
          </a:p>
        </p:txBody>
      </p:sp>
      <p:sp>
        <p:nvSpPr>
          <p:cNvPr id="2065" name="AutoShape 19">
            <a:hlinkClick r:id="rId17" action="ppaction://hlinksldjump"/>
          </p:cNvPr>
          <p:cNvSpPr>
            <a:spLocks noChangeArrowheads="1"/>
          </p:cNvSpPr>
          <p:nvPr/>
        </p:nvSpPr>
        <p:spPr bwMode="auto">
          <a:xfrm>
            <a:off x="1835150" y="1614488"/>
            <a:ext cx="2087563"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en-US"/>
              <a:t> </a:t>
            </a:r>
            <a:r>
              <a:rPr lang="ar-SA" b="1"/>
              <a:t>باب تعجيل قضاء </a:t>
            </a:r>
          </a:p>
          <a:p>
            <a:pPr algn="ctr"/>
            <a:r>
              <a:rPr lang="ar-SA" b="1"/>
              <a:t>الدين عن الميت ...</a:t>
            </a:r>
            <a:endParaRPr lang="en-US"/>
          </a:p>
        </p:txBody>
      </p:sp>
      <p:sp>
        <p:nvSpPr>
          <p:cNvPr id="2066" name="AutoShape 20">
            <a:hlinkClick r:id="rId18" action="ppaction://hlinksldjump"/>
          </p:cNvPr>
          <p:cNvSpPr>
            <a:spLocks noChangeArrowheads="1"/>
          </p:cNvSpPr>
          <p:nvPr/>
        </p:nvSpPr>
        <p:spPr bwMode="auto">
          <a:xfrm>
            <a:off x="1835150" y="2333625"/>
            <a:ext cx="2087563"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ar-SA" b="1"/>
              <a:t>باب الموعظة عند القبر</a:t>
            </a:r>
            <a:r>
              <a:rPr lang="en-US"/>
              <a:t> </a:t>
            </a:r>
          </a:p>
        </p:txBody>
      </p:sp>
      <p:sp>
        <p:nvSpPr>
          <p:cNvPr id="2067" name="AutoShape 23">
            <a:hlinkClick r:id="rId19" action="ppaction://hlinksldjump"/>
          </p:cNvPr>
          <p:cNvSpPr>
            <a:spLocks noChangeArrowheads="1"/>
          </p:cNvSpPr>
          <p:nvPr/>
        </p:nvSpPr>
        <p:spPr bwMode="auto">
          <a:xfrm>
            <a:off x="1835150" y="3084513"/>
            <a:ext cx="2087563"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en-US"/>
              <a:t> </a:t>
            </a:r>
            <a:r>
              <a:rPr lang="ar-SA" b="1"/>
              <a:t>باب الدعاء للميت ...</a:t>
            </a:r>
            <a:endParaRPr lang="en-US" b="1"/>
          </a:p>
        </p:txBody>
      </p:sp>
      <p:sp>
        <p:nvSpPr>
          <p:cNvPr id="2068" name="AutoShape 24">
            <a:hlinkClick r:id="rId20" action="ppaction://hlinksldjump"/>
          </p:cNvPr>
          <p:cNvSpPr>
            <a:spLocks noChangeArrowheads="1"/>
          </p:cNvSpPr>
          <p:nvPr/>
        </p:nvSpPr>
        <p:spPr bwMode="auto">
          <a:xfrm>
            <a:off x="1835150" y="3803650"/>
            <a:ext cx="2087563" cy="647700"/>
          </a:xfrm>
          <a:prstGeom prst="flowChartAlternateProcess">
            <a:avLst/>
          </a:prstGeom>
          <a:solidFill>
            <a:schemeClr val="accent1"/>
          </a:solidFill>
          <a:ln w="9525">
            <a:solidFill>
              <a:schemeClr val="tx1"/>
            </a:solidFill>
            <a:miter lim="800000"/>
            <a:headEnd/>
            <a:tailEnd/>
          </a:ln>
        </p:spPr>
        <p:txBody>
          <a:bodyPr wrap="none" anchor="ctr"/>
          <a:lstStyle/>
          <a:p>
            <a:pPr algn="ctr"/>
            <a:r>
              <a:rPr lang="ar-SA" b="1"/>
              <a:t>باب الصدقة عن الميت </a:t>
            </a:r>
          </a:p>
          <a:p>
            <a:pPr algn="ctr"/>
            <a:r>
              <a:rPr lang="ar-SA" b="1"/>
              <a:t>والدعاء له</a:t>
            </a:r>
            <a:r>
              <a:rPr lang="en-US"/>
              <a:t> </a:t>
            </a:r>
          </a:p>
        </p:txBody>
      </p:sp>
      <p:sp>
        <p:nvSpPr>
          <p:cNvPr id="2071" name="Text Box 33"/>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pic>
        <p:nvPicPr>
          <p:cNvPr id="2" name="Picture 1"/>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928855" y="5744869"/>
            <a:ext cx="1831889" cy="87246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1763713" y="1830388"/>
            <a:ext cx="446405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3200" b="1" dirty="0">
                <a:cs typeface="Traditional Arabic" pitchFamily="18" charset="-78"/>
              </a:rPr>
              <a:t>901 - عن عائشة رَضِيَ اللَّهُ عَنها أن النبي صَلَّى اللَّهُ عَلَيهِ وَسَلَّم كان إذا اشتكى الإنسان الشيء منه أو كانت به قرحة أو جرح قال النبي صَلَّى اللَّهُ عَلَيهِ وَسَلَّم بأصبعه هكذا، ووضع سفيان بن عيينة الراوي سبابته بالأرض ثم رفعها، وقال: </a:t>
            </a:r>
            <a:r>
              <a:rPr lang="ar-KW" sz="3200" b="1" dirty="0" smtClean="0">
                <a:cs typeface="Traditional Arabic" pitchFamily="18" charset="-78"/>
              </a:rPr>
              <a:t>« </a:t>
            </a:r>
            <a:r>
              <a:rPr lang="ar-SA" sz="3200" b="1" dirty="0" smtClean="0">
                <a:cs typeface="Traditional Arabic" pitchFamily="18" charset="-78"/>
              </a:rPr>
              <a:t>بسم </a:t>
            </a:r>
            <a:r>
              <a:rPr lang="ar-SA" sz="3200" b="1" dirty="0">
                <a:cs typeface="Traditional Arabic" pitchFamily="18" charset="-78"/>
              </a:rPr>
              <a:t>اللَّه، تربة أرضنا، بريقة بعضنا، يشفى به سقيمنا، بإذن </a:t>
            </a:r>
            <a:r>
              <a:rPr lang="ar-SA" sz="3200" b="1" dirty="0" smtClean="0">
                <a:cs typeface="Traditional Arabic" pitchFamily="18" charset="-78"/>
              </a:rPr>
              <a:t>ربنا</a:t>
            </a:r>
            <a:r>
              <a:rPr lang="ar-KW" sz="3200" b="1" dirty="0" smtClean="0">
                <a:cs typeface="Traditional Arabic" pitchFamily="18" charset="-78"/>
              </a:rPr>
              <a:t>»</a:t>
            </a:r>
            <a:r>
              <a:rPr lang="ar-SA" sz="3200" b="1" dirty="0" smtClean="0">
                <a:cs typeface="Traditional Arabic" pitchFamily="18" charset="-78"/>
              </a:rPr>
              <a:t> </a:t>
            </a:r>
            <a:r>
              <a:rPr lang="ar-SA" sz="3200" b="1" dirty="0">
                <a:cs typeface="Traditional Arabic" pitchFamily="18" charset="-78"/>
              </a:rPr>
              <a:t>مُتَّفَقٌ عَلَيهِ.</a:t>
            </a:r>
          </a:p>
        </p:txBody>
      </p:sp>
      <p:sp>
        <p:nvSpPr>
          <p:cNvPr id="3075"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076"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077"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3078" name="Text Box 9"/>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3079" name="Text Box 10"/>
          <p:cNvSpPr txBox="1">
            <a:spLocks noChangeArrowheads="1"/>
          </p:cNvSpPr>
          <p:nvPr/>
        </p:nvSpPr>
        <p:spPr bwMode="auto">
          <a:xfrm>
            <a:off x="2484438" y="434975"/>
            <a:ext cx="568801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400" b="1">
                <a:solidFill>
                  <a:srgbClr val="FF9933"/>
                </a:solidFill>
              </a:rPr>
              <a:t>باب ما يدعى به المريض</a:t>
            </a:r>
            <a:endParaRPr lang="en-US" sz="4400">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1763713" y="1844675"/>
            <a:ext cx="4321175"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3600" b="1">
                <a:cs typeface="Traditional Arabic" pitchFamily="18" charset="-78"/>
              </a:rPr>
              <a:t>902 - وعنها رَضِيَ اللَّهُ عَنها أن النبي صَلَّى اللَّهُ عَلَيهِ وَسَلَّم كان يعود بعض أهله يمسح بيده اليمنى ويقول: </a:t>
            </a:r>
            <a:r>
              <a:rPr lang="ar-KW" sz="3600" b="1">
                <a:cs typeface="Traditional Arabic" pitchFamily="18" charset="-78"/>
              </a:rPr>
              <a:t>( </a:t>
            </a:r>
            <a:r>
              <a:rPr lang="ar-SA" sz="3600" b="1">
                <a:cs typeface="Traditional Arabic" pitchFamily="18" charset="-78"/>
              </a:rPr>
              <a:t>اللهم رب الناس، أذهب البأس، اشف أنت الشافي، لا شفاء إلا شفاؤك، شفاء لا يغادر سقماً</a:t>
            </a:r>
            <a:r>
              <a:rPr lang="ar-KW" sz="3600" b="1">
                <a:cs typeface="Traditional Arabic" pitchFamily="18" charset="-78"/>
              </a:rPr>
              <a:t> )</a:t>
            </a:r>
            <a:r>
              <a:rPr lang="ar-SA" sz="3600" b="1">
                <a:cs typeface="Traditional Arabic" pitchFamily="18" charset="-78"/>
              </a:rPr>
              <a:t> مُتَّفَقٌ عَلَيهِ.</a:t>
            </a:r>
            <a:endParaRPr lang="en-US" sz="3600">
              <a:cs typeface="Traditional Arabic" pitchFamily="18" charset="-78"/>
            </a:endParaRPr>
          </a:p>
        </p:txBody>
      </p:sp>
      <p:sp>
        <p:nvSpPr>
          <p:cNvPr id="4099"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4100" name="Text Box 6"/>
          <p:cNvSpPr txBox="1">
            <a:spLocks noChangeArrowheads="1"/>
          </p:cNvSpPr>
          <p:nvPr/>
        </p:nvSpPr>
        <p:spPr bwMode="auto">
          <a:xfrm>
            <a:off x="2484438" y="434975"/>
            <a:ext cx="568801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400" b="1">
                <a:solidFill>
                  <a:srgbClr val="FF9933"/>
                </a:solidFill>
              </a:rPr>
              <a:t>باب ما يدعى به المريض</a:t>
            </a:r>
            <a:endParaRPr lang="en-US" sz="4400">
              <a:solidFill>
                <a:srgbClr val="FF9933"/>
              </a:solidFill>
            </a:endParaRPr>
          </a:p>
        </p:txBody>
      </p:sp>
      <p:sp>
        <p:nvSpPr>
          <p:cNvPr id="4101" name="Line 7">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102" name="Line 8">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103" name="AutoShape 9">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1692275" y="1700213"/>
            <a:ext cx="4535488"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3600" b="1" dirty="0">
                <a:cs typeface="Traditional Arabic" pitchFamily="18" charset="-78"/>
              </a:rPr>
              <a:t>903 - وعن أنس رَضِيَ اللَّهُ عَنهُ أنه قال لثابت رحمه اللَّه</a:t>
            </a:r>
            <a:r>
              <a:rPr lang="ar-KW" sz="3600" b="1" dirty="0">
                <a:cs typeface="Traditional Arabic" pitchFamily="18" charset="-78"/>
              </a:rPr>
              <a:t> </a:t>
            </a:r>
            <a:r>
              <a:rPr lang="ar-SA" sz="3600" b="1" dirty="0">
                <a:cs typeface="Traditional Arabic" pitchFamily="18" charset="-78"/>
              </a:rPr>
              <a:t>: ألا أرقيك برقية رَسُول اللَّهِ صَلَّى اللَّهُ عَلَيهِ وَسَلَّم</a:t>
            </a:r>
            <a:r>
              <a:rPr lang="ar-KW" sz="3600" b="1" dirty="0">
                <a:cs typeface="Traditional Arabic" pitchFamily="18" charset="-78"/>
              </a:rPr>
              <a:t> </a:t>
            </a:r>
            <a:r>
              <a:rPr lang="ar-SA" sz="3600" b="1" dirty="0">
                <a:cs typeface="Traditional Arabic" pitchFamily="18" charset="-78"/>
              </a:rPr>
              <a:t>؟ قال: بلى. قال</a:t>
            </a:r>
            <a:r>
              <a:rPr lang="ar-SA" sz="3600" b="1" dirty="0" smtClean="0">
                <a:cs typeface="Traditional Arabic" pitchFamily="18" charset="-78"/>
              </a:rPr>
              <a:t>:</a:t>
            </a:r>
            <a:r>
              <a:rPr lang="ar-KW" sz="3600" b="1" dirty="0" smtClean="0">
                <a:cs typeface="Traditional Arabic" pitchFamily="18" charset="-78"/>
              </a:rPr>
              <a:t>      </a:t>
            </a:r>
            <a:r>
              <a:rPr lang="ar-SA" sz="3600" b="1" dirty="0" smtClean="0">
                <a:cs typeface="Traditional Arabic" pitchFamily="18" charset="-78"/>
              </a:rPr>
              <a:t> </a:t>
            </a:r>
            <a:r>
              <a:rPr lang="ar-KW" sz="3600" b="1" dirty="0">
                <a:cs typeface="Traditional Arabic" pitchFamily="18" charset="-78"/>
              </a:rPr>
              <a:t>( </a:t>
            </a:r>
            <a:r>
              <a:rPr lang="ar-SA" sz="3600" b="1" dirty="0">
                <a:cs typeface="Traditional Arabic" pitchFamily="18" charset="-78"/>
              </a:rPr>
              <a:t>اللهم رب الناس، مذهب البأس، اشف أنت الشافي، لا شافي إلا أنت، شفاء لا يغادر سقماً</a:t>
            </a:r>
            <a:r>
              <a:rPr lang="ar-KW" sz="3600" b="1" dirty="0">
                <a:cs typeface="Traditional Arabic" pitchFamily="18" charset="-78"/>
              </a:rPr>
              <a:t> )</a:t>
            </a:r>
            <a:r>
              <a:rPr lang="ar-SA" sz="3600" b="1" dirty="0">
                <a:cs typeface="Traditional Arabic" pitchFamily="18" charset="-78"/>
              </a:rPr>
              <a:t> رَوَاهُ البُخَارِيُّ.</a:t>
            </a:r>
          </a:p>
        </p:txBody>
      </p:sp>
      <p:sp>
        <p:nvSpPr>
          <p:cNvPr id="5123" name="Text Box 6"/>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5124" name="Text Box 7"/>
          <p:cNvSpPr txBox="1">
            <a:spLocks noChangeArrowheads="1"/>
          </p:cNvSpPr>
          <p:nvPr/>
        </p:nvSpPr>
        <p:spPr bwMode="auto">
          <a:xfrm>
            <a:off x="2484438" y="434975"/>
            <a:ext cx="568801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400" b="1">
                <a:solidFill>
                  <a:srgbClr val="FF9933"/>
                </a:solidFill>
              </a:rPr>
              <a:t>باب ما يدعى به المريض</a:t>
            </a:r>
            <a:endParaRPr lang="en-US" sz="4400">
              <a:solidFill>
                <a:srgbClr val="FF9933"/>
              </a:solidFill>
            </a:endParaRPr>
          </a:p>
        </p:txBody>
      </p:sp>
      <p:sp>
        <p:nvSpPr>
          <p:cNvPr id="5125" name="Line 8">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5126" name="Line 9">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5127" name="AutoShape 10">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1763713" y="1916113"/>
            <a:ext cx="4392612"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4000" b="1">
                <a:cs typeface="Traditional Arabic" pitchFamily="18" charset="-78"/>
              </a:rPr>
              <a:t>904 - وعن سعد بن أبي وقاص رَضِيَ اللَّهُ عَنهُ قال: عادني رَسُول اللَّهِ صَلَّى اللَّهُ عَلَيهِ وَسَلَّم فقال: </a:t>
            </a:r>
            <a:r>
              <a:rPr lang="ar-KW" sz="4000" b="1">
                <a:cs typeface="Traditional Arabic" pitchFamily="18" charset="-78"/>
              </a:rPr>
              <a:t>( </a:t>
            </a:r>
            <a:r>
              <a:rPr lang="ar-SA" sz="4000" b="1">
                <a:cs typeface="Traditional Arabic" pitchFamily="18" charset="-78"/>
              </a:rPr>
              <a:t>اللهم اشف سعداً، اللهم اشف سعداً، اللهم اشف سعداً</a:t>
            </a:r>
            <a:r>
              <a:rPr lang="ar-KW" sz="4000" b="1">
                <a:cs typeface="Traditional Arabic" pitchFamily="18" charset="-78"/>
              </a:rPr>
              <a:t> )</a:t>
            </a:r>
            <a:r>
              <a:rPr lang="ar-SA" sz="4000" b="1">
                <a:cs typeface="Traditional Arabic" pitchFamily="18" charset="-78"/>
              </a:rPr>
              <a:t> رَوَاهُ مُسلِمٌ.</a:t>
            </a:r>
          </a:p>
        </p:txBody>
      </p:sp>
      <p:sp>
        <p:nvSpPr>
          <p:cNvPr id="6147" name="Text Box 6"/>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6148" name="Text Box 7"/>
          <p:cNvSpPr txBox="1">
            <a:spLocks noChangeArrowheads="1"/>
          </p:cNvSpPr>
          <p:nvPr/>
        </p:nvSpPr>
        <p:spPr bwMode="auto">
          <a:xfrm>
            <a:off x="2484438" y="434975"/>
            <a:ext cx="568801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400" b="1">
                <a:solidFill>
                  <a:srgbClr val="FF9933"/>
                </a:solidFill>
              </a:rPr>
              <a:t>باب ما يدعى به المريض</a:t>
            </a:r>
            <a:endParaRPr lang="en-US" sz="4400">
              <a:solidFill>
                <a:srgbClr val="FF9933"/>
              </a:solidFill>
            </a:endParaRPr>
          </a:p>
        </p:txBody>
      </p:sp>
      <p:sp>
        <p:nvSpPr>
          <p:cNvPr id="6149" name="Line 8">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6150" name="Line 9">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6151" name="AutoShape 10">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1763713" y="1844675"/>
            <a:ext cx="4465637" cy="447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200" b="1">
                <a:cs typeface="Traditional Arabic" pitchFamily="18" charset="-78"/>
              </a:rPr>
              <a:t>905 - وعن أبي عبد اللَّه عثمان بن أبي العاص رَضِيَ اللَّهُ عَنهُ أنه شكا إلى رَسُول اللَّهِ صَلَّى اللَّهُ عَلَيهِ وَسَلَّم وجعاً يجده في جسده، فقال له رَسُول اللَّهِ صَلَّى اللَّهُ عَلَيهِ وَسَلَّم: </a:t>
            </a:r>
            <a:r>
              <a:rPr lang="ar-KW" sz="3200" b="1">
                <a:cs typeface="Traditional Arabic" pitchFamily="18" charset="-78"/>
              </a:rPr>
              <a:t>( </a:t>
            </a:r>
            <a:r>
              <a:rPr lang="ar-SA" sz="3200" b="1">
                <a:cs typeface="Traditional Arabic" pitchFamily="18" charset="-78"/>
              </a:rPr>
              <a:t>ضع يدك على الذي يألم من جسدك وقل: بسم اللَّه ثلاثاً، وقل سبع مرات: أعوذ بعزة اللَّه وقدرته من شر ما أجد وأحاذر</a:t>
            </a:r>
            <a:r>
              <a:rPr lang="ar-KW" sz="3200" b="1">
                <a:cs typeface="Traditional Arabic" pitchFamily="18" charset="-78"/>
              </a:rPr>
              <a:t> )</a:t>
            </a:r>
            <a:r>
              <a:rPr lang="ar-SA" sz="3200" b="1">
                <a:cs typeface="Traditional Arabic" pitchFamily="18" charset="-78"/>
              </a:rPr>
              <a:t> رَوَاهُ مُسلِمٌ.</a:t>
            </a:r>
          </a:p>
        </p:txBody>
      </p:sp>
      <p:sp>
        <p:nvSpPr>
          <p:cNvPr id="7171" name="Text Box 6"/>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7172" name="Line 7">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7173" name="Line 8">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7174" name="AutoShape 9">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7175" name="Text Box 10"/>
          <p:cNvSpPr txBox="1">
            <a:spLocks noChangeArrowheads="1"/>
          </p:cNvSpPr>
          <p:nvPr/>
        </p:nvSpPr>
        <p:spPr bwMode="auto">
          <a:xfrm>
            <a:off x="2484438" y="434975"/>
            <a:ext cx="568801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400" b="1">
                <a:solidFill>
                  <a:srgbClr val="FF9933"/>
                </a:solidFill>
              </a:rPr>
              <a:t>باب ما يدعى به المريض</a:t>
            </a:r>
            <a:endParaRPr lang="en-US" sz="4400">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1692275" y="1903413"/>
            <a:ext cx="4464050"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200" b="1">
                <a:cs typeface="Traditional Arabic" pitchFamily="18" charset="-78"/>
              </a:rPr>
              <a:t>906 - وعن ابن عباس رَضِيَ اللَّهُ عَنهماُ عن النبي صَلَّى اللَّهُ عَلَيهِ وَسَلَّم قال: </a:t>
            </a:r>
            <a:r>
              <a:rPr lang="ar-KW" sz="3200" b="1">
                <a:cs typeface="Traditional Arabic" pitchFamily="18" charset="-78"/>
              </a:rPr>
              <a:t>( </a:t>
            </a:r>
            <a:r>
              <a:rPr lang="ar-SA" sz="3200" b="1">
                <a:cs typeface="Traditional Arabic" pitchFamily="18" charset="-78"/>
              </a:rPr>
              <a:t>من عاد مريضاً لم يحضر أجله فقال عند سبع مرات: أسأل اللَّه العظيم، رب العرش العظيم أن يشفيك، إلا عافاه اللَّه من ذلك </a:t>
            </a:r>
            <a:r>
              <a:rPr lang="ar-KW" sz="3200" b="1">
                <a:cs typeface="Traditional Arabic" pitchFamily="18" charset="-78"/>
              </a:rPr>
              <a:t>  </a:t>
            </a:r>
            <a:r>
              <a:rPr lang="ar-SA" sz="3200" b="1">
                <a:cs typeface="Traditional Arabic" pitchFamily="18" charset="-78"/>
              </a:rPr>
              <a:t>المرض</a:t>
            </a:r>
            <a:r>
              <a:rPr lang="ar-KW" sz="3200" b="1">
                <a:cs typeface="Traditional Arabic" pitchFamily="18" charset="-78"/>
              </a:rPr>
              <a:t> )</a:t>
            </a:r>
            <a:r>
              <a:rPr lang="ar-SA" sz="3200" b="1">
                <a:cs typeface="Traditional Arabic" pitchFamily="18" charset="-78"/>
              </a:rPr>
              <a:t> رَوَاهُ أبُو دَاوُدَ التِّرمِذِيُّ وَقَالَ حَدِيثٌ حَسَنٌ. وقال الحاكم حديث صحيح على شرط البخاري.</a:t>
            </a:r>
          </a:p>
        </p:txBody>
      </p:sp>
      <p:sp>
        <p:nvSpPr>
          <p:cNvPr id="8195" name="Text Box 6"/>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8196" name="Line 7">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8197" name="Line 8">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8198" name="AutoShape 9">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8199" name="Text Box 10"/>
          <p:cNvSpPr txBox="1">
            <a:spLocks noChangeArrowheads="1"/>
          </p:cNvSpPr>
          <p:nvPr/>
        </p:nvSpPr>
        <p:spPr bwMode="auto">
          <a:xfrm>
            <a:off x="2484438" y="434975"/>
            <a:ext cx="568801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400" b="1">
                <a:solidFill>
                  <a:srgbClr val="FF9933"/>
                </a:solidFill>
              </a:rPr>
              <a:t>باب ما يدعى به المريض</a:t>
            </a:r>
            <a:endParaRPr lang="en-US" sz="4400">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1763713" y="1916113"/>
            <a:ext cx="4321175"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4000" b="1">
                <a:cs typeface="Traditional Arabic" pitchFamily="18" charset="-78"/>
              </a:rPr>
              <a:t>907 - وعنه رَضِيَ اللَّهُ عَنهُ أن النبي صَلَّى اللَّهُ عَلَيهِ وَسَلَّم دخل على أعرابي يعوده، وكان إذا دخل على من يعوده قال: </a:t>
            </a:r>
            <a:r>
              <a:rPr lang="ar-KW" sz="4000" b="1">
                <a:cs typeface="Traditional Arabic" pitchFamily="18" charset="-78"/>
              </a:rPr>
              <a:t>( </a:t>
            </a:r>
            <a:r>
              <a:rPr lang="ar-SA" sz="4000" b="1">
                <a:cs typeface="Traditional Arabic" pitchFamily="18" charset="-78"/>
              </a:rPr>
              <a:t>لا بأس، طهور إن شاء اللَّه</a:t>
            </a:r>
            <a:r>
              <a:rPr lang="ar-KW" sz="4000" b="1">
                <a:cs typeface="Traditional Arabic" pitchFamily="18" charset="-78"/>
              </a:rPr>
              <a:t> ) </a:t>
            </a:r>
            <a:r>
              <a:rPr lang="ar-SA" sz="4000" b="1">
                <a:cs typeface="Traditional Arabic" pitchFamily="18" charset="-78"/>
              </a:rPr>
              <a:t>رَوَاهُ البُخَارِيُّ.</a:t>
            </a:r>
          </a:p>
        </p:txBody>
      </p:sp>
      <p:sp>
        <p:nvSpPr>
          <p:cNvPr id="9219" name="Text Box 6"/>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9220" name="Line 7">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9221" name="Line 8">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9222" name="AutoShape 9">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9223" name="Text Box 10"/>
          <p:cNvSpPr txBox="1">
            <a:spLocks noChangeArrowheads="1"/>
          </p:cNvSpPr>
          <p:nvPr/>
        </p:nvSpPr>
        <p:spPr bwMode="auto">
          <a:xfrm>
            <a:off x="2484438" y="434975"/>
            <a:ext cx="568801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400" b="1">
                <a:solidFill>
                  <a:srgbClr val="FF9933"/>
                </a:solidFill>
              </a:rPr>
              <a:t>باب ما يدعى به المريض</a:t>
            </a:r>
            <a:endParaRPr lang="en-US" sz="4400">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1835150" y="1700213"/>
            <a:ext cx="4392613" cy="350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200" b="1">
                <a:cs typeface="Traditional Arabic" pitchFamily="18" charset="-78"/>
              </a:rPr>
              <a:t>908 - وعن أبي سعيد الخدري رَضِيَ اللَّهُ عَنهُ أن جبريل أتى النبي صَلَّى اللَّهُ عَلَيهِ وَسَلَّم فقال: يا محمد اشتكيت؟ قال: </a:t>
            </a:r>
            <a:r>
              <a:rPr lang="ar-KW" sz="3200" b="1">
                <a:cs typeface="Traditional Arabic" pitchFamily="18" charset="-78"/>
              </a:rPr>
              <a:t>( </a:t>
            </a:r>
            <a:r>
              <a:rPr lang="ar-SA" sz="3200" b="1">
                <a:cs typeface="Traditional Arabic" pitchFamily="18" charset="-78"/>
              </a:rPr>
              <a:t>نعم</a:t>
            </a:r>
            <a:r>
              <a:rPr lang="ar-KW" sz="3200" b="1">
                <a:cs typeface="Traditional Arabic" pitchFamily="18" charset="-78"/>
              </a:rPr>
              <a:t> )</a:t>
            </a:r>
            <a:r>
              <a:rPr lang="ar-SA" sz="3200" b="1">
                <a:cs typeface="Traditional Arabic" pitchFamily="18" charset="-78"/>
              </a:rPr>
              <a:t> قال: بسم اللَّه أرقيك، من كل شيء يؤذيك، من شر كل نفس أو عين حاسد، اللَّه يشفيك، بسم اللَّه أرقيك. رَوَاهُ مُسلِمٌ.</a:t>
            </a:r>
          </a:p>
        </p:txBody>
      </p:sp>
      <p:sp>
        <p:nvSpPr>
          <p:cNvPr id="10243" name="Text Box 6"/>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10244" name="Line 7">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0245" name="Line 8">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0246" name="AutoShape 9">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10247" name="Text Box 10"/>
          <p:cNvSpPr txBox="1">
            <a:spLocks noChangeArrowheads="1"/>
          </p:cNvSpPr>
          <p:nvPr/>
        </p:nvSpPr>
        <p:spPr bwMode="auto">
          <a:xfrm>
            <a:off x="2484438" y="434975"/>
            <a:ext cx="568801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400" b="1">
                <a:solidFill>
                  <a:srgbClr val="FF9933"/>
                </a:solidFill>
              </a:rPr>
              <a:t>باب ما يدعى به المريض</a:t>
            </a:r>
            <a:endParaRPr lang="en-US" sz="4400">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p:cNvSpPr txBox="1">
            <a:spLocks noChangeArrowheads="1"/>
          </p:cNvSpPr>
          <p:nvPr/>
        </p:nvSpPr>
        <p:spPr bwMode="auto">
          <a:xfrm>
            <a:off x="1763713" y="1670050"/>
            <a:ext cx="4535487" cy="485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2600" b="1">
                <a:cs typeface="Traditional Arabic" pitchFamily="18" charset="-78"/>
              </a:rPr>
              <a:t>909 - وعن أبي سعيد الخدري وأبي هريرة رَضِيَ اللَّهُ عَنهُما أنهما شهدا على رَسُول اللَّهِ صَلَّى اللَّهُ عَلَيهِ وَسَلَّم أنه قال: </a:t>
            </a:r>
            <a:r>
              <a:rPr lang="ar-KW" sz="2600" b="1">
                <a:cs typeface="Traditional Arabic" pitchFamily="18" charset="-78"/>
              </a:rPr>
              <a:t>( </a:t>
            </a:r>
            <a:r>
              <a:rPr lang="ar-SA" sz="2600" b="1">
                <a:cs typeface="Traditional Arabic" pitchFamily="18" charset="-78"/>
              </a:rPr>
              <a:t>من قال: لا إله إلا اللَّه والله أكبر صدقه ربه فقال: لا إله إلا أنا وأنا أكبر، وإذا قال: لا إله إلا اللَّه وحده لا شريك له قال يقول: لا إله إلا أنا وحدي لا شريك لي، وإذا قال: لا إله إلا اللَّه له الملك وله الحمد قال: لا إله إلا أنا لي الحمد ولي الملك، وإذا قال: لا إله إلا اللَّه ولا حول ولا قوة إلا بالله قال: لا إله إلا أنا ولا حول ولا قوة إلا بي.</a:t>
            </a:r>
            <a:r>
              <a:rPr lang="ar-KW" sz="2600" b="1">
                <a:cs typeface="Traditional Arabic" pitchFamily="18" charset="-78"/>
              </a:rPr>
              <a:t>)</a:t>
            </a:r>
            <a:r>
              <a:rPr lang="ar-SA" sz="2600" b="1">
                <a:cs typeface="Traditional Arabic" pitchFamily="18" charset="-78"/>
              </a:rPr>
              <a:t> وكان يقول: </a:t>
            </a:r>
            <a:r>
              <a:rPr lang="ar-KW" sz="2600" b="1">
                <a:cs typeface="Traditional Arabic" pitchFamily="18" charset="-78"/>
              </a:rPr>
              <a:t>( </a:t>
            </a:r>
            <a:r>
              <a:rPr lang="ar-SA" sz="2600" b="1">
                <a:cs typeface="Traditional Arabic" pitchFamily="18" charset="-78"/>
              </a:rPr>
              <a:t>من قالها في مرضه ثم مات لم تطعمه النار</a:t>
            </a:r>
            <a:r>
              <a:rPr lang="ar-KW" sz="2600" b="1">
                <a:cs typeface="Traditional Arabic" pitchFamily="18" charset="-78"/>
              </a:rPr>
              <a:t> ) </a:t>
            </a:r>
            <a:r>
              <a:rPr lang="ar-SA" sz="2600" b="1">
                <a:cs typeface="Traditional Arabic" pitchFamily="18" charset="-78"/>
              </a:rPr>
              <a:t>رَوَاهُ التِّرمِذِيُّ وَقَالَ حَدِيثٌ حَسَنٌ.</a:t>
            </a:r>
            <a:endParaRPr lang="en-US" sz="2600">
              <a:cs typeface="Traditional Arabic" pitchFamily="18" charset="-78"/>
            </a:endParaRPr>
          </a:p>
        </p:txBody>
      </p:sp>
      <p:sp>
        <p:nvSpPr>
          <p:cNvPr id="11267" name="Text Box 6"/>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11268" name="Line 7">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1269" name="Line 8">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1270" name="AutoShape 9">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11271" name="Text Box 10"/>
          <p:cNvSpPr txBox="1">
            <a:spLocks noChangeArrowheads="1"/>
          </p:cNvSpPr>
          <p:nvPr/>
        </p:nvSpPr>
        <p:spPr bwMode="auto">
          <a:xfrm>
            <a:off x="2484438" y="434975"/>
            <a:ext cx="568801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400" b="1">
                <a:solidFill>
                  <a:srgbClr val="FF9933"/>
                </a:solidFill>
              </a:rPr>
              <a:t>باب ما يدعى به المريض</a:t>
            </a:r>
            <a:endParaRPr lang="en-US" sz="4400">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1835150" y="1700213"/>
            <a:ext cx="4464050"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spcBef>
                <a:spcPct val="50000"/>
              </a:spcBef>
            </a:pPr>
            <a:r>
              <a:rPr lang="ar-SA" sz="3600" b="1">
                <a:cs typeface="Traditional Arabic" pitchFamily="18" charset="-78"/>
              </a:rPr>
              <a:t>910 - عن ابن عباس رَضِيَ اللَّهُ عَنهُما أن علي بن أبي طالب رَضِيَ اللَّهُ عَنهُ خرج من عند رَسُول اللَّهِ صَلَّى اللَّهُ عَلَيهِ وَسَلَّم في وجعه الذي توفي فيه فقال الناس: يا أبا الحسن كيف أصبح رَسُول اللَّهِ صَلَّى اللَّهُ عَلَيهِ وَسَلَّم؟ فقال: أصبح بحمد اللَّه بارئاً. رَوَاهُ البُخَارِيُّ.</a:t>
            </a:r>
            <a:endParaRPr lang="en-US" sz="3600" b="1">
              <a:cs typeface="Traditional Arabic" pitchFamily="18" charset="-78"/>
            </a:endParaRPr>
          </a:p>
        </p:txBody>
      </p:sp>
      <p:sp>
        <p:nvSpPr>
          <p:cNvPr id="12291"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12292"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2293"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2294"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12295" name="Rectangle 9"/>
          <p:cNvSpPr>
            <a:spLocks noChangeArrowheads="1"/>
          </p:cNvSpPr>
          <p:nvPr/>
        </p:nvSpPr>
        <p:spPr bwMode="auto">
          <a:xfrm>
            <a:off x="1908175" y="620713"/>
            <a:ext cx="66960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ar-SA" sz="3600" b="1">
                <a:solidFill>
                  <a:srgbClr val="FF9933"/>
                </a:solidFill>
              </a:rPr>
              <a:t>باب استحباب سؤال أهل المريض عن حاله</a:t>
            </a:r>
            <a:endParaRPr lang="en-US" sz="36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4"/>
          <p:cNvSpPr txBox="1">
            <a:spLocks noChangeArrowheads="1"/>
          </p:cNvSpPr>
          <p:nvPr/>
        </p:nvSpPr>
        <p:spPr bwMode="auto">
          <a:xfrm>
            <a:off x="1692275" y="1911350"/>
            <a:ext cx="4608513"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4000" b="1">
                <a:cs typeface="Traditional Arabic" pitchFamily="18" charset="-78"/>
              </a:rPr>
              <a:t>911 - عن عائشة رَضِيَ اللَّهُ عَنها قالت سمعت النبي صَلَّى اللَّهُ عَلَيهِ وَسَلَّم وهو مستند إلي يقول: </a:t>
            </a:r>
            <a:r>
              <a:rPr lang="ar-KW" sz="4000" b="1">
                <a:cs typeface="Traditional Arabic" pitchFamily="18" charset="-78"/>
              </a:rPr>
              <a:t>( </a:t>
            </a:r>
            <a:r>
              <a:rPr lang="ar-SA" sz="4000" b="1">
                <a:cs typeface="Traditional Arabic" pitchFamily="18" charset="-78"/>
              </a:rPr>
              <a:t>اللهم اغفر لي وارحمني وألحقني بالرفيق الأعلى</a:t>
            </a:r>
            <a:r>
              <a:rPr lang="ar-KW" sz="4000" b="1">
                <a:cs typeface="Traditional Arabic" pitchFamily="18" charset="-78"/>
              </a:rPr>
              <a:t> )</a:t>
            </a:r>
            <a:r>
              <a:rPr lang="ar-SA" sz="4000" b="1">
                <a:cs typeface="Traditional Arabic" pitchFamily="18" charset="-78"/>
              </a:rPr>
              <a:t> مُتَّفَقٌ عَلَيهِ.</a:t>
            </a:r>
          </a:p>
        </p:txBody>
      </p:sp>
      <p:sp>
        <p:nvSpPr>
          <p:cNvPr id="13315" name="Text Box 6"/>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13316" name="Line 7">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3317" name="Line 8">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3318" name="AutoShape 9">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13319" name="Rectangle 10"/>
          <p:cNvSpPr>
            <a:spLocks noChangeArrowheads="1"/>
          </p:cNvSpPr>
          <p:nvPr/>
        </p:nvSpPr>
        <p:spPr bwMode="auto">
          <a:xfrm>
            <a:off x="2051050" y="549275"/>
            <a:ext cx="65532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ar-SA" sz="4800" b="1">
                <a:solidFill>
                  <a:srgbClr val="FF9933"/>
                </a:solidFill>
              </a:rPr>
              <a:t>باب ما يقوله من أيس من حياته</a:t>
            </a:r>
            <a:endParaRPr lang="en-US" sz="48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4"/>
          <p:cNvSpPr txBox="1">
            <a:spLocks noChangeArrowheads="1"/>
          </p:cNvSpPr>
          <p:nvPr/>
        </p:nvSpPr>
        <p:spPr bwMode="auto">
          <a:xfrm>
            <a:off x="1692275" y="1700213"/>
            <a:ext cx="4608513"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600" b="1">
                <a:cs typeface="Traditional Arabic" pitchFamily="18" charset="-78"/>
              </a:rPr>
              <a:t>912 - وعنها رَضِيَ اللَّهُ عَنها قالت رأيت رَسُول اللَّهِ صَلَّى اللَّهُ عَلَيهِ وَسَلَّم وهو بالموت، عنده قدح فيه ماء وهو يدخل يده في القدح ثم يمسح وجهه بالماء ثم يقول: </a:t>
            </a:r>
            <a:r>
              <a:rPr lang="ar-KW" sz="3600" b="1">
                <a:cs typeface="Traditional Arabic" pitchFamily="18" charset="-78"/>
              </a:rPr>
              <a:t>( </a:t>
            </a:r>
            <a:r>
              <a:rPr lang="ar-SA" sz="3600" b="1">
                <a:cs typeface="Traditional Arabic" pitchFamily="18" charset="-78"/>
              </a:rPr>
              <a:t>اللهم أعني على غمرات الموت وسكرات الموت</a:t>
            </a:r>
            <a:r>
              <a:rPr lang="ar-KW" sz="3600" b="1">
                <a:cs typeface="Traditional Arabic" pitchFamily="18" charset="-78"/>
              </a:rPr>
              <a:t> )</a:t>
            </a:r>
            <a:r>
              <a:rPr lang="ar-SA" sz="3600" b="1">
                <a:cs typeface="Traditional Arabic" pitchFamily="18" charset="-78"/>
              </a:rPr>
              <a:t> رَوَاهُ التِّرمِذِيُّ.</a:t>
            </a:r>
          </a:p>
        </p:txBody>
      </p:sp>
      <p:sp>
        <p:nvSpPr>
          <p:cNvPr id="14339" name="Text Box 6"/>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14340" name="Line 7">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4341" name="Line 8">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4342" name="AutoShape 9">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14343" name="Rectangle 10"/>
          <p:cNvSpPr>
            <a:spLocks noChangeArrowheads="1"/>
          </p:cNvSpPr>
          <p:nvPr/>
        </p:nvSpPr>
        <p:spPr bwMode="auto">
          <a:xfrm>
            <a:off x="2124075" y="549275"/>
            <a:ext cx="64801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ar-SA" sz="4800" b="1">
                <a:solidFill>
                  <a:srgbClr val="FF9933"/>
                </a:solidFill>
              </a:rPr>
              <a:t>باب ما يقوله من أيس من حياته</a:t>
            </a:r>
            <a:endParaRPr lang="en-US" sz="48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4"/>
          <p:cNvSpPr txBox="1">
            <a:spLocks noChangeArrowheads="1"/>
          </p:cNvSpPr>
          <p:nvPr/>
        </p:nvSpPr>
        <p:spPr bwMode="auto">
          <a:xfrm>
            <a:off x="1763713" y="1700213"/>
            <a:ext cx="446405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200" b="1">
                <a:cs typeface="Traditional Arabic" pitchFamily="18" charset="-78"/>
              </a:rPr>
              <a:t>913 - عن عمران بن الحصين رَضِيَ اللَّهُ عَنهماُ أن امرأة من جهينة أتت النبي صَلَّى اللَّهُ عَلَيهِ وَسَلَّم وهي حبلى من الزنا فقالت: يا رَسُول اللَّهِ أصبت حداً فأقمه علي. فدعا نبي اللَّه صَلَّى اللَّهُ عَلَيهِ وَسَلَّم وليها فقال: </a:t>
            </a:r>
            <a:r>
              <a:rPr lang="ar-KW" sz="3200" b="1">
                <a:cs typeface="Traditional Arabic" pitchFamily="18" charset="-78"/>
              </a:rPr>
              <a:t>( </a:t>
            </a:r>
            <a:r>
              <a:rPr lang="ar-SA" sz="3200" b="1">
                <a:cs typeface="Traditional Arabic" pitchFamily="18" charset="-78"/>
              </a:rPr>
              <a:t>أحسن إليها فإذا وضعت فأتني بها</a:t>
            </a:r>
            <a:r>
              <a:rPr lang="ar-KW" sz="3200" b="1">
                <a:cs typeface="Traditional Arabic" pitchFamily="18" charset="-78"/>
              </a:rPr>
              <a:t> )</a:t>
            </a:r>
            <a:r>
              <a:rPr lang="ar-SA" sz="3200" b="1">
                <a:cs typeface="Traditional Arabic" pitchFamily="18" charset="-78"/>
              </a:rPr>
              <a:t> ففعل، فأمر بها النبي صَلَّى اللَّهُ عَلَيهِ وَسَلَّم فشدت عليها ثيابها ثم أمر بها فرجمت ثم صلى عليها</a:t>
            </a:r>
            <a:r>
              <a:rPr lang="ar-KW" sz="3200" b="1">
                <a:cs typeface="Traditional Arabic" pitchFamily="18" charset="-78"/>
              </a:rPr>
              <a:t> )</a:t>
            </a:r>
            <a:r>
              <a:rPr lang="ar-SA" sz="3200" b="1">
                <a:cs typeface="Traditional Arabic" pitchFamily="18" charset="-78"/>
              </a:rPr>
              <a:t> رَوَاهُ مُسلِمٌ.</a:t>
            </a:r>
          </a:p>
        </p:txBody>
      </p:sp>
      <p:sp>
        <p:nvSpPr>
          <p:cNvPr id="15363" name="Text Box 5"/>
          <p:cNvSpPr txBox="1">
            <a:spLocks noChangeArrowheads="1"/>
          </p:cNvSpPr>
          <p:nvPr/>
        </p:nvSpPr>
        <p:spPr bwMode="auto">
          <a:xfrm>
            <a:off x="1971675" y="196850"/>
            <a:ext cx="669607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2400" b="1">
                <a:solidFill>
                  <a:srgbClr val="FF9933"/>
                </a:solidFill>
              </a:rPr>
              <a:t>باب استحباب وصية أهل المريض ومن يخدمه بالإحسان إليه واحتماله والصبر على ما يشق من أمره وكذا الوصية بمن قرب سبب موته بحد أو قصاص ونحوهما :</a:t>
            </a:r>
            <a:endParaRPr lang="en-US" sz="2400" b="1">
              <a:solidFill>
                <a:srgbClr val="FF9933"/>
              </a:solidFill>
            </a:endParaRPr>
          </a:p>
        </p:txBody>
      </p:sp>
      <p:sp>
        <p:nvSpPr>
          <p:cNvPr id="15364" name="Text Box 7"/>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15365" name="Line 8">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5366" name="Line 9">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5367" name="AutoShape 10">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p:cNvSpPr txBox="1">
            <a:spLocks noChangeArrowheads="1"/>
          </p:cNvSpPr>
          <p:nvPr/>
        </p:nvSpPr>
        <p:spPr bwMode="auto">
          <a:xfrm>
            <a:off x="1692275" y="2276475"/>
            <a:ext cx="4392613"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600" b="1">
                <a:cs typeface="Traditional Arabic" pitchFamily="18" charset="-78"/>
              </a:rPr>
              <a:t>914 - عن ابن مسعود رَضِيَ اللَّهُ عَنهُ قال: دخلت على النبي صَلَّى اللَّهُ عَلَيهِ وَسَلَّم وهو يوعك فمسسته فقلت: إنك لتوعك وعكاً شديداً. فقال: </a:t>
            </a:r>
            <a:r>
              <a:rPr lang="ar-KW" sz="3600" b="1">
                <a:cs typeface="Traditional Arabic" pitchFamily="18" charset="-78"/>
              </a:rPr>
              <a:t>( </a:t>
            </a:r>
            <a:r>
              <a:rPr lang="ar-SA" sz="3600" b="1">
                <a:cs typeface="Traditional Arabic" pitchFamily="18" charset="-78"/>
              </a:rPr>
              <a:t>أجل أنا أوعك كما يوعك رجلان منكم</a:t>
            </a:r>
            <a:r>
              <a:rPr lang="ar-KW" sz="3600" b="1">
                <a:cs typeface="Traditional Arabic" pitchFamily="18" charset="-78"/>
              </a:rPr>
              <a:t> )</a:t>
            </a:r>
            <a:r>
              <a:rPr lang="ar-SA" sz="3600" b="1">
                <a:cs typeface="Traditional Arabic" pitchFamily="18" charset="-78"/>
              </a:rPr>
              <a:t> مُتَّفَقٌ عَلَيهِ.</a:t>
            </a:r>
          </a:p>
        </p:txBody>
      </p:sp>
      <p:sp>
        <p:nvSpPr>
          <p:cNvPr id="16387" name="Text Box 6"/>
          <p:cNvSpPr txBox="1">
            <a:spLocks noChangeArrowheads="1"/>
          </p:cNvSpPr>
          <p:nvPr/>
        </p:nvSpPr>
        <p:spPr bwMode="auto">
          <a:xfrm>
            <a:off x="1908175" y="188913"/>
            <a:ext cx="67691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2400" b="1">
                <a:solidFill>
                  <a:srgbClr val="FF9933"/>
                </a:solidFill>
              </a:rPr>
              <a:t>باب جواز قول المريض</a:t>
            </a:r>
            <a:r>
              <a:rPr lang="ar-KW" sz="2400" b="1">
                <a:solidFill>
                  <a:srgbClr val="FF9933"/>
                </a:solidFill>
              </a:rPr>
              <a:t> </a:t>
            </a:r>
            <a:r>
              <a:rPr lang="ar-SA" sz="2400" b="1">
                <a:solidFill>
                  <a:srgbClr val="FF9933"/>
                </a:solidFill>
              </a:rPr>
              <a:t>أنا وجع</a:t>
            </a:r>
            <a:r>
              <a:rPr lang="ar-SA" sz="2400">
                <a:solidFill>
                  <a:srgbClr val="FF9933"/>
                </a:solidFill>
              </a:rPr>
              <a:t> </a:t>
            </a:r>
            <a:r>
              <a:rPr lang="ar-SA" sz="2400" b="1">
                <a:solidFill>
                  <a:srgbClr val="FF9933"/>
                </a:solidFill>
              </a:rPr>
              <a:t>أو شديد الوجع أو موعوك أو وارأساه ونحو ذلك وبيان أنه لا كراهة في ذلك إذا لم يكن على التسخط وإظهار الجزع</a:t>
            </a:r>
            <a:r>
              <a:rPr lang="ar-KW" sz="2400" b="1">
                <a:solidFill>
                  <a:srgbClr val="FF9933"/>
                </a:solidFill>
              </a:rPr>
              <a:t> :</a:t>
            </a:r>
            <a:endParaRPr lang="en-US" sz="2400" b="1">
              <a:solidFill>
                <a:srgbClr val="FF9933"/>
              </a:solidFill>
            </a:endParaRPr>
          </a:p>
        </p:txBody>
      </p:sp>
      <p:sp>
        <p:nvSpPr>
          <p:cNvPr id="16388" name="Text Box 8"/>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16389" name="Line 9">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6390" name="Line 10">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6391" name="AutoShape 11">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1657350" y="2014538"/>
            <a:ext cx="4608513"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600" b="1">
                <a:cs typeface="Traditional Arabic" pitchFamily="18" charset="-78"/>
              </a:rPr>
              <a:t>915 - وعن سعد بن أبي وقاص رَضِيَ اللَّهُ عَنهُ قال: جاءني رَسُول اللَّهِ صَلَّى اللَّهُ عَلَيهِ وَسَلَّم يعودني من وجع اشتد بي فقلت: بلغ مني ما ترى وأنا ذو مال ولا يرثني إلا ابنتي. وذكر الحديث. مُتَّفَقٌ عَلَيهِ.</a:t>
            </a:r>
          </a:p>
        </p:txBody>
      </p:sp>
      <p:sp>
        <p:nvSpPr>
          <p:cNvPr id="17411" name="Text Box 6"/>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17412" name="Line 7">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7413" name="Line 8">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7414" name="AutoShape 9">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17415" name="Text Box 10"/>
          <p:cNvSpPr txBox="1">
            <a:spLocks noChangeArrowheads="1"/>
          </p:cNvSpPr>
          <p:nvPr/>
        </p:nvSpPr>
        <p:spPr bwMode="auto">
          <a:xfrm>
            <a:off x="1908175" y="188913"/>
            <a:ext cx="67691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2400" b="1">
                <a:solidFill>
                  <a:srgbClr val="FF9933"/>
                </a:solidFill>
              </a:rPr>
              <a:t>باب جواز قول المريض</a:t>
            </a:r>
            <a:r>
              <a:rPr lang="ar-KW" sz="2400" b="1">
                <a:solidFill>
                  <a:srgbClr val="FF9933"/>
                </a:solidFill>
              </a:rPr>
              <a:t> </a:t>
            </a:r>
            <a:r>
              <a:rPr lang="ar-SA" sz="2400" b="1">
                <a:solidFill>
                  <a:srgbClr val="FF9933"/>
                </a:solidFill>
              </a:rPr>
              <a:t>أنا وجع</a:t>
            </a:r>
            <a:r>
              <a:rPr lang="ar-SA" sz="2400">
                <a:solidFill>
                  <a:srgbClr val="FF9933"/>
                </a:solidFill>
              </a:rPr>
              <a:t> </a:t>
            </a:r>
            <a:r>
              <a:rPr lang="ar-SA" sz="2400" b="1">
                <a:solidFill>
                  <a:srgbClr val="FF9933"/>
                </a:solidFill>
              </a:rPr>
              <a:t>أو شديد الوجع أو موعوك أو وارأساه ونحو ذلك وبيان أنه لا كراهة في ذلك إذا لم يكن على التسخط وإظهار الجزع</a:t>
            </a:r>
            <a:r>
              <a:rPr lang="ar-KW" sz="2400" b="1">
                <a:solidFill>
                  <a:srgbClr val="FF9933"/>
                </a:solidFill>
              </a:rPr>
              <a:t> :</a:t>
            </a:r>
            <a:endParaRPr lang="en-US" sz="24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4"/>
          <p:cNvSpPr txBox="1">
            <a:spLocks noChangeArrowheads="1"/>
          </p:cNvSpPr>
          <p:nvPr/>
        </p:nvSpPr>
        <p:spPr bwMode="auto">
          <a:xfrm>
            <a:off x="1835150" y="1773238"/>
            <a:ext cx="4176713"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4000" b="1">
                <a:cs typeface="Traditional Arabic" pitchFamily="18" charset="-78"/>
              </a:rPr>
              <a:t>916 - وعن القاسم بن محمد قال، قالت عائشة رَضِيَ اللَّهُ عَنها: وارأساه. فقال النبي صَلَّى اللَّهُ عَلَيهِ وَسَلَّم: </a:t>
            </a:r>
            <a:r>
              <a:rPr lang="ar-KW" sz="4000" b="1">
                <a:cs typeface="Traditional Arabic" pitchFamily="18" charset="-78"/>
              </a:rPr>
              <a:t> ( </a:t>
            </a:r>
            <a:r>
              <a:rPr lang="ar-SA" sz="4000" b="1">
                <a:cs typeface="Traditional Arabic" pitchFamily="18" charset="-78"/>
              </a:rPr>
              <a:t>بل أنا وارأساه</a:t>
            </a:r>
            <a:r>
              <a:rPr lang="ar-KW" sz="4000" b="1">
                <a:cs typeface="Traditional Arabic" pitchFamily="18" charset="-78"/>
              </a:rPr>
              <a:t> )</a:t>
            </a:r>
            <a:r>
              <a:rPr lang="ar-SA" sz="4000" b="1">
                <a:cs typeface="Traditional Arabic" pitchFamily="18" charset="-78"/>
              </a:rPr>
              <a:t> وذكر الحديث. رَوَاهُ البُخَارِيُّ.</a:t>
            </a:r>
            <a:endParaRPr lang="en-US" sz="4000">
              <a:cs typeface="Traditional Arabic" pitchFamily="18" charset="-78"/>
            </a:endParaRPr>
          </a:p>
        </p:txBody>
      </p:sp>
      <p:sp>
        <p:nvSpPr>
          <p:cNvPr id="18435" name="Text Box 6"/>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18436" name="Line 7">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8437" name="Line 8">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8438" name="AutoShape 9">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18439" name="Text Box 10"/>
          <p:cNvSpPr txBox="1">
            <a:spLocks noChangeArrowheads="1"/>
          </p:cNvSpPr>
          <p:nvPr/>
        </p:nvSpPr>
        <p:spPr bwMode="auto">
          <a:xfrm>
            <a:off x="1908175" y="188913"/>
            <a:ext cx="67691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2400" b="1">
                <a:solidFill>
                  <a:srgbClr val="FF9933"/>
                </a:solidFill>
              </a:rPr>
              <a:t>باب جواز قول المريض</a:t>
            </a:r>
            <a:r>
              <a:rPr lang="ar-KW" sz="2400" b="1">
                <a:solidFill>
                  <a:srgbClr val="FF9933"/>
                </a:solidFill>
              </a:rPr>
              <a:t> </a:t>
            </a:r>
            <a:r>
              <a:rPr lang="ar-SA" sz="2400" b="1">
                <a:solidFill>
                  <a:srgbClr val="FF9933"/>
                </a:solidFill>
              </a:rPr>
              <a:t>أنا وجع</a:t>
            </a:r>
            <a:r>
              <a:rPr lang="ar-SA" sz="2400">
                <a:solidFill>
                  <a:srgbClr val="FF9933"/>
                </a:solidFill>
              </a:rPr>
              <a:t> </a:t>
            </a:r>
            <a:r>
              <a:rPr lang="ar-SA" sz="2400" b="1">
                <a:solidFill>
                  <a:srgbClr val="FF9933"/>
                </a:solidFill>
              </a:rPr>
              <a:t>أو شديد الوجع أو موعوك أو وارأساه ونحو ذلك وبيان أنه لا كراهة في ذلك إذا لم يكن على التسخط وإظهار الجزع</a:t>
            </a:r>
            <a:r>
              <a:rPr lang="ar-KW" sz="2400" b="1">
                <a:solidFill>
                  <a:srgbClr val="FF9933"/>
                </a:solidFill>
              </a:rPr>
              <a:t> :</a:t>
            </a:r>
            <a:endParaRPr lang="en-US" sz="24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4"/>
          <p:cNvSpPr txBox="1">
            <a:spLocks noChangeArrowheads="1"/>
          </p:cNvSpPr>
          <p:nvPr/>
        </p:nvSpPr>
        <p:spPr bwMode="auto">
          <a:xfrm>
            <a:off x="1908175" y="1773238"/>
            <a:ext cx="4249738"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4000" b="1">
                <a:cs typeface="Traditional Arabic" pitchFamily="18" charset="-78"/>
              </a:rPr>
              <a:t>917 - عن معاذ رَضِيَ اللَّهُ عَنهُ قال، قال رَسُول اللَّهِ صَلَّى اللَّهُ عَلَيهِ وَسَلَّم: </a:t>
            </a:r>
            <a:r>
              <a:rPr lang="ar-KW" sz="4000" b="1">
                <a:cs typeface="Traditional Arabic" pitchFamily="18" charset="-78"/>
              </a:rPr>
              <a:t>( </a:t>
            </a:r>
            <a:r>
              <a:rPr lang="ar-SA" sz="4000" b="1">
                <a:cs typeface="Traditional Arabic" pitchFamily="18" charset="-78"/>
              </a:rPr>
              <a:t>من كان آخر كلامه لا إله إلا اللَّه دخل الجنة</a:t>
            </a:r>
            <a:r>
              <a:rPr lang="ar-KW" sz="4000" b="1">
                <a:cs typeface="Traditional Arabic" pitchFamily="18" charset="-78"/>
              </a:rPr>
              <a:t> )</a:t>
            </a:r>
            <a:r>
              <a:rPr lang="ar-SA" sz="4000" b="1">
                <a:cs typeface="Traditional Arabic" pitchFamily="18" charset="-78"/>
              </a:rPr>
              <a:t> رَوَاهُ أبُو دَاوُدَ والحاكم وقال صحيح الإسناد.</a:t>
            </a:r>
          </a:p>
        </p:txBody>
      </p:sp>
      <p:sp>
        <p:nvSpPr>
          <p:cNvPr id="19459" name="Text Box 6"/>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19460" name="Line 7">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9461" name="Line 8">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19462" name="AutoShape 9">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19463" name="Text Box 10"/>
          <p:cNvSpPr txBox="1">
            <a:spLocks noChangeArrowheads="1"/>
          </p:cNvSpPr>
          <p:nvPr/>
        </p:nvSpPr>
        <p:spPr bwMode="auto">
          <a:xfrm>
            <a:off x="2195513" y="506413"/>
            <a:ext cx="64087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4400" b="1">
                <a:solidFill>
                  <a:srgbClr val="FF9933"/>
                </a:solidFill>
              </a:rPr>
              <a:t>باب تلقين المحتضر</a:t>
            </a:r>
            <a:r>
              <a:rPr lang="ar-KW" sz="4400" b="1">
                <a:solidFill>
                  <a:srgbClr val="FF9933"/>
                </a:solidFill>
              </a:rPr>
              <a:t> </a:t>
            </a:r>
            <a:r>
              <a:rPr lang="ar-SA" sz="4400" b="1">
                <a:solidFill>
                  <a:srgbClr val="FF9933"/>
                </a:solidFill>
              </a:rPr>
              <a:t>لا إله إلا اللَّه</a:t>
            </a:r>
            <a:endParaRPr lang="en-US" sz="44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4"/>
          <p:cNvSpPr txBox="1">
            <a:spLocks noChangeArrowheads="1"/>
          </p:cNvSpPr>
          <p:nvPr/>
        </p:nvSpPr>
        <p:spPr bwMode="auto">
          <a:xfrm>
            <a:off x="1835150" y="2133600"/>
            <a:ext cx="4249738" cy="411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4400" b="1">
                <a:cs typeface="Traditional Arabic" pitchFamily="18" charset="-78"/>
              </a:rPr>
              <a:t>918 - وعن أبي سعيد الخدري رَضِيَ اللَّهُ عَنهُ قال، قال رَسُول اللَّهِ صَلَّى اللَّهُ عَلَيهِ وَسَلَّم: </a:t>
            </a:r>
            <a:r>
              <a:rPr lang="ar-KW" sz="4400" b="1">
                <a:cs typeface="Traditional Arabic" pitchFamily="18" charset="-78"/>
              </a:rPr>
              <a:t>( </a:t>
            </a:r>
            <a:r>
              <a:rPr lang="ar-SA" sz="4400" b="1">
                <a:cs typeface="Traditional Arabic" pitchFamily="18" charset="-78"/>
              </a:rPr>
              <a:t>لقنوا موتاكم لا إله إلا اللَّه</a:t>
            </a:r>
            <a:r>
              <a:rPr lang="ar-KW" sz="4400" b="1">
                <a:cs typeface="Traditional Arabic" pitchFamily="18" charset="-78"/>
              </a:rPr>
              <a:t> )</a:t>
            </a:r>
            <a:r>
              <a:rPr lang="ar-SA" sz="4400" b="1">
                <a:cs typeface="Traditional Arabic" pitchFamily="18" charset="-78"/>
              </a:rPr>
              <a:t> رَوَاهُ مُسلِمٌ.</a:t>
            </a:r>
            <a:endParaRPr lang="en-US" sz="4400">
              <a:cs typeface="Traditional Arabic" pitchFamily="18" charset="-78"/>
            </a:endParaRPr>
          </a:p>
        </p:txBody>
      </p:sp>
      <p:sp>
        <p:nvSpPr>
          <p:cNvPr id="20483"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20484"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0485"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0486"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20487" name="Text Box 9"/>
          <p:cNvSpPr txBox="1">
            <a:spLocks noChangeArrowheads="1"/>
          </p:cNvSpPr>
          <p:nvPr/>
        </p:nvSpPr>
        <p:spPr bwMode="auto">
          <a:xfrm>
            <a:off x="2195513" y="506413"/>
            <a:ext cx="64087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4400" b="1">
                <a:solidFill>
                  <a:srgbClr val="FF9933"/>
                </a:solidFill>
              </a:rPr>
              <a:t>باب تلقين المحتضر</a:t>
            </a:r>
            <a:r>
              <a:rPr lang="ar-KW" sz="4400" b="1">
                <a:solidFill>
                  <a:srgbClr val="FF9933"/>
                </a:solidFill>
              </a:rPr>
              <a:t> </a:t>
            </a:r>
            <a:r>
              <a:rPr lang="ar-SA" sz="4400" b="1">
                <a:solidFill>
                  <a:srgbClr val="FF9933"/>
                </a:solidFill>
              </a:rPr>
              <a:t>لا إله إلا اللَّه</a:t>
            </a:r>
            <a:endParaRPr lang="en-US" sz="44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4"/>
          <p:cNvSpPr txBox="1">
            <a:spLocks noChangeArrowheads="1"/>
          </p:cNvSpPr>
          <p:nvPr/>
        </p:nvSpPr>
        <p:spPr bwMode="auto">
          <a:xfrm>
            <a:off x="1763713" y="1701800"/>
            <a:ext cx="4392612" cy="478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spcBef>
                <a:spcPct val="50000"/>
              </a:spcBef>
            </a:pPr>
            <a:r>
              <a:rPr lang="ar-SA" sz="2800" b="1">
                <a:cs typeface="Traditional Arabic" pitchFamily="18" charset="-78"/>
              </a:rPr>
              <a:t>919 - عن أم سلمة رَضِيَ اللَّهُ عَنها قالت دخل رَسُول اللَّهِ صَلَّى اللَّهُ عَلَيهِ وَسَلَّم على أبي سلمة وقد شق بصره فأغمضه ثم قال: </a:t>
            </a:r>
            <a:r>
              <a:rPr lang="ar-KW" sz="2800" b="1">
                <a:cs typeface="Traditional Arabic" pitchFamily="18" charset="-78"/>
              </a:rPr>
              <a:t>  ( </a:t>
            </a:r>
            <a:r>
              <a:rPr lang="ar-SA" sz="2800" b="1">
                <a:cs typeface="Traditional Arabic" pitchFamily="18" charset="-78"/>
              </a:rPr>
              <a:t>إن الروح إذا قبض تبعه البصر</a:t>
            </a:r>
            <a:r>
              <a:rPr lang="ar-KW" sz="2800" b="1">
                <a:cs typeface="Traditional Arabic" pitchFamily="18" charset="-78"/>
              </a:rPr>
              <a:t> )</a:t>
            </a:r>
            <a:r>
              <a:rPr lang="ar-SA" sz="2800" b="1">
                <a:cs typeface="Traditional Arabic" pitchFamily="18" charset="-78"/>
              </a:rPr>
              <a:t> فضج ناس من أهله فقال: </a:t>
            </a:r>
            <a:r>
              <a:rPr lang="ar-KW" sz="2800" b="1">
                <a:cs typeface="Traditional Arabic" pitchFamily="18" charset="-78"/>
              </a:rPr>
              <a:t>( </a:t>
            </a:r>
            <a:r>
              <a:rPr lang="ar-SA" sz="2800" b="1">
                <a:cs typeface="Traditional Arabic" pitchFamily="18" charset="-78"/>
              </a:rPr>
              <a:t>لا تدعوا على أنفسكم إلا بخير؛ فإن الملائكة يؤمنون على ما تقولون</a:t>
            </a:r>
            <a:r>
              <a:rPr lang="ar-KW" sz="2800" b="1">
                <a:cs typeface="Traditional Arabic" pitchFamily="18" charset="-78"/>
              </a:rPr>
              <a:t> )</a:t>
            </a:r>
            <a:r>
              <a:rPr lang="ar-SA" sz="2800" b="1">
                <a:cs typeface="Traditional Arabic" pitchFamily="18" charset="-78"/>
              </a:rPr>
              <a:t> ثم قال: </a:t>
            </a:r>
            <a:r>
              <a:rPr lang="ar-KW" sz="2800" b="1">
                <a:cs typeface="Traditional Arabic" pitchFamily="18" charset="-78"/>
              </a:rPr>
              <a:t>( </a:t>
            </a:r>
            <a:r>
              <a:rPr lang="ar-SA" sz="2800" b="1">
                <a:cs typeface="Traditional Arabic" pitchFamily="18" charset="-78"/>
              </a:rPr>
              <a:t>اللهم اغفر لأبي سلمة، وارفع درجته في المهديين، واخلفه في عقبه في الغابرين، واغفر لنا وله يا رب العالمين، وافسح له في قبره ونور له فيه</a:t>
            </a:r>
            <a:r>
              <a:rPr lang="ar-KW" sz="2800" b="1">
                <a:cs typeface="Traditional Arabic" pitchFamily="18" charset="-78"/>
              </a:rPr>
              <a:t> )</a:t>
            </a:r>
            <a:r>
              <a:rPr lang="ar-SA" sz="2800" b="1">
                <a:cs typeface="Traditional Arabic" pitchFamily="18" charset="-78"/>
              </a:rPr>
              <a:t> رَوَاهُ مُسلِمٌ.</a:t>
            </a:r>
            <a:endParaRPr lang="en-US" sz="2800" b="1">
              <a:cs typeface="Traditional Arabic" pitchFamily="18" charset="-78"/>
            </a:endParaRPr>
          </a:p>
        </p:txBody>
      </p:sp>
      <p:sp>
        <p:nvSpPr>
          <p:cNvPr id="21507"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21508"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1509"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1510"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21511" name="Text Box 9"/>
          <p:cNvSpPr txBox="1">
            <a:spLocks noChangeArrowheads="1"/>
          </p:cNvSpPr>
          <p:nvPr/>
        </p:nvSpPr>
        <p:spPr bwMode="auto">
          <a:xfrm>
            <a:off x="2411413" y="476250"/>
            <a:ext cx="61928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4400" b="1">
                <a:solidFill>
                  <a:srgbClr val="FF9933"/>
                </a:solidFill>
              </a:rPr>
              <a:t>باب ما يقوله عند تغميض الميت</a:t>
            </a:r>
            <a:endParaRPr lang="en-US" sz="44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4"/>
          <p:cNvSpPr txBox="1">
            <a:spLocks noChangeArrowheads="1"/>
          </p:cNvSpPr>
          <p:nvPr/>
        </p:nvSpPr>
        <p:spPr bwMode="auto">
          <a:xfrm>
            <a:off x="1763713" y="1851025"/>
            <a:ext cx="4464050"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2600" b="1">
                <a:cs typeface="Traditional Arabic" pitchFamily="18" charset="-78"/>
              </a:rPr>
              <a:t>920 - عن أم سلمة رَضِي اللَّهُ عَنها قالت قال رَسُول اللَّهِ صَلَّى اللَّهُ عَلَيهِ وَسَلَّم: </a:t>
            </a:r>
            <a:r>
              <a:rPr lang="ar-KW" sz="2600" b="1">
                <a:cs typeface="Traditional Arabic" pitchFamily="18" charset="-78"/>
              </a:rPr>
              <a:t>( </a:t>
            </a:r>
            <a:r>
              <a:rPr lang="ar-SA" sz="2600" b="1">
                <a:cs typeface="Traditional Arabic" pitchFamily="18" charset="-78"/>
              </a:rPr>
              <a:t>إذا حضرتم المريض أو الميت فقولوا خيراً؛ فإن الملائكة يؤمنون على ما تقولون</a:t>
            </a:r>
            <a:r>
              <a:rPr lang="ar-KW" sz="2600" b="1">
                <a:cs typeface="Traditional Arabic" pitchFamily="18" charset="-78"/>
              </a:rPr>
              <a:t> )</a:t>
            </a:r>
            <a:r>
              <a:rPr lang="ar-SA" sz="2600" b="1">
                <a:cs typeface="Traditional Arabic" pitchFamily="18" charset="-78"/>
              </a:rPr>
              <a:t> قالت: فلما مات أبو سلمة أتيت النبي صَلَّى اللَّهُ عَلَيهِ وَسَلَّم فقلت: يا رَسُول اللَّهِ إن أبا سلمة قد مات. قال: </a:t>
            </a:r>
            <a:r>
              <a:rPr lang="ar-KW" sz="2600" b="1">
                <a:cs typeface="Traditional Arabic" pitchFamily="18" charset="-78"/>
              </a:rPr>
              <a:t>( </a:t>
            </a:r>
            <a:r>
              <a:rPr lang="ar-SA" sz="2600" b="1">
                <a:cs typeface="Traditional Arabic" pitchFamily="18" charset="-78"/>
              </a:rPr>
              <a:t>قولي: اللهم اغفر لي وله، وأعقبني منه عقبي حسنة</a:t>
            </a:r>
            <a:r>
              <a:rPr lang="ar-KW" sz="2600" b="1">
                <a:cs typeface="Traditional Arabic" pitchFamily="18" charset="-78"/>
              </a:rPr>
              <a:t> )</a:t>
            </a:r>
            <a:r>
              <a:rPr lang="ar-SA" sz="2600" b="1">
                <a:cs typeface="Traditional Arabic" pitchFamily="18" charset="-78"/>
              </a:rPr>
              <a:t> فقلت فأعقبني اللَّه من هو خير لي منه: محمداً صَلَّى اللَّهُ عَلَيهِ وَسَلَّم. رَوَاهُ مُسلِمٌ هكذا: </a:t>
            </a:r>
            <a:r>
              <a:rPr lang="ar-KW" sz="2600" b="1">
                <a:cs typeface="Traditional Arabic" pitchFamily="18" charset="-78"/>
              </a:rPr>
              <a:t>( </a:t>
            </a:r>
            <a:r>
              <a:rPr lang="ar-SA" sz="2600" b="1">
                <a:cs typeface="Traditional Arabic" pitchFamily="18" charset="-78"/>
              </a:rPr>
              <a:t>إذا حضرتم المريض أو الميت</a:t>
            </a:r>
            <a:r>
              <a:rPr lang="ar-KW" sz="2600" b="1">
                <a:cs typeface="Traditional Arabic" pitchFamily="18" charset="-78"/>
              </a:rPr>
              <a:t> )</a:t>
            </a:r>
            <a:r>
              <a:rPr lang="ar-SA" sz="2600" b="1">
                <a:cs typeface="Traditional Arabic" pitchFamily="18" charset="-78"/>
              </a:rPr>
              <a:t> على الشك، ورَوَاهُ أبُو دَاوُدَ وغيره </a:t>
            </a:r>
            <a:r>
              <a:rPr lang="ar-KW" sz="2600" b="1">
                <a:cs typeface="Traditional Arabic" pitchFamily="18" charset="-78"/>
              </a:rPr>
              <a:t>( </a:t>
            </a:r>
            <a:r>
              <a:rPr lang="ar-SA" sz="2600" b="1">
                <a:cs typeface="Traditional Arabic" pitchFamily="18" charset="-78"/>
              </a:rPr>
              <a:t>الميت</a:t>
            </a:r>
            <a:r>
              <a:rPr lang="ar-KW" sz="2600" b="1">
                <a:cs typeface="Traditional Arabic" pitchFamily="18" charset="-78"/>
              </a:rPr>
              <a:t> )</a:t>
            </a:r>
            <a:r>
              <a:rPr lang="ar-SA" sz="2600" b="1">
                <a:cs typeface="Traditional Arabic" pitchFamily="18" charset="-78"/>
              </a:rPr>
              <a:t> بلا شك.</a:t>
            </a:r>
          </a:p>
        </p:txBody>
      </p:sp>
      <p:sp>
        <p:nvSpPr>
          <p:cNvPr id="22531"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22532"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2533"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2534"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22535" name="Text Box 9"/>
          <p:cNvSpPr txBox="1">
            <a:spLocks noChangeArrowheads="1"/>
          </p:cNvSpPr>
          <p:nvPr/>
        </p:nvSpPr>
        <p:spPr bwMode="auto">
          <a:xfrm>
            <a:off x="1835150" y="546100"/>
            <a:ext cx="69135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3200" b="1">
                <a:solidFill>
                  <a:srgbClr val="FF9933"/>
                </a:solidFill>
              </a:rPr>
              <a:t>باب ما يقال عند الميت وما يقوله من مات له ميت</a:t>
            </a:r>
            <a:endParaRPr lang="en-US" sz="32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4"/>
          <p:cNvSpPr txBox="1">
            <a:spLocks noChangeArrowheads="1"/>
          </p:cNvSpPr>
          <p:nvPr/>
        </p:nvSpPr>
        <p:spPr bwMode="auto">
          <a:xfrm>
            <a:off x="1692275" y="1941513"/>
            <a:ext cx="4464050"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2800" b="1">
                <a:cs typeface="Traditional Arabic" pitchFamily="18" charset="-78"/>
              </a:rPr>
              <a:t>921 - وعنها رَضِيَ اللَّهُ عَنها قالت سمعت رَسُول اللَّهِ صَلَّى اللَّهُ عَلَيهِ وَسَلَّم يقول </a:t>
            </a:r>
            <a:r>
              <a:rPr lang="ar-KW" sz="2800" b="1">
                <a:cs typeface="Traditional Arabic" pitchFamily="18" charset="-78"/>
              </a:rPr>
              <a:t>:    ( </a:t>
            </a:r>
            <a:r>
              <a:rPr lang="ar-SA" sz="2800" b="1">
                <a:cs typeface="Traditional Arabic" pitchFamily="18" charset="-78"/>
              </a:rPr>
              <a:t>ما من عبد تصيبه مصيبة فيقول: إنا لله وإنا إليه راجعون، اللهم اؤجرني في مصيبتي واخلف لي خيراً منها إلا آجره اللَّه تعالى في مصيبته وأخلف له خيراً منها</a:t>
            </a:r>
            <a:r>
              <a:rPr lang="ar-KW" sz="2800" b="1">
                <a:cs typeface="Traditional Arabic" pitchFamily="18" charset="-78"/>
              </a:rPr>
              <a:t> )</a:t>
            </a:r>
            <a:r>
              <a:rPr lang="ar-SA" sz="2800" b="1">
                <a:cs typeface="Traditional Arabic" pitchFamily="18" charset="-78"/>
              </a:rPr>
              <a:t> قالت: فلما توفي أبو سلمة قلت كما أمرني رَسُول اللَّهِ صَلَّى اللَّهُ عَلَيهِ وَسَلَّم فأخلف اللَّه لي خيراً منه: رَسُول اللَّهِ صَلَّى اللَّهُ عَلَيهِ وَسَلَّم. رَوَاهُ مُسلِمٌ.</a:t>
            </a:r>
          </a:p>
        </p:txBody>
      </p:sp>
      <p:sp>
        <p:nvSpPr>
          <p:cNvPr id="23555"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23556"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3557"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3558"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23559" name="Text Box 9"/>
          <p:cNvSpPr txBox="1">
            <a:spLocks noChangeArrowheads="1"/>
          </p:cNvSpPr>
          <p:nvPr/>
        </p:nvSpPr>
        <p:spPr bwMode="auto">
          <a:xfrm>
            <a:off x="1835150" y="546100"/>
            <a:ext cx="69135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3200" b="1">
                <a:solidFill>
                  <a:srgbClr val="FF9933"/>
                </a:solidFill>
              </a:rPr>
              <a:t>باب ما يقال عند الميت وما يقوله من مات له ميت</a:t>
            </a:r>
            <a:endParaRPr lang="en-US" sz="32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4"/>
          <p:cNvSpPr txBox="1">
            <a:spLocks noChangeArrowheads="1"/>
          </p:cNvSpPr>
          <p:nvPr/>
        </p:nvSpPr>
        <p:spPr bwMode="auto">
          <a:xfrm>
            <a:off x="1763713" y="1700213"/>
            <a:ext cx="4535487"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200" b="1">
                <a:cs typeface="Traditional Arabic" pitchFamily="18" charset="-78"/>
              </a:rPr>
              <a:t>922 - وعن أبي موسى رَضِيَ اللَّهُ عَنهُ أن رَسُول اللَّهِ صَلَّى اللَّهُ عَلَيهِ وَسَلَّم قال: </a:t>
            </a:r>
            <a:r>
              <a:rPr lang="ar-KW" sz="3200" b="1">
                <a:cs typeface="Traditional Arabic" pitchFamily="18" charset="-78"/>
              </a:rPr>
              <a:t>( </a:t>
            </a:r>
            <a:r>
              <a:rPr lang="ar-SA" sz="3200" b="1">
                <a:cs typeface="Traditional Arabic" pitchFamily="18" charset="-78"/>
              </a:rPr>
              <a:t>إذا مات ولد العبد قال اللَّه تعالى لملائكته: قبضتم ولد عبدي؟ فيقولون: نعم. فيقول: قبضتم ثمرة فؤاده؟ فيقولون: نعم. فيقول: فماذا قال عبدي؟ فيقولون: حمدك واسترجعك، فيقول اللَّه تعالى: ابنوا لعبدي بيتاً في الجنة وسموه بيت الحمد</a:t>
            </a:r>
            <a:r>
              <a:rPr lang="ar-KW" sz="3200" b="1">
                <a:cs typeface="Traditional Arabic" pitchFamily="18" charset="-78"/>
              </a:rPr>
              <a:t> )</a:t>
            </a:r>
            <a:r>
              <a:rPr lang="ar-SA" sz="3200" b="1">
                <a:cs typeface="Traditional Arabic" pitchFamily="18" charset="-78"/>
              </a:rPr>
              <a:t> رَوَاهُ التِّرمِذِيُّ وَقَالَ حَدِيثٌ حَسَنٌ.</a:t>
            </a:r>
          </a:p>
        </p:txBody>
      </p:sp>
      <p:sp>
        <p:nvSpPr>
          <p:cNvPr id="24579"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24580"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4581"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4582"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24583" name="Text Box 9"/>
          <p:cNvSpPr txBox="1">
            <a:spLocks noChangeArrowheads="1"/>
          </p:cNvSpPr>
          <p:nvPr/>
        </p:nvSpPr>
        <p:spPr bwMode="auto">
          <a:xfrm>
            <a:off x="1835150" y="546100"/>
            <a:ext cx="69135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3200" b="1">
                <a:solidFill>
                  <a:srgbClr val="FF9933"/>
                </a:solidFill>
              </a:rPr>
              <a:t>باب ما يقال عند الميت وما يقوله من مات له ميت</a:t>
            </a:r>
            <a:endParaRPr lang="en-US" sz="32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4"/>
          <p:cNvSpPr txBox="1">
            <a:spLocks noChangeArrowheads="1"/>
          </p:cNvSpPr>
          <p:nvPr/>
        </p:nvSpPr>
        <p:spPr bwMode="auto">
          <a:xfrm>
            <a:off x="1763713" y="1939925"/>
            <a:ext cx="4392612"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600" b="1">
                <a:cs typeface="Traditional Arabic" pitchFamily="18" charset="-78"/>
              </a:rPr>
              <a:t>923 - وعن أبي هريرة رَضِيَ اللَّهُ عَنهُ أن رَسُول اللَّهِ صَلَّى اللَّهُ عَلَيهِ وَسَلَّم قال: </a:t>
            </a:r>
            <a:r>
              <a:rPr lang="ar-KW" sz="3600" b="1">
                <a:cs typeface="Traditional Arabic" pitchFamily="18" charset="-78"/>
              </a:rPr>
              <a:t>( </a:t>
            </a:r>
            <a:r>
              <a:rPr lang="ar-SA" sz="3600" b="1">
                <a:cs typeface="Traditional Arabic" pitchFamily="18" charset="-78"/>
              </a:rPr>
              <a:t>يقول اللَّه تعالى: ما لعبدي المؤمن عندي جزاء إذا قبضت صفيه من أهل الدنيا ثم احتسبه إلا الجنة</a:t>
            </a:r>
            <a:r>
              <a:rPr lang="ar-KW" sz="3600" b="1">
                <a:cs typeface="Traditional Arabic" pitchFamily="18" charset="-78"/>
              </a:rPr>
              <a:t> )</a:t>
            </a:r>
            <a:r>
              <a:rPr lang="ar-SA" sz="3600" b="1">
                <a:cs typeface="Traditional Arabic" pitchFamily="18" charset="-78"/>
              </a:rPr>
              <a:t> رَوَاهُ البُخَارِيُّ.</a:t>
            </a:r>
          </a:p>
        </p:txBody>
      </p:sp>
      <p:sp>
        <p:nvSpPr>
          <p:cNvPr id="25603"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25604"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5605"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5606"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25607" name="Text Box 9"/>
          <p:cNvSpPr txBox="1">
            <a:spLocks noChangeArrowheads="1"/>
          </p:cNvSpPr>
          <p:nvPr/>
        </p:nvSpPr>
        <p:spPr bwMode="auto">
          <a:xfrm>
            <a:off x="1835150" y="546100"/>
            <a:ext cx="69135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3200" b="1">
                <a:solidFill>
                  <a:srgbClr val="FF9933"/>
                </a:solidFill>
              </a:rPr>
              <a:t>باب ما يقال عند الميت وما يقوله من مات له ميت</a:t>
            </a:r>
            <a:endParaRPr lang="en-US" sz="32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4"/>
          <p:cNvSpPr txBox="1">
            <a:spLocks noChangeArrowheads="1"/>
          </p:cNvSpPr>
          <p:nvPr/>
        </p:nvSpPr>
        <p:spPr bwMode="auto">
          <a:xfrm>
            <a:off x="1763713" y="1603375"/>
            <a:ext cx="4392612" cy="447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200" b="1">
                <a:cs typeface="Traditional Arabic" pitchFamily="18" charset="-78"/>
              </a:rPr>
              <a:t>924 - وعن أسامة بن زيد رَضِيَ اللَّهُ عَنهُ قال: أرسلت إحدى بنات النبي صَلَّى اللَّهُ عَلَيهِ وَسَلَّم إليه تدعوه وتخبره أن صبياً لها أو ابناً في الموت، فقال للرسول: </a:t>
            </a:r>
            <a:r>
              <a:rPr lang="ar-KW" sz="3200" b="1">
                <a:cs typeface="Traditional Arabic" pitchFamily="18" charset="-78"/>
              </a:rPr>
              <a:t>( </a:t>
            </a:r>
            <a:r>
              <a:rPr lang="ar-SA" sz="3200" b="1">
                <a:cs typeface="Traditional Arabic" pitchFamily="18" charset="-78"/>
              </a:rPr>
              <a:t>ارجع إليها فأخبرها أن لله تعالى ما أخذ، وله ما أعطى، وكل شيء عند بأجل مسمى، فمرها فلتصبر ولتحتسب</a:t>
            </a:r>
            <a:r>
              <a:rPr lang="ar-KW" sz="3200" b="1">
                <a:cs typeface="Traditional Arabic" pitchFamily="18" charset="-78"/>
              </a:rPr>
              <a:t> )</a:t>
            </a:r>
            <a:r>
              <a:rPr lang="ar-SA" sz="3200" b="1">
                <a:cs typeface="Traditional Arabic" pitchFamily="18" charset="-78"/>
              </a:rPr>
              <a:t> وذكر تمام الحديث. مُتَّفَقٌ عَلَيهِ.</a:t>
            </a:r>
            <a:endParaRPr lang="en-US" sz="3200">
              <a:cs typeface="Traditional Arabic" pitchFamily="18" charset="-78"/>
            </a:endParaRPr>
          </a:p>
        </p:txBody>
      </p:sp>
      <p:sp>
        <p:nvSpPr>
          <p:cNvPr id="26627"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26628"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6629"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6630"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26631" name="Text Box 9"/>
          <p:cNvSpPr txBox="1">
            <a:spLocks noChangeArrowheads="1"/>
          </p:cNvSpPr>
          <p:nvPr/>
        </p:nvSpPr>
        <p:spPr bwMode="auto">
          <a:xfrm>
            <a:off x="1835150" y="546100"/>
            <a:ext cx="69135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3200" b="1">
                <a:solidFill>
                  <a:srgbClr val="FF9933"/>
                </a:solidFill>
              </a:rPr>
              <a:t>باب ما يقال عند الميت وما يقوله من مات له ميت</a:t>
            </a:r>
            <a:endParaRPr lang="en-US" sz="32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4"/>
          <p:cNvSpPr txBox="1">
            <a:spLocks noChangeArrowheads="1"/>
          </p:cNvSpPr>
          <p:nvPr/>
        </p:nvSpPr>
        <p:spPr bwMode="auto">
          <a:xfrm>
            <a:off x="1835150" y="1671638"/>
            <a:ext cx="4392613"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2200" b="1">
                <a:cs typeface="Traditional Arabic" pitchFamily="18" charset="-78"/>
              </a:rPr>
              <a:t>أما النياحة فحرام، وسيأتي فيها باب كتاب النهي إن شاء اللَّه تعالى. وأما البكاء فجاءت أحاديث بالنهي عنه، وأن الميت يعذب ببكاء أهله. وهي متأولة محمولة على من أوصى به، والنهي إنما هو عن البكاء الذي فيه ندب أو نياحة. والدليل على جواز البكاء بغير ندب ولا نياحة أحاديث كثيرة. منها:</a:t>
            </a:r>
          </a:p>
          <a:p>
            <a:pPr algn="justLow" eaLnBrk="1" hangingPunct="1"/>
            <a:r>
              <a:rPr lang="ar-SA" sz="2200" b="1">
                <a:cs typeface="Traditional Arabic" pitchFamily="18" charset="-78"/>
              </a:rPr>
              <a:t>925 - عن ابن عمر رَضِيَ اللَّهُ عَنهُ أن رَسُول اللَّهِ صَلَّى اللَّهُ عَلَيهِ وَسَلَّم عاد سعد بن عبادة ومعه عبد الرحمن بن عوف وسعد بن أبي وقاص وعبد اللَّه بن مسعود رَضِيَ اللَّهُ عَنهُم فبكى رَسُول اللَّهِ صَلَّى اللَّهُ عَلَيهِ وَسَلَّم، فلما رأى القوم بكاء رَسُول اللَّهِ صَلَّى اللَّهُ عَلَيهِ وَسَلَّم بكوا. فقال: </a:t>
            </a:r>
            <a:r>
              <a:rPr lang="ar-KW" sz="2200" b="1">
                <a:cs typeface="Traditional Arabic" pitchFamily="18" charset="-78"/>
              </a:rPr>
              <a:t>( </a:t>
            </a:r>
            <a:r>
              <a:rPr lang="ar-SA" sz="2200" b="1">
                <a:cs typeface="Traditional Arabic" pitchFamily="18" charset="-78"/>
              </a:rPr>
              <a:t>ألا تسمعون؟ إن اللَّه لا يعذب بدمع العين، ولا بحزن القلب، ولكن يعذب بهذا أو يرحم</a:t>
            </a:r>
            <a:r>
              <a:rPr lang="ar-KW" sz="2200" b="1">
                <a:cs typeface="Traditional Arabic" pitchFamily="18" charset="-78"/>
              </a:rPr>
              <a:t> )</a:t>
            </a:r>
            <a:r>
              <a:rPr lang="ar-SA" sz="2200" b="1">
                <a:cs typeface="Traditional Arabic" pitchFamily="18" charset="-78"/>
              </a:rPr>
              <a:t> وأشار إلى لسانه. مُتَّفَقٌ عَلَيهِ.</a:t>
            </a:r>
          </a:p>
        </p:txBody>
      </p:sp>
      <p:sp>
        <p:nvSpPr>
          <p:cNvPr id="27651"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27652"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7653"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7654"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27655" name="Text Box 9"/>
          <p:cNvSpPr txBox="1">
            <a:spLocks noChangeArrowheads="1"/>
          </p:cNvSpPr>
          <p:nvPr/>
        </p:nvSpPr>
        <p:spPr bwMode="auto">
          <a:xfrm>
            <a:off x="1979613" y="688975"/>
            <a:ext cx="67691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3200" b="1">
                <a:solidFill>
                  <a:srgbClr val="FF9933"/>
                </a:solidFill>
              </a:rPr>
              <a:t>باب جواز البكاء على الميت بغير ندب ولا نياحة</a:t>
            </a:r>
            <a:endParaRPr lang="en-US" sz="32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4"/>
          <p:cNvSpPr txBox="1">
            <a:spLocks noChangeArrowheads="1"/>
          </p:cNvSpPr>
          <p:nvPr/>
        </p:nvSpPr>
        <p:spPr bwMode="auto">
          <a:xfrm>
            <a:off x="1692275" y="1628775"/>
            <a:ext cx="4535488"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600" b="1" dirty="0">
                <a:cs typeface="Traditional Arabic" pitchFamily="18" charset="-78"/>
              </a:rPr>
              <a:t>926 - وعن أسامة بن زيد رَضِيَ اللَّهُ عَنهُما أن رَسُول اللَّهِ صَلَّى اللَّهُ عَلَيهِ وَسَلَّم رفع إليه ابن ابنته وهو في الموت ففاضت عينا رَسُول اللَّهِ صَلَّى اللَّهُ عَلَيهِ وَسَلَّم، فقال له سعد: ما هذا يا رَسُول اللَّهِ؟ قال: </a:t>
            </a:r>
            <a:r>
              <a:rPr lang="ar-KW" sz="3600" b="1" dirty="0" smtClean="0">
                <a:cs typeface="Traditional Arabic" pitchFamily="18" charset="-78"/>
              </a:rPr>
              <a:t>   ( </a:t>
            </a:r>
            <a:r>
              <a:rPr lang="ar-SA" sz="3600" b="1" dirty="0">
                <a:cs typeface="Traditional Arabic" pitchFamily="18" charset="-78"/>
              </a:rPr>
              <a:t>هذه رحمة جعلها اللَّه تعالى في قلوب عباده، وإنما يرحم اللَّه من عباده الرحماء</a:t>
            </a:r>
            <a:r>
              <a:rPr lang="ar-KW" sz="3600" b="1" dirty="0">
                <a:cs typeface="Traditional Arabic" pitchFamily="18" charset="-78"/>
              </a:rPr>
              <a:t> )</a:t>
            </a:r>
            <a:r>
              <a:rPr lang="ar-SA" sz="3600" b="1" dirty="0">
                <a:cs typeface="Traditional Arabic" pitchFamily="18" charset="-78"/>
              </a:rPr>
              <a:t> مُتَّفَقٌ عَلَيهِ.</a:t>
            </a:r>
          </a:p>
        </p:txBody>
      </p:sp>
      <p:sp>
        <p:nvSpPr>
          <p:cNvPr id="28675"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28676"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8677"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8678"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28679" name="Text Box 9"/>
          <p:cNvSpPr txBox="1">
            <a:spLocks noChangeArrowheads="1"/>
          </p:cNvSpPr>
          <p:nvPr/>
        </p:nvSpPr>
        <p:spPr bwMode="auto">
          <a:xfrm>
            <a:off x="1979613" y="688975"/>
            <a:ext cx="67691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3200" b="1">
                <a:solidFill>
                  <a:srgbClr val="FF9933"/>
                </a:solidFill>
              </a:rPr>
              <a:t>باب جواز البكاء على الميت بغير ندب ولا نياحة</a:t>
            </a:r>
            <a:endParaRPr lang="en-US" sz="32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4"/>
          <p:cNvSpPr txBox="1">
            <a:spLocks noChangeArrowheads="1"/>
          </p:cNvSpPr>
          <p:nvPr/>
        </p:nvSpPr>
        <p:spPr bwMode="auto">
          <a:xfrm>
            <a:off x="1692275" y="1571625"/>
            <a:ext cx="4535488" cy="521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2800" b="1">
                <a:cs typeface="Traditional Arabic" pitchFamily="18" charset="-78"/>
              </a:rPr>
              <a:t>927 - وعن أنس رَضِيَ اللَّهُ عَنهُ أن رَسُول اللَّهِ صَلَّى اللَّهُ عَلَيهِ وَسَلَّم دخل على ابنه إبراهيم رَضِيَّ اللَّه عَنهُ وهو يجود بنفسه فجعلت عينا رَسُول اللَّهِ صَلَّى اللَّهُ عَلَيهِ وَسَلَّم تذرفان، فقال له عبد الرحمن بن عوف: وأنت يا رَسُول اللَّهِ؟ فقال: </a:t>
            </a:r>
            <a:r>
              <a:rPr lang="ar-KW" sz="2800" b="1">
                <a:cs typeface="Traditional Arabic" pitchFamily="18" charset="-78"/>
              </a:rPr>
              <a:t>( </a:t>
            </a:r>
            <a:r>
              <a:rPr lang="ar-SA" sz="2800" b="1">
                <a:cs typeface="Traditional Arabic" pitchFamily="18" charset="-78"/>
              </a:rPr>
              <a:t>يا ابن عوف إنها رحمة</a:t>
            </a:r>
            <a:r>
              <a:rPr lang="ar-KW" sz="2800" b="1">
                <a:cs typeface="Traditional Arabic" pitchFamily="18" charset="-78"/>
              </a:rPr>
              <a:t>)</a:t>
            </a:r>
            <a:r>
              <a:rPr lang="ar-SA" sz="2800" b="1">
                <a:cs typeface="Traditional Arabic" pitchFamily="18" charset="-78"/>
              </a:rPr>
              <a:t> ثم أتبعها بأخرى فقال: </a:t>
            </a:r>
            <a:r>
              <a:rPr lang="ar-KW" sz="2800" b="1">
                <a:cs typeface="Traditional Arabic" pitchFamily="18" charset="-78"/>
              </a:rPr>
              <a:t>( </a:t>
            </a:r>
            <a:r>
              <a:rPr lang="ar-SA" sz="2800" b="1">
                <a:cs typeface="Traditional Arabic" pitchFamily="18" charset="-78"/>
              </a:rPr>
              <a:t>إن العين تدمع، والقلب يحزن، ولا نقول إلا ما يرضي ربنا، وإنا لفراقك يا إبراهيم لمحزونون</a:t>
            </a:r>
            <a:r>
              <a:rPr lang="ar-KW" sz="2800" b="1">
                <a:cs typeface="Traditional Arabic" pitchFamily="18" charset="-78"/>
              </a:rPr>
              <a:t> ) </a:t>
            </a:r>
            <a:r>
              <a:rPr lang="ar-SA" sz="2800" b="1">
                <a:cs typeface="Traditional Arabic" pitchFamily="18" charset="-78"/>
              </a:rPr>
              <a:t>رَوَاهُ البُخَارِيُّ. وروى مسلم بعضه.</a:t>
            </a:r>
          </a:p>
          <a:p>
            <a:pPr algn="justLow" eaLnBrk="1" hangingPunct="1"/>
            <a:r>
              <a:rPr lang="ar-SA" sz="2800" b="1">
                <a:cs typeface="Traditional Arabic" pitchFamily="18" charset="-78"/>
              </a:rPr>
              <a:t>والأحاديث في الباب كثيرة في الصحيح مشهورة، والله أعلم.</a:t>
            </a:r>
            <a:endParaRPr lang="en-US" sz="2800">
              <a:cs typeface="Traditional Arabic" pitchFamily="18" charset="-78"/>
            </a:endParaRPr>
          </a:p>
        </p:txBody>
      </p:sp>
      <p:sp>
        <p:nvSpPr>
          <p:cNvPr id="29699"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29700"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9701"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29702"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29703" name="Text Box 9"/>
          <p:cNvSpPr txBox="1">
            <a:spLocks noChangeArrowheads="1"/>
          </p:cNvSpPr>
          <p:nvPr/>
        </p:nvSpPr>
        <p:spPr bwMode="auto">
          <a:xfrm>
            <a:off x="1979613" y="688975"/>
            <a:ext cx="67691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3200" b="1">
                <a:solidFill>
                  <a:srgbClr val="FF9933"/>
                </a:solidFill>
              </a:rPr>
              <a:t>باب جواز البكاء على الميت بغير ندب ولا نياحة</a:t>
            </a:r>
            <a:endParaRPr lang="en-US" sz="32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4"/>
          <p:cNvSpPr txBox="1">
            <a:spLocks noChangeArrowheads="1"/>
          </p:cNvSpPr>
          <p:nvPr/>
        </p:nvSpPr>
        <p:spPr bwMode="auto">
          <a:xfrm>
            <a:off x="1692275" y="1806575"/>
            <a:ext cx="4464050"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spcBef>
                <a:spcPct val="50000"/>
              </a:spcBef>
            </a:pPr>
            <a:r>
              <a:rPr lang="ar-SA" sz="4000" b="1">
                <a:cs typeface="Traditional Arabic" pitchFamily="18" charset="-78"/>
              </a:rPr>
              <a:t>928 - عن أبي رافع أسلم مولى رَسُول اللَّهِ صَلَّى اللَّهُ عَلَيهِ وَسَلَّم أن رَسُول اللَّهِ صَلَّى اللَّهُ عَلَيهِ وَسَلَّم قال: </a:t>
            </a:r>
            <a:r>
              <a:rPr lang="ar-KW" sz="4000" b="1">
                <a:cs typeface="Traditional Arabic" pitchFamily="18" charset="-78"/>
              </a:rPr>
              <a:t>( </a:t>
            </a:r>
            <a:r>
              <a:rPr lang="ar-SA" sz="4000" b="1">
                <a:cs typeface="Traditional Arabic" pitchFamily="18" charset="-78"/>
              </a:rPr>
              <a:t>من غسل ميتاً فكتم عليه غفر اللَّه له أربعين مرة</a:t>
            </a:r>
            <a:r>
              <a:rPr lang="ar-KW" sz="4000" b="1">
                <a:cs typeface="Traditional Arabic" pitchFamily="18" charset="-78"/>
              </a:rPr>
              <a:t> )</a:t>
            </a:r>
            <a:r>
              <a:rPr lang="ar-SA" sz="4000" b="1">
                <a:cs typeface="Traditional Arabic" pitchFamily="18" charset="-78"/>
              </a:rPr>
              <a:t> رواه الحاكم وقال صحيح على شرط مسلم.</a:t>
            </a:r>
            <a:endParaRPr lang="en-US" sz="4000" b="1">
              <a:cs typeface="Traditional Arabic" pitchFamily="18" charset="-78"/>
            </a:endParaRPr>
          </a:p>
        </p:txBody>
      </p:sp>
      <p:sp>
        <p:nvSpPr>
          <p:cNvPr id="30723"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KW" sz="2800" b="1">
                <a:solidFill>
                  <a:schemeClr val="bg1"/>
                </a:solidFill>
                <a:cs typeface="Traditional Arabic" pitchFamily="18" charset="-78"/>
              </a:rPr>
              <a:t>للأخ</a:t>
            </a:r>
            <a:endParaRPr lang="ar-SA" sz="2800" b="1">
              <a:solidFill>
                <a:schemeClr val="bg1"/>
              </a:solidFill>
              <a:cs typeface="Traditional Arabic" pitchFamily="18" charset="-78"/>
            </a:endParaRP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30724"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0725"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0726"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30727" name="Text Box 9"/>
          <p:cNvSpPr txBox="1">
            <a:spLocks noChangeArrowheads="1"/>
          </p:cNvSpPr>
          <p:nvPr/>
        </p:nvSpPr>
        <p:spPr bwMode="auto">
          <a:xfrm>
            <a:off x="1979613" y="639763"/>
            <a:ext cx="69135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000" b="1">
                <a:solidFill>
                  <a:srgbClr val="FF9933"/>
                </a:solidFill>
              </a:rPr>
              <a:t>باب الكف عما يرى من الميت من مكروه</a:t>
            </a:r>
            <a:r>
              <a:rPr lang="en-US" sz="4000">
                <a:solidFill>
                  <a:srgbClr val="FF9933"/>
                </a:solidFill>
              </a:rPr>
              <a:t>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4"/>
          <p:cNvSpPr txBox="1">
            <a:spLocks noChangeArrowheads="1"/>
          </p:cNvSpPr>
          <p:nvPr/>
        </p:nvSpPr>
        <p:spPr bwMode="auto">
          <a:xfrm>
            <a:off x="1979613" y="188913"/>
            <a:ext cx="65532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3600" b="1">
                <a:solidFill>
                  <a:srgbClr val="FF9933"/>
                </a:solidFill>
              </a:rPr>
              <a:t>باب الصلاة على الميت</a:t>
            </a:r>
            <a:r>
              <a:rPr lang="ar-SA" sz="3600">
                <a:solidFill>
                  <a:srgbClr val="FF9933"/>
                </a:solidFill>
              </a:rPr>
              <a:t> </a:t>
            </a:r>
            <a:r>
              <a:rPr lang="ar-SA" sz="3600" b="1">
                <a:solidFill>
                  <a:srgbClr val="FF9933"/>
                </a:solidFill>
              </a:rPr>
              <a:t>وتشييعه وحضور دفنه وكراهة اتباع النساء الجنائز</a:t>
            </a:r>
            <a:r>
              <a:rPr lang="ar-KW" sz="3600" b="1">
                <a:solidFill>
                  <a:srgbClr val="FF9933"/>
                </a:solidFill>
              </a:rPr>
              <a:t> :</a:t>
            </a:r>
            <a:endParaRPr lang="en-US" sz="3600" b="1">
              <a:solidFill>
                <a:srgbClr val="FF9933"/>
              </a:solidFill>
            </a:endParaRPr>
          </a:p>
        </p:txBody>
      </p:sp>
      <p:sp>
        <p:nvSpPr>
          <p:cNvPr id="31747" name="Text Box 5"/>
          <p:cNvSpPr txBox="1">
            <a:spLocks noChangeArrowheads="1"/>
          </p:cNvSpPr>
          <p:nvPr/>
        </p:nvSpPr>
        <p:spPr bwMode="auto">
          <a:xfrm>
            <a:off x="1763713" y="1885950"/>
            <a:ext cx="4537075"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200" b="1">
                <a:cs typeface="Traditional Arabic" pitchFamily="18" charset="-78"/>
              </a:rPr>
              <a:t>929 - قد سبق فضل التشييع (</a:t>
            </a:r>
            <a:r>
              <a:rPr lang="ar-KW" sz="3200" b="1">
                <a:cs typeface="Traditional Arabic" pitchFamily="18" charset="-78"/>
              </a:rPr>
              <a:t> </a:t>
            </a:r>
            <a:r>
              <a:rPr lang="ar-SA" sz="3200" b="1">
                <a:cs typeface="Traditional Arabic" pitchFamily="18" charset="-78"/>
              </a:rPr>
              <a:t>انظر كتاب عيادة المريض وتشييع الميت</a:t>
            </a:r>
            <a:r>
              <a:rPr lang="ar-KW" sz="3200" b="1">
                <a:cs typeface="Traditional Arabic" pitchFamily="18" charset="-78"/>
              </a:rPr>
              <a:t> </a:t>
            </a:r>
            <a:r>
              <a:rPr lang="ar-SA" sz="3200" b="1">
                <a:cs typeface="Traditional Arabic" pitchFamily="18" charset="-78"/>
              </a:rPr>
              <a:t>) .</a:t>
            </a:r>
          </a:p>
          <a:p>
            <a:pPr algn="justLow" eaLnBrk="1" hangingPunct="1"/>
            <a:r>
              <a:rPr lang="ar-SA" sz="3200" b="1">
                <a:cs typeface="Traditional Arabic" pitchFamily="18" charset="-78"/>
              </a:rPr>
              <a:t>وعن أبي هريرة رَضِيَ اللَّهُ عَنهُ قال، قال رَسُول اللَّهِ صَلَّى اللَّهُ عَلَيهِ وَسَلَّم: </a:t>
            </a:r>
            <a:r>
              <a:rPr lang="ar-KW" sz="3200" b="1">
                <a:cs typeface="Traditional Arabic" pitchFamily="18" charset="-78"/>
              </a:rPr>
              <a:t>( </a:t>
            </a:r>
            <a:r>
              <a:rPr lang="ar-SA" sz="3200" b="1">
                <a:cs typeface="Traditional Arabic" pitchFamily="18" charset="-78"/>
              </a:rPr>
              <a:t>من شهد الجنازة حتى يصلى عليها فله قيراط، ومن شهدها حتى تدفن فله قيراطان</a:t>
            </a:r>
            <a:r>
              <a:rPr lang="ar-KW" sz="3200" b="1">
                <a:cs typeface="Traditional Arabic" pitchFamily="18" charset="-78"/>
              </a:rPr>
              <a:t> ) </a:t>
            </a:r>
            <a:r>
              <a:rPr lang="ar-SA" sz="3200" b="1">
                <a:cs typeface="Traditional Arabic" pitchFamily="18" charset="-78"/>
              </a:rPr>
              <a:t>قيل: وما القيراطان؟ قال</a:t>
            </a:r>
            <a:r>
              <a:rPr lang="ar-KW" sz="3200" b="1">
                <a:cs typeface="Traditional Arabic" pitchFamily="18" charset="-78"/>
              </a:rPr>
              <a:t> </a:t>
            </a:r>
            <a:r>
              <a:rPr lang="ar-SA" sz="3200" b="1">
                <a:cs typeface="Traditional Arabic" pitchFamily="18" charset="-78"/>
              </a:rPr>
              <a:t>: </a:t>
            </a:r>
            <a:r>
              <a:rPr lang="ar-KW" sz="3200" b="1">
                <a:cs typeface="Traditional Arabic" pitchFamily="18" charset="-78"/>
              </a:rPr>
              <a:t>  ( </a:t>
            </a:r>
            <a:r>
              <a:rPr lang="ar-SA" sz="3200" b="1">
                <a:cs typeface="Traditional Arabic" pitchFamily="18" charset="-78"/>
              </a:rPr>
              <a:t>مثل الجبلين العظيمين</a:t>
            </a:r>
            <a:r>
              <a:rPr lang="ar-KW" sz="3200" b="1">
                <a:cs typeface="Traditional Arabic" pitchFamily="18" charset="-78"/>
              </a:rPr>
              <a:t> )</a:t>
            </a:r>
            <a:r>
              <a:rPr lang="ar-SA" sz="3200" b="1">
                <a:cs typeface="Traditional Arabic" pitchFamily="18" charset="-78"/>
              </a:rPr>
              <a:t> مُتَّفَقٌ عَلَيهِ.</a:t>
            </a:r>
          </a:p>
        </p:txBody>
      </p:sp>
      <p:sp>
        <p:nvSpPr>
          <p:cNvPr id="31748" name="Text Box 6"/>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31749" name="Line 7">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1750" name="Line 8">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1751" name="AutoShape 9">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4"/>
          <p:cNvSpPr txBox="1">
            <a:spLocks noChangeArrowheads="1"/>
          </p:cNvSpPr>
          <p:nvPr/>
        </p:nvSpPr>
        <p:spPr bwMode="auto">
          <a:xfrm>
            <a:off x="1692275" y="1628775"/>
            <a:ext cx="4464050"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600" b="1">
                <a:cs typeface="Traditional Arabic" pitchFamily="18" charset="-78"/>
              </a:rPr>
              <a:t>930 - وعنه رَضِيَ اللَّهُ عَنهُ أن رَسُول اللَّهِ صَلَّى اللَّهُ عَلَيهِ وَسَلَّم قال: </a:t>
            </a:r>
            <a:r>
              <a:rPr lang="ar-KW" sz="3600" b="1">
                <a:cs typeface="Traditional Arabic" pitchFamily="18" charset="-78"/>
              </a:rPr>
              <a:t>( </a:t>
            </a:r>
            <a:r>
              <a:rPr lang="ar-SA" sz="3600" b="1">
                <a:cs typeface="Traditional Arabic" pitchFamily="18" charset="-78"/>
              </a:rPr>
              <a:t>من اتبع جنازة مسلم إيماناً واحتساباً وكان معه حتى يصلي عليها ويفرغ من دفنها فإنه يرجع من الأجر بقيراطين كل قيراط مثل أحد، ومن صلى عليها ثم رجع قبل أن تدفن فإنه يرجع بقيراط</a:t>
            </a:r>
            <a:r>
              <a:rPr lang="ar-KW" sz="3600" b="1">
                <a:cs typeface="Traditional Arabic" pitchFamily="18" charset="-78"/>
              </a:rPr>
              <a:t>)</a:t>
            </a:r>
            <a:r>
              <a:rPr lang="ar-SA" sz="3600" b="1">
                <a:cs typeface="Traditional Arabic" pitchFamily="18" charset="-78"/>
              </a:rPr>
              <a:t> رَوَاهُ البُخَارِيُّ.</a:t>
            </a:r>
          </a:p>
        </p:txBody>
      </p:sp>
      <p:sp>
        <p:nvSpPr>
          <p:cNvPr id="32771"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32772"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2773"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2774"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32775" name="Text Box 9"/>
          <p:cNvSpPr txBox="1">
            <a:spLocks noChangeArrowheads="1"/>
          </p:cNvSpPr>
          <p:nvPr/>
        </p:nvSpPr>
        <p:spPr bwMode="auto">
          <a:xfrm>
            <a:off x="1979613" y="188913"/>
            <a:ext cx="65532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3600" b="1">
                <a:solidFill>
                  <a:srgbClr val="FF9933"/>
                </a:solidFill>
              </a:rPr>
              <a:t>باب الصلاة على الميت</a:t>
            </a:r>
            <a:r>
              <a:rPr lang="ar-SA" sz="3600">
                <a:solidFill>
                  <a:srgbClr val="FF9933"/>
                </a:solidFill>
              </a:rPr>
              <a:t> </a:t>
            </a:r>
            <a:r>
              <a:rPr lang="ar-SA" sz="3600" b="1">
                <a:solidFill>
                  <a:srgbClr val="FF9933"/>
                </a:solidFill>
              </a:rPr>
              <a:t>وتشييعه وحضور دفنه وكراهة اتباع النساء الجنائز</a:t>
            </a:r>
            <a:r>
              <a:rPr lang="ar-KW" sz="3600" b="1">
                <a:solidFill>
                  <a:srgbClr val="FF9933"/>
                </a:solidFill>
              </a:rPr>
              <a:t> :</a:t>
            </a:r>
            <a:endParaRPr lang="en-US" sz="36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4"/>
          <p:cNvSpPr txBox="1">
            <a:spLocks noChangeArrowheads="1"/>
          </p:cNvSpPr>
          <p:nvPr/>
        </p:nvSpPr>
        <p:spPr bwMode="auto">
          <a:xfrm>
            <a:off x="1692275" y="2055813"/>
            <a:ext cx="4392613"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4000" b="1">
                <a:cs typeface="Traditional Arabic" pitchFamily="18" charset="-78"/>
              </a:rPr>
              <a:t>931 - وعن أم عطية رَضِيَ اللَّهُ عَنها قالت: نهينا عن اتباع الجنائز ولم يعزم علينا. مُتَّفَقٌ عَلَيهِ.</a:t>
            </a:r>
          </a:p>
          <a:p>
            <a:pPr algn="justLow" eaLnBrk="1" hangingPunct="1"/>
            <a:r>
              <a:rPr lang="ar-SA" sz="4000" b="1">
                <a:cs typeface="Traditional Arabic" pitchFamily="18" charset="-78"/>
              </a:rPr>
              <a:t>ومعناه: لم يشدد في النهي كما يشدد في المحرمات.</a:t>
            </a:r>
            <a:endParaRPr lang="en-US" sz="4000">
              <a:cs typeface="Traditional Arabic" pitchFamily="18" charset="-78"/>
            </a:endParaRPr>
          </a:p>
        </p:txBody>
      </p:sp>
      <p:sp>
        <p:nvSpPr>
          <p:cNvPr id="33795"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33796"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3797"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3798"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33799" name="Text Box 9"/>
          <p:cNvSpPr txBox="1">
            <a:spLocks noChangeArrowheads="1"/>
          </p:cNvSpPr>
          <p:nvPr/>
        </p:nvSpPr>
        <p:spPr bwMode="auto">
          <a:xfrm>
            <a:off x="1979613" y="188913"/>
            <a:ext cx="65532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ar-SA" sz="3600" b="1">
                <a:solidFill>
                  <a:srgbClr val="FF9933"/>
                </a:solidFill>
              </a:rPr>
              <a:t>باب الصلاة على الميت</a:t>
            </a:r>
            <a:r>
              <a:rPr lang="ar-SA" sz="3600">
                <a:solidFill>
                  <a:srgbClr val="FF9933"/>
                </a:solidFill>
              </a:rPr>
              <a:t> </a:t>
            </a:r>
            <a:r>
              <a:rPr lang="ar-SA" sz="3600" b="1">
                <a:solidFill>
                  <a:srgbClr val="FF9933"/>
                </a:solidFill>
              </a:rPr>
              <a:t>وتشييعه وحضور دفنه وكراهة اتباع النساء الجنائز</a:t>
            </a:r>
            <a:r>
              <a:rPr lang="ar-KW" sz="3600" b="1">
                <a:solidFill>
                  <a:srgbClr val="FF9933"/>
                </a:solidFill>
              </a:rPr>
              <a:t> :</a:t>
            </a:r>
            <a:endParaRPr lang="en-US" sz="36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4"/>
          <p:cNvSpPr txBox="1">
            <a:spLocks noChangeArrowheads="1"/>
          </p:cNvSpPr>
          <p:nvPr/>
        </p:nvSpPr>
        <p:spPr bwMode="auto">
          <a:xfrm>
            <a:off x="2051050" y="260350"/>
            <a:ext cx="66246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200" b="1">
                <a:solidFill>
                  <a:srgbClr val="FF9933"/>
                </a:solidFill>
              </a:rPr>
              <a:t>باب استحباب تكثير المصلين</a:t>
            </a:r>
            <a:r>
              <a:rPr lang="ar-SA" sz="3200">
                <a:solidFill>
                  <a:srgbClr val="FF9933"/>
                </a:solidFill>
              </a:rPr>
              <a:t> </a:t>
            </a:r>
            <a:r>
              <a:rPr lang="ar-SA" sz="3200" b="1">
                <a:solidFill>
                  <a:srgbClr val="FF9933"/>
                </a:solidFill>
              </a:rPr>
              <a:t>على الجنازة وجعل صفوفهم ثلاثة فأكثر</a:t>
            </a:r>
            <a:r>
              <a:rPr lang="en-US" sz="3200">
                <a:solidFill>
                  <a:srgbClr val="FF9933"/>
                </a:solidFill>
              </a:rPr>
              <a:t> </a:t>
            </a:r>
            <a:r>
              <a:rPr lang="ar-KW" sz="3200">
                <a:solidFill>
                  <a:srgbClr val="FF9933"/>
                </a:solidFill>
              </a:rPr>
              <a:t>:</a:t>
            </a:r>
            <a:endParaRPr lang="en-US" sz="3200">
              <a:solidFill>
                <a:srgbClr val="FF9933"/>
              </a:solidFill>
            </a:endParaRPr>
          </a:p>
        </p:txBody>
      </p:sp>
      <p:sp>
        <p:nvSpPr>
          <p:cNvPr id="34819" name="Text Box 5"/>
          <p:cNvSpPr txBox="1">
            <a:spLocks noChangeArrowheads="1"/>
          </p:cNvSpPr>
          <p:nvPr/>
        </p:nvSpPr>
        <p:spPr bwMode="auto">
          <a:xfrm>
            <a:off x="1692275" y="2133600"/>
            <a:ext cx="4392613"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600" b="1">
                <a:cs typeface="Traditional Arabic" pitchFamily="18" charset="-78"/>
              </a:rPr>
              <a:t>932 - عن عائشة رَضِيَ اللَّهُ عَنها قالت: قال رَسُول اللَّهِ صَلَّى اللَّهُ عَلَيهِ وَسَلَّم: </a:t>
            </a:r>
            <a:r>
              <a:rPr lang="ar-KW" sz="3600" b="1">
                <a:cs typeface="Traditional Arabic" pitchFamily="18" charset="-78"/>
              </a:rPr>
              <a:t>( </a:t>
            </a:r>
            <a:r>
              <a:rPr lang="ar-SA" sz="3600" b="1">
                <a:cs typeface="Traditional Arabic" pitchFamily="18" charset="-78"/>
              </a:rPr>
              <a:t>ما من ميت يصلي عليه أمة من المسلمين يبلغون مائة كلهم يشفعون له إلا شفعوا فيه</a:t>
            </a:r>
            <a:r>
              <a:rPr lang="ar-KW" sz="3600" b="1">
                <a:cs typeface="Traditional Arabic" pitchFamily="18" charset="-78"/>
              </a:rPr>
              <a:t> )</a:t>
            </a:r>
            <a:r>
              <a:rPr lang="ar-SA" sz="3600" b="1">
                <a:cs typeface="Traditional Arabic" pitchFamily="18" charset="-78"/>
              </a:rPr>
              <a:t> رَوَاهُ مُسلِمٌ.</a:t>
            </a:r>
          </a:p>
        </p:txBody>
      </p:sp>
      <p:sp>
        <p:nvSpPr>
          <p:cNvPr id="34820" name="Text Box 6"/>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34821" name="Line 7">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4822" name="Line 8">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4823" name="AutoShape 9">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4"/>
          <p:cNvSpPr txBox="1">
            <a:spLocks noChangeArrowheads="1"/>
          </p:cNvSpPr>
          <p:nvPr/>
        </p:nvSpPr>
        <p:spPr bwMode="auto">
          <a:xfrm>
            <a:off x="1692275" y="1916113"/>
            <a:ext cx="4392613"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600" b="1">
                <a:cs typeface="Traditional Arabic" pitchFamily="18" charset="-78"/>
              </a:rPr>
              <a:t>933 - وعن ابن عباس رَضِيَ اللَّهُ عَنهُما قال سمعت رَسُول اللَّهِ صَلَّى اللَّهُ عَلَيهِ وَسَلَّم يقول: </a:t>
            </a:r>
            <a:r>
              <a:rPr lang="ar-KW" sz="3600" b="1">
                <a:cs typeface="Traditional Arabic" pitchFamily="18" charset="-78"/>
              </a:rPr>
              <a:t>( </a:t>
            </a:r>
            <a:r>
              <a:rPr lang="ar-SA" sz="3600" b="1">
                <a:cs typeface="Traditional Arabic" pitchFamily="18" charset="-78"/>
              </a:rPr>
              <a:t>ما من رجل مسلم يموت فيقوم على جنازته أربعون رجلاً لا يشركون بالله شيئاً إلا شفعهم اللَّه فيه</a:t>
            </a:r>
            <a:r>
              <a:rPr lang="ar-KW" sz="3600" b="1">
                <a:cs typeface="Traditional Arabic" pitchFamily="18" charset="-78"/>
              </a:rPr>
              <a:t> )</a:t>
            </a:r>
            <a:r>
              <a:rPr lang="ar-SA" sz="3600" b="1">
                <a:cs typeface="Traditional Arabic" pitchFamily="18" charset="-78"/>
              </a:rPr>
              <a:t> رَوَاهُ مُسلِمٌ.</a:t>
            </a:r>
          </a:p>
        </p:txBody>
      </p:sp>
      <p:sp>
        <p:nvSpPr>
          <p:cNvPr id="35843"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35844"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5845"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5846"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35847" name="Text Box 9"/>
          <p:cNvSpPr txBox="1">
            <a:spLocks noChangeArrowheads="1"/>
          </p:cNvSpPr>
          <p:nvPr/>
        </p:nvSpPr>
        <p:spPr bwMode="auto">
          <a:xfrm>
            <a:off x="2051050" y="260350"/>
            <a:ext cx="66246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200" b="1">
                <a:solidFill>
                  <a:srgbClr val="FF9933"/>
                </a:solidFill>
              </a:rPr>
              <a:t>باب استحباب تكثير المصلين</a:t>
            </a:r>
            <a:r>
              <a:rPr lang="ar-SA" sz="3200">
                <a:solidFill>
                  <a:srgbClr val="FF9933"/>
                </a:solidFill>
              </a:rPr>
              <a:t> </a:t>
            </a:r>
            <a:r>
              <a:rPr lang="ar-SA" sz="3200" b="1">
                <a:solidFill>
                  <a:srgbClr val="FF9933"/>
                </a:solidFill>
              </a:rPr>
              <a:t>على الجنازة وجعل صفوفهم ثلاثة فأكثر</a:t>
            </a:r>
            <a:r>
              <a:rPr lang="en-US" sz="3200">
                <a:solidFill>
                  <a:srgbClr val="FF9933"/>
                </a:solidFill>
              </a:rPr>
              <a:t> </a:t>
            </a:r>
            <a:r>
              <a:rPr lang="ar-KW" sz="3200">
                <a:solidFill>
                  <a:srgbClr val="FF9933"/>
                </a:solidFill>
              </a:rPr>
              <a:t>:</a:t>
            </a:r>
            <a:endParaRPr lang="en-US" sz="3200">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4"/>
          <p:cNvSpPr txBox="1">
            <a:spLocks noChangeArrowheads="1"/>
          </p:cNvSpPr>
          <p:nvPr/>
        </p:nvSpPr>
        <p:spPr bwMode="auto">
          <a:xfrm>
            <a:off x="1763713" y="1916113"/>
            <a:ext cx="4321175"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200" b="1">
                <a:cs typeface="Traditional Arabic" pitchFamily="18" charset="-78"/>
              </a:rPr>
              <a:t>934 - وعن مَرْثَد بن عبد اللَّه اليَزَنِي قال: كان مالك بن هبيرة رَضِيَ اللَّهُ عَنهُ إذا صلى على الجنازة فتقال الناس عليها جزأهم ثلاثة أجزاء، ثم قال، قال رَسُول اللَّهِ صَلَّى اللَّهُ عَلَيهِ وَسَلَّم: </a:t>
            </a:r>
            <a:r>
              <a:rPr lang="ar-KW" sz="3200" b="1">
                <a:cs typeface="Traditional Arabic" pitchFamily="18" charset="-78"/>
              </a:rPr>
              <a:t>( </a:t>
            </a:r>
            <a:r>
              <a:rPr lang="ar-SA" sz="3200" b="1">
                <a:cs typeface="Traditional Arabic" pitchFamily="18" charset="-78"/>
              </a:rPr>
              <a:t>من صلى عليه ثلاثة صفوف فقد أوجب</a:t>
            </a:r>
            <a:r>
              <a:rPr lang="ar-KW" sz="3200" b="1">
                <a:cs typeface="Traditional Arabic" pitchFamily="18" charset="-78"/>
              </a:rPr>
              <a:t> )</a:t>
            </a:r>
            <a:r>
              <a:rPr lang="ar-SA" sz="3200" b="1">
                <a:cs typeface="Traditional Arabic" pitchFamily="18" charset="-78"/>
              </a:rPr>
              <a:t> رَوَاهُ أبُو دَاوُدَ التِّرمِذِيُّ وَقَالَ حَدِيثٌ حَسَنٌ.</a:t>
            </a:r>
            <a:endParaRPr lang="en-US" sz="3200">
              <a:cs typeface="Traditional Arabic" pitchFamily="18" charset="-78"/>
            </a:endParaRPr>
          </a:p>
        </p:txBody>
      </p:sp>
      <p:sp>
        <p:nvSpPr>
          <p:cNvPr id="36867"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36868"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6869"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6870"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36871" name="Text Box 9"/>
          <p:cNvSpPr txBox="1">
            <a:spLocks noChangeArrowheads="1"/>
          </p:cNvSpPr>
          <p:nvPr/>
        </p:nvSpPr>
        <p:spPr bwMode="auto">
          <a:xfrm>
            <a:off x="2051050" y="260350"/>
            <a:ext cx="66246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200" b="1">
                <a:solidFill>
                  <a:srgbClr val="FF9933"/>
                </a:solidFill>
              </a:rPr>
              <a:t>باب استحباب تكثير المصلين</a:t>
            </a:r>
            <a:r>
              <a:rPr lang="ar-SA" sz="3200">
                <a:solidFill>
                  <a:srgbClr val="FF9933"/>
                </a:solidFill>
              </a:rPr>
              <a:t> </a:t>
            </a:r>
            <a:r>
              <a:rPr lang="ar-SA" sz="3200" b="1">
                <a:solidFill>
                  <a:srgbClr val="FF9933"/>
                </a:solidFill>
              </a:rPr>
              <a:t>على الجنازة وجعل صفوفهم ثلاثة فأكثر</a:t>
            </a:r>
            <a:r>
              <a:rPr lang="en-US" sz="3200">
                <a:solidFill>
                  <a:srgbClr val="FF9933"/>
                </a:solidFill>
              </a:rPr>
              <a:t> </a:t>
            </a:r>
            <a:r>
              <a:rPr lang="ar-KW" sz="3200">
                <a:solidFill>
                  <a:srgbClr val="FF9933"/>
                </a:solidFill>
              </a:rPr>
              <a:t>:</a:t>
            </a:r>
            <a:endParaRPr lang="en-US" sz="3200">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4"/>
          <p:cNvSpPr txBox="1">
            <a:spLocks noChangeArrowheads="1"/>
          </p:cNvSpPr>
          <p:nvPr/>
        </p:nvSpPr>
        <p:spPr bwMode="auto">
          <a:xfrm>
            <a:off x="1547813" y="1766888"/>
            <a:ext cx="4752975" cy="444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spcBef>
                <a:spcPct val="50000"/>
              </a:spcBef>
            </a:pPr>
            <a:r>
              <a:rPr lang="ar-SA" sz="2200" b="1">
                <a:cs typeface="Traditional Arabic" pitchFamily="18" charset="-78"/>
              </a:rPr>
              <a:t>كبر أربع تكبيرات. يتعوذ بعد الأولى ثم يقرأ فاتحة الكتاب، ثم يكبر الثانية، ثم يصلي على النبي صَلَّى اللَّهُ عَلَيهِ وَسَلَّم فيقول: اللهم صل على محمد وعلى آل محمد. والأفضل أن يتممه بقوله: كما صليت على إبراهيم إلى قوله حميد مجيد، ولا يفعل ما يفعله كثير من العوام من قولهم: {إن اللَّه وملائكته يصلون على النبي} الآية (56 الأحزاب) فإنه لا تصح صلاته إذا اقتصر عليه، ثم يكبر الثالثة ويدعو للميت وللمسلمين بما سنذكره من الأحاديث إن شاء اللَّه تعالى، ثم يكبر الرابعة ويدعو. ومن أحسنه: اللهم لا تحرمنا أجره، ولا تفتنا بعده، واغفر لنا وله. والمختار أنه يطول الدعاء في الرابعة خلاف ما يعتاده أكثر الناس؛ لحديث ابن أبي أوفى الذي سنذكره إن شاء اللَّه تعالى (انظر الحديث رقم 937) فأما الأدعية المأثورة بعد التكبيرة الثالثة فمنها :</a:t>
            </a:r>
            <a:endParaRPr lang="en-US" sz="2200" b="1">
              <a:cs typeface="Traditional Arabic" pitchFamily="18" charset="-78"/>
            </a:endParaRPr>
          </a:p>
        </p:txBody>
      </p:sp>
      <p:sp>
        <p:nvSpPr>
          <p:cNvPr id="37891"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37892"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7893"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7894"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37895" name="Text Box 9"/>
          <p:cNvSpPr txBox="1">
            <a:spLocks noChangeArrowheads="1"/>
          </p:cNvSpPr>
          <p:nvPr/>
        </p:nvSpPr>
        <p:spPr bwMode="auto">
          <a:xfrm>
            <a:off x="2195513" y="549275"/>
            <a:ext cx="64801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800" b="1">
                <a:solidFill>
                  <a:srgbClr val="FF9933"/>
                </a:solidFill>
              </a:rPr>
              <a:t>باب ما يقرأ في صلاة الجنازة</a:t>
            </a:r>
            <a:endParaRPr lang="en-US" sz="48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4"/>
          <p:cNvSpPr txBox="1">
            <a:spLocks noChangeArrowheads="1"/>
          </p:cNvSpPr>
          <p:nvPr/>
        </p:nvSpPr>
        <p:spPr bwMode="auto">
          <a:xfrm>
            <a:off x="1619250" y="1700213"/>
            <a:ext cx="4681538" cy="478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2800" b="1">
                <a:cs typeface="Traditional Arabic" pitchFamily="18" charset="-78"/>
              </a:rPr>
              <a:t>935 - عن أبي عبد الرحمن عوف بن مالك رَضِيَ اللَّهُ عَنهُ قال: صلى رَسُول اللَّهِ صَلَّى اللَّهُ عَلَيهِ وَسَلَّم على جنازة فحفظت من دعائه وهو يقول:</a:t>
            </a:r>
            <a:r>
              <a:rPr lang="ar-KW" sz="2800" b="1">
                <a:cs typeface="Traditional Arabic" pitchFamily="18" charset="-78"/>
              </a:rPr>
              <a:t> (</a:t>
            </a:r>
            <a:r>
              <a:rPr lang="ar-SA" sz="2800" b="1">
                <a:cs typeface="Traditional Arabic" pitchFamily="18" charset="-78"/>
              </a:rPr>
              <a:t> اللهم اغفر له وارحمه، وعافه واعف عنه، وأكرم نزله ووسع مدخله، واغسله بالماء والثلج والبرد، ونقه من الخطايا كما نقيت الثوب الأبيض من الدنس، وأبد له داراً خيراً من داره، وأهلاً خيراً من أهله، وزوجاً خيراً من زوجه، وأدخله الجنة، وأعذه من عذاب القبر ومن عذاب النار</a:t>
            </a:r>
            <a:r>
              <a:rPr lang="ar-KW" sz="2800" b="1">
                <a:cs typeface="Traditional Arabic" pitchFamily="18" charset="-78"/>
              </a:rPr>
              <a:t> )</a:t>
            </a:r>
            <a:r>
              <a:rPr lang="ar-SA" sz="2800" b="1">
                <a:cs typeface="Traditional Arabic" pitchFamily="18" charset="-78"/>
              </a:rPr>
              <a:t> حتى تمنيت أن أكون أنا ذلك الميت. رَوَاهُ مُسلِمٌ.</a:t>
            </a:r>
          </a:p>
        </p:txBody>
      </p:sp>
      <p:sp>
        <p:nvSpPr>
          <p:cNvPr id="38915"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38916"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8917"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8918"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38919" name="Text Box 9"/>
          <p:cNvSpPr txBox="1">
            <a:spLocks noChangeArrowheads="1"/>
          </p:cNvSpPr>
          <p:nvPr/>
        </p:nvSpPr>
        <p:spPr bwMode="auto">
          <a:xfrm>
            <a:off x="2195513" y="549275"/>
            <a:ext cx="64801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800" b="1">
                <a:solidFill>
                  <a:srgbClr val="FF9933"/>
                </a:solidFill>
              </a:rPr>
              <a:t>باب ما يقرأ في صلاة الجنازة</a:t>
            </a:r>
            <a:endParaRPr lang="en-US" sz="48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p:cNvSpPr txBox="1">
            <a:spLocks noChangeArrowheads="1"/>
          </p:cNvSpPr>
          <p:nvPr/>
        </p:nvSpPr>
        <p:spPr bwMode="auto">
          <a:xfrm>
            <a:off x="1655763" y="1773238"/>
            <a:ext cx="4645025"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2400" b="1">
                <a:cs typeface="Traditional Arabic" pitchFamily="18" charset="-78"/>
              </a:rPr>
              <a:t>936 - وعن أبي هريرة وأبي قَتادة وأبي إبراهيم الأشهلي عن أبيه، وأبوه صحابي، رَضِيَ اللَّهُ عَنهُم عن النبي صَلَّى اللَّهُ عَلَيهِ وَسَلَّم أنه صلى على جنازة فقال: </a:t>
            </a:r>
            <a:r>
              <a:rPr lang="ar-KW" sz="2400" b="1">
                <a:cs typeface="Traditional Arabic" pitchFamily="18" charset="-78"/>
              </a:rPr>
              <a:t>( </a:t>
            </a:r>
            <a:r>
              <a:rPr lang="ar-SA" sz="2400" b="1">
                <a:cs typeface="Traditional Arabic" pitchFamily="18" charset="-78"/>
              </a:rPr>
              <a:t>اللهم اغفر لحينا وميتنا، وصغيرنا وكبيرنا، وذكرنا وأنثانا، وشاهدنا وغائبنا، اللهم من أحييته منا فأحيه على الإسلام، ومن توفيته منا فتوفه على الإيمان، اللهم لا تحرمنا أجره، ولا تفتنا بعده</a:t>
            </a:r>
            <a:r>
              <a:rPr lang="ar-KW" sz="2400" b="1">
                <a:cs typeface="Traditional Arabic" pitchFamily="18" charset="-78"/>
              </a:rPr>
              <a:t> )</a:t>
            </a:r>
            <a:r>
              <a:rPr lang="ar-SA" sz="2400" b="1">
                <a:cs typeface="Traditional Arabic" pitchFamily="18" charset="-78"/>
              </a:rPr>
              <a:t> رَوَاهُ التِّرمِذِيُّ من رواية أبي هريرة والأشهلي. ورَوَاهُ أبُو دَاوُدَ من رواية أبي هريرة وأبي قتادة. قال الحاكم: حديث أبي هريرة صحيح على شرط البخاري ومسلم. قال الترمذي قال البخاري: أصح روايات هذا الحديث رواية الأشهلي. قال البخاري وأصح شيء في الباب حديث عوف بن مالك.</a:t>
            </a:r>
          </a:p>
        </p:txBody>
      </p:sp>
      <p:sp>
        <p:nvSpPr>
          <p:cNvPr id="39939"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39940"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9941"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39942"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39943" name="Text Box 9"/>
          <p:cNvSpPr txBox="1">
            <a:spLocks noChangeArrowheads="1"/>
          </p:cNvSpPr>
          <p:nvPr/>
        </p:nvSpPr>
        <p:spPr bwMode="auto">
          <a:xfrm>
            <a:off x="2195513" y="549275"/>
            <a:ext cx="64801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800" b="1">
                <a:solidFill>
                  <a:srgbClr val="FF9933"/>
                </a:solidFill>
              </a:rPr>
              <a:t>باب ما يقرأ في صلاة الجنازة</a:t>
            </a:r>
            <a:endParaRPr lang="en-US" sz="48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p:cNvSpPr txBox="1">
            <a:spLocks noChangeArrowheads="1"/>
          </p:cNvSpPr>
          <p:nvPr/>
        </p:nvSpPr>
        <p:spPr bwMode="auto">
          <a:xfrm>
            <a:off x="1763713" y="1916113"/>
            <a:ext cx="4537075"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4000" b="1">
                <a:cs typeface="Traditional Arabic" pitchFamily="18" charset="-78"/>
              </a:rPr>
              <a:t>937 - وعن أبي هريرة رَضِيَ اللَّهُ عَنهُ قال سمعت رَسُول اللَّهِ صَلَّى اللَّهُ عَلَيهِ وَسَلَّم يقول: </a:t>
            </a:r>
            <a:r>
              <a:rPr lang="ar-KW" sz="4000" b="1">
                <a:cs typeface="Traditional Arabic" pitchFamily="18" charset="-78"/>
              </a:rPr>
              <a:t>   ( </a:t>
            </a:r>
            <a:r>
              <a:rPr lang="ar-SA" sz="4000" b="1">
                <a:cs typeface="Traditional Arabic" pitchFamily="18" charset="-78"/>
              </a:rPr>
              <a:t>إذا صليتم على الميت فأخلصوا له الدعاء</a:t>
            </a:r>
            <a:r>
              <a:rPr lang="ar-KW" sz="4000" b="1">
                <a:cs typeface="Traditional Arabic" pitchFamily="18" charset="-78"/>
              </a:rPr>
              <a:t> )</a:t>
            </a:r>
            <a:r>
              <a:rPr lang="ar-SA" sz="4000" b="1">
                <a:cs typeface="Traditional Arabic" pitchFamily="18" charset="-78"/>
              </a:rPr>
              <a:t> رَوَاهُ أبُو دَاوُدَ.</a:t>
            </a:r>
          </a:p>
        </p:txBody>
      </p:sp>
      <p:sp>
        <p:nvSpPr>
          <p:cNvPr id="40963"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40964"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0965"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0966"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40967" name="Text Box 9"/>
          <p:cNvSpPr txBox="1">
            <a:spLocks noChangeArrowheads="1"/>
          </p:cNvSpPr>
          <p:nvPr/>
        </p:nvSpPr>
        <p:spPr bwMode="auto">
          <a:xfrm>
            <a:off x="2195513" y="549275"/>
            <a:ext cx="64801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800" b="1">
                <a:solidFill>
                  <a:srgbClr val="FF9933"/>
                </a:solidFill>
              </a:rPr>
              <a:t>باب ما يقرأ في صلاة الجنازة</a:t>
            </a:r>
            <a:endParaRPr lang="en-US" sz="48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4"/>
          <p:cNvSpPr txBox="1">
            <a:spLocks noChangeArrowheads="1"/>
          </p:cNvSpPr>
          <p:nvPr/>
        </p:nvSpPr>
        <p:spPr bwMode="auto">
          <a:xfrm>
            <a:off x="1692275" y="1941513"/>
            <a:ext cx="4535488" cy="350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200" b="1">
                <a:cs typeface="Traditional Arabic" pitchFamily="18" charset="-78"/>
              </a:rPr>
              <a:t>938 - وعنه رَضِيَ اللَّهُ عَنهُ عن النبي صَلَّى اللَّهُ عَلَيهِ وَسَلَّم في الصلاة على الجنازة: </a:t>
            </a:r>
            <a:r>
              <a:rPr lang="ar-KW" sz="3200" b="1">
                <a:cs typeface="Traditional Arabic" pitchFamily="18" charset="-78"/>
              </a:rPr>
              <a:t>( </a:t>
            </a:r>
            <a:r>
              <a:rPr lang="ar-SA" sz="3200" b="1">
                <a:cs typeface="Traditional Arabic" pitchFamily="18" charset="-78"/>
              </a:rPr>
              <a:t>اللهم أنت ربها، وأنت خلقتها، وأنت هديتها للإسلام، وأنت قبضت روحها، وأنت أعلم بسرها وعلانيتها، جئناك شفعاء له فاغفر له</a:t>
            </a:r>
            <a:r>
              <a:rPr lang="ar-KW" sz="3200" b="1">
                <a:cs typeface="Traditional Arabic" pitchFamily="18" charset="-78"/>
              </a:rPr>
              <a:t>)</a:t>
            </a:r>
            <a:r>
              <a:rPr lang="ar-SA" sz="3200" b="1">
                <a:cs typeface="Traditional Arabic" pitchFamily="18" charset="-78"/>
              </a:rPr>
              <a:t> رَوَاهُ أبُو دَاوُدَ.</a:t>
            </a:r>
          </a:p>
        </p:txBody>
      </p:sp>
      <p:sp>
        <p:nvSpPr>
          <p:cNvPr id="41987"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41988"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1989"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1990"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41991" name="Text Box 9"/>
          <p:cNvSpPr txBox="1">
            <a:spLocks noChangeArrowheads="1"/>
          </p:cNvSpPr>
          <p:nvPr/>
        </p:nvSpPr>
        <p:spPr bwMode="auto">
          <a:xfrm>
            <a:off x="2195513" y="549275"/>
            <a:ext cx="64801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800" b="1">
                <a:solidFill>
                  <a:srgbClr val="FF9933"/>
                </a:solidFill>
              </a:rPr>
              <a:t>باب ما يقرأ في صلاة الجنازة</a:t>
            </a:r>
            <a:endParaRPr lang="en-US" sz="48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4"/>
          <p:cNvSpPr txBox="1">
            <a:spLocks noChangeArrowheads="1"/>
          </p:cNvSpPr>
          <p:nvPr/>
        </p:nvSpPr>
        <p:spPr bwMode="auto">
          <a:xfrm>
            <a:off x="1763713" y="1773238"/>
            <a:ext cx="4248150"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2800" b="1">
                <a:cs typeface="Traditional Arabic" pitchFamily="18" charset="-78"/>
              </a:rPr>
              <a:t>939 - وعن واثلة بن الأسقع رَضِيَ اللَّهُ عَنهُ قال: صلى بنا رَسُول اللَّهِ صَلَّى اللَّهُ عَلَيهِ وَسَلَّم على رجل من المسلمين فسمعته يقول: </a:t>
            </a:r>
            <a:r>
              <a:rPr lang="ar-KW" sz="2800" b="1">
                <a:cs typeface="Traditional Arabic" pitchFamily="18" charset="-78"/>
              </a:rPr>
              <a:t>( </a:t>
            </a:r>
            <a:r>
              <a:rPr lang="ar-SA" sz="2800" b="1">
                <a:cs typeface="Traditional Arabic" pitchFamily="18" charset="-78"/>
              </a:rPr>
              <a:t>اللهم إن فلان ابن فلان في ذمتك وحبل جوارك، فقه فتنة القبر وعذاب النار، وأنت أهل الوفاء والحمد، اللهم فاغفر له وارحمه إنك أنت الغفور الرحيم</a:t>
            </a:r>
            <a:r>
              <a:rPr lang="ar-KW" sz="2800" b="1">
                <a:cs typeface="Traditional Arabic" pitchFamily="18" charset="-78"/>
              </a:rPr>
              <a:t> )</a:t>
            </a:r>
            <a:r>
              <a:rPr lang="ar-SA" sz="2800" b="1">
                <a:cs typeface="Traditional Arabic" pitchFamily="18" charset="-78"/>
              </a:rPr>
              <a:t> رَوَاهُ أبُو دَاوُدَ.</a:t>
            </a:r>
          </a:p>
        </p:txBody>
      </p:sp>
      <p:sp>
        <p:nvSpPr>
          <p:cNvPr id="43011"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43012"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3013"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3014"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43015" name="Text Box 9"/>
          <p:cNvSpPr txBox="1">
            <a:spLocks noChangeArrowheads="1"/>
          </p:cNvSpPr>
          <p:nvPr/>
        </p:nvSpPr>
        <p:spPr bwMode="auto">
          <a:xfrm>
            <a:off x="2195513" y="549275"/>
            <a:ext cx="64801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800" b="1">
                <a:solidFill>
                  <a:srgbClr val="FF9933"/>
                </a:solidFill>
              </a:rPr>
              <a:t>باب ما يقرأ في صلاة الجنازة</a:t>
            </a:r>
            <a:endParaRPr lang="en-US" sz="48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4"/>
          <p:cNvSpPr txBox="1">
            <a:spLocks noChangeArrowheads="1"/>
          </p:cNvSpPr>
          <p:nvPr/>
        </p:nvSpPr>
        <p:spPr bwMode="auto">
          <a:xfrm>
            <a:off x="1654175" y="1924050"/>
            <a:ext cx="4573588"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2600" b="1">
                <a:cs typeface="Traditional Arabic" pitchFamily="18" charset="-78"/>
              </a:rPr>
              <a:t>940 - وعن عبد اللَّه بن أبي أوفى رَضِيَ اللَّهُ عَنهُ: أنه كبر على جنازة ابنة له أربع تكبيرات</a:t>
            </a:r>
          </a:p>
          <a:p>
            <a:pPr algn="justLow" eaLnBrk="1" hangingPunct="1"/>
            <a:r>
              <a:rPr lang="ar-SA" sz="2600" b="1">
                <a:cs typeface="Traditional Arabic" pitchFamily="18" charset="-78"/>
              </a:rPr>
              <a:t>فقام بعد الرابعة كقدر ما بين التكبيرتين يستغفر لها ويدعو ثم قال: كان رَسُول اللَّهِ صَلَّى اللَّهُ عَلَيهِ وَسَلَّم يصنع هكذا. وفي رواية: </a:t>
            </a:r>
            <a:r>
              <a:rPr lang="ar-KW" sz="2600" b="1">
                <a:cs typeface="Traditional Arabic" pitchFamily="18" charset="-78"/>
              </a:rPr>
              <a:t>( </a:t>
            </a:r>
            <a:r>
              <a:rPr lang="ar-SA" sz="2600" b="1">
                <a:cs typeface="Traditional Arabic" pitchFamily="18" charset="-78"/>
              </a:rPr>
              <a:t>كبر أربعاً فمكث ساعة حتى ظننت أنه سيكبر خمساً ثم سلم عن يمينه وعن شماله، فلما انصرف قلنا له: ما هذا؟ فقال: إني لا أزيد على ما رأيت رَسُول اللَّهِ صَلَّى اللَّهُ عَلَيهِ وَسَلَّم يصنع، أو هكذا صنع رَسُول اللَّهِ صَلَّى اللَّهُ عَلَيهِ وَسَلَّم</a:t>
            </a:r>
            <a:r>
              <a:rPr lang="ar-KW" sz="2600" b="1">
                <a:cs typeface="Traditional Arabic" pitchFamily="18" charset="-78"/>
              </a:rPr>
              <a:t> )</a:t>
            </a:r>
            <a:r>
              <a:rPr lang="ar-SA" sz="2600" b="1">
                <a:cs typeface="Traditional Arabic" pitchFamily="18" charset="-78"/>
              </a:rPr>
              <a:t> رواه الحاكم وقال حديث صحيح.</a:t>
            </a:r>
            <a:endParaRPr lang="en-US" sz="2600">
              <a:cs typeface="Traditional Arabic" pitchFamily="18" charset="-78"/>
            </a:endParaRPr>
          </a:p>
        </p:txBody>
      </p:sp>
      <p:sp>
        <p:nvSpPr>
          <p:cNvPr id="44035"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44036"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4037"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4038"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44039" name="Text Box 9"/>
          <p:cNvSpPr txBox="1">
            <a:spLocks noChangeArrowheads="1"/>
          </p:cNvSpPr>
          <p:nvPr/>
        </p:nvSpPr>
        <p:spPr bwMode="auto">
          <a:xfrm>
            <a:off x="2195513" y="549275"/>
            <a:ext cx="64801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800" b="1">
                <a:solidFill>
                  <a:srgbClr val="FF9933"/>
                </a:solidFill>
              </a:rPr>
              <a:t>باب ما يقرأ في صلاة الجنازة</a:t>
            </a:r>
            <a:endParaRPr lang="en-US" sz="48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4"/>
          <p:cNvSpPr txBox="1">
            <a:spLocks noChangeArrowheads="1"/>
          </p:cNvSpPr>
          <p:nvPr/>
        </p:nvSpPr>
        <p:spPr bwMode="auto">
          <a:xfrm>
            <a:off x="1763713" y="1844675"/>
            <a:ext cx="4392612"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600" b="1">
                <a:cs typeface="Traditional Arabic" pitchFamily="18" charset="-78"/>
              </a:rPr>
              <a:t>941 - عن أبي هريرة رَضِيَ اللَّهُ عَنهُ عن النبي صَلَّى اللَّهُ عَلَيهِ وَسَلَّم قال: </a:t>
            </a:r>
            <a:r>
              <a:rPr lang="ar-KW" sz="3600" b="1">
                <a:cs typeface="Traditional Arabic" pitchFamily="18" charset="-78"/>
              </a:rPr>
              <a:t>( </a:t>
            </a:r>
            <a:r>
              <a:rPr lang="ar-SA" sz="3600" b="1">
                <a:cs typeface="Traditional Arabic" pitchFamily="18" charset="-78"/>
              </a:rPr>
              <a:t>أسرعوا بالجنازة فإن تك صالحة فخير تقدمونها إليه، وإن تك سوى ذلك فشر تضعونه عن رقابكم</a:t>
            </a:r>
            <a:r>
              <a:rPr lang="ar-KW" sz="3600" b="1">
                <a:cs typeface="Traditional Arabic" pitchFamily="18" charset="-78"/>
              </a:rPr>
              <a:t> )</a:t>
            </a:r>
            <a:r>
              <a:rPr lang="ar-SA" sz="3600" b="1">
                <a:cs typeface="Traditional Arabic" pitchFamily="18" charset="-78"/>
              </a:rPr>
              <a:t> مُتَّفَقٌ عَلَيهِ.</a:t>
            </a:r>
          </a:p>
          <a:p>
            <a:pPr algn="justLow" eaLnBrk="1" hangingPunct="1"/>
            <a:r>
              <a:rPr lang="ar-SA" sz="3600" b="1">
                <a:cs typeface="Traditional Arabic" pitchFamily="18" charset="-78"/>
              </a:rPr>
              <a:t>وفي رواية لمسلم: </a:t>
            </a:r>
            <a:r>
              <a:rPr lang="ar-KW" sz="3600" b="1">
                <a:cs typeface="Traditional Arabic" pitchFamily="18" charset="-78"/>
              </a:rPr>
              <a:t>( </a:t>
            </a:r>
            <a:r>
              <a:rPr lang="ar-SA" sz="3600" b="1">
                <a:cs typeface="Traditional Arabic" pitchFamily="18" charset="-78"/>
              </a:rPr>
              <a:t>فخير تقدمونها عليه</a:t>
            </a:r>
            <a:r>
              <a:rPr lang="ar-KW" sz="3600" b="1">
                <a:cs typeface="Traditional Arabic" pitchFamily="18" charset="-78"/>
              </a:rPr>
              <a:t> )</a:t>
            </a:r>
            <a:r>
              <a:rPr lang="ar-SA" sz="3600" b="1">
                <a:cs typeface="Traditional Arabic" pitchFamily="18" charset="-78"/>
              </a:rPr>
              <a:t> .</a:t>
            </a:r>
          </a:p>
        </p:txBody>
      </p:sp>
      <p:sp>
        <p:nvSpPr>
          <p:cNvPr id="45059"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45060"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5061"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5062"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45063" name="Text Box 9"/>
          <p:cNvSpPr txBox="1">
            <a:spLocks noChangeArrowheads="1"/>
          </p:cNvSpPr>
          <p:nvPr/>
        </p:nvSpPr>
        <p:spPr bwMode="auto">
          <a:xfrm>
            <a:off x="2195513" y="404813"/>
            <a:ext cx="662463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5400" b="1">
                <a:solidFill>
                  <a:srgbClr val="FF9933"/>
                </a:solidFill>
              </a:rPr>
              <a:t>باب الإسراع بالجنازة</a:t>
            </a:r>
            <a:endParaRPr lang="en-US" sz="54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4"/>
          <p:cNvSpPr txBox="1">
            <a:spLocks noChangeArrowheads="1"/>
          </p:cNvSpPr>
          <p:nvPr/>
        </p:nvSpPr>
        <p:spPr bwMode="auto">
          <a:xfrm>
            <a:off x="1763713" y="1903413"/>
            <a:ext cx="4464050"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200" b="1">
                <a:cs typeface="Traditional Arabic" pitchFamily="18" charset="-78"/>
              </a:rPr>
              <a:t>942 - وعن أبي سعيد الخدري رَضِيَ اللَّهُ عَنهُ قال كان النبي صَلَّى اللَّهُ عَلَيهِ وَسَلَّم يقول: </a:t>
            </a:r>
            <a:r>
              <a:rPr lang="ar-KW" sz="3200" b="1">
                <a:cs typeface="Traditional Arabic" pitchFamily="18" charset="-78"/>
              </a:rPr>
              <a:t>( </a:t>
            </a:r>
            <a:r>
              <a:rPr lang="ar-SA" sz="3200" b="1">
                <a:cs typeface="Traditional Arabic" pitchFamily="18" charset="-78"/>
              </a:rPr>
              <a:t>إذا وضعت الجنازة فاحتملها الرجال على أعناقهم، فإن كانت صالحة قالت قدموني، وإن كانت غير صالحة قالت لأهلها يا ويلها أين تذهبون بها! يسمع صوتها كل شيء إلا الإنسان ولو سمع الإنسان لصعق</a:t>
            </a:r>
            <a:r>
              <a:rPr lang="ar-KW" sz="3200" b="1">
                <a:cs typeface="Traditional Arabic" pitchFamily="18" charset="-78"/>
              </a:rPr>
              <a:t>)</a:t>
            </a:r>
            <a:r>
              <a:rPr lang="ar-SA" sz="3200" b="1">
                <a:cs typeface="Traditional Arabic" pitchFamily="18" charset="-78"/>
              </a:rPr>
              <a:t> رَوَاهُ البُخَارِيُّ.</a:t>
            </a:r>
            <a:endParaRPr lang="en-US" sz="3200">
              <a:cs typeface="Traditional Arabic" pitchFamily="18" charset="-78"/>
            </a:endParaRPr>
          </a:p>
        </p:txBody>
      </p:sp>
      <p:sp>
        <p:nvSpPr>
          <p:cNvPr id="46083"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46084"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6085"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6086"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46087" name="Text Box 9"/>
          <p:cNvSpPr txBox="1">
            <a:spLocks noChangeArrowheads="1"/>
          </p:cNvSpPr>
          <p:nvPr/>
        </p:nvSpPr>
        <p:spPr bwMode="auto">
          <a:xfrm>
            <a:off x="2195513" y="404813"/>
            <a:ext cx="662463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5400" b="1">
                <a:solidFill>
                  <a:srgbClr val="FF9933"/>
                </a:solidFill>
              </a:rPr>
              <a:t>باب الإسراع بالجنازة</a:t>
            </a:r>
            <a:endParaRPr lang="en-US" sz="54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4"/>
          <p:cNvSpPr txBox="1">
            <a:spLocks noChangeArrowheads="1"/>
          </p:cNvSpPr>
          <p:nvPr/>
        </p:nvSpPr>
        <p:spPr bwMode="auto">
          <a:xfrm>
            <a:off x="2195513" y="333375"/>
            <a:ext cx="63373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2800" b="1">
                <a:solidFill>
                  <a:srgbClr val="FF9933"/>
                </a:solidFill>
              </a:rPr>
              <a:t>باب تعجيل قضاء الدين عن الميت</a:t>
            </a:r>
            <a:r>
              <a:rPr lang="ar-SA" sz="2800">
                <a:solidFill>
                  <a:srgbClr val="FF9933"/>
                </a:solidFill>
              </a:rPr>
              <a:t> </a:t>
            </a:r>
            <a:r>
              <a:rPr lang="ar-SA" sz="2800" b="1">
                <a:solidFill>
                  <a:srgbClr val="FF9933"/>
                </a:solidFill>
              </a:rPr>
              <a:t>والمبادرة إلى تجهيزه إلا أن يموت فجأة فيترك حتى يتيقن موته</a:t>
            </a:r>
            <a:r>
              <a:rPr lang="ar-KW" sz="2800" b="1">
                <a:solidFill>
                  <a:srgbClr val="FF9933"/>
                </a:solidFill>
              </a:rPr>
              <a:t> :</a:t>
            </a:r>
            <a:endParaRPr lang="en-US" sz="2800" b="1">
              <a:solidFill>
                <a:srgbClr val="FF9933"/>
              </a:solidFill>
            </a:endParaRPr>
          </a:p>
        </p:txBody>
      </p:sp>
      <p:sp>
        <p:nvSpPr>
          <p:cNvPr id="47107" name="Text Box 5"/>
          <p:cNvSpPr txBox="1">
            <a:spLocks noChangeArrowheads="1"/>
          </p:cNvSpPr>
          <p:nvPr/>
        </p:nvSpPr>
        <p:spPr bwMode="auto">
          <a:xfrm>
            <a:off x="1692275" y="1844675"/>
            <a:ext cx="4392613"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4000" b="1">
                <a:cs typeface="Traditional Arabic" pitchFamily="18" charset="-78"/>
              </a:rPr>
              <a:t>943 - عن أبي هريرة رَضِيَ اللَّهُ عَنهُ عن النبي صَلَّى اللَّهُ عَلَيهِ وَسَلَّم قال: </a:t>
            </a:r>
            <a:r>
              <a:rPr lang="ar-KW" sz="4000" b="1">
                <a:cs typeface="Traditional Arabic" pitchFamily="18" charset="-78"/>
              </a:rPr>
              <a:t>( </a:t>
            </a:r>
            <a:r>
              <a:rPr lang="ar-SA" sz="4000" b="1">
                <a:cs typeface="Traditional Arabic" pitchFamily="18" charset="-78"/>
              </a:rPr>
              <a:t>نفس المؤمن معلقة بدينه حتى يقضى عنه</a:t>
            </a:r>
            <a:r>
              <a:rPr lang="ar-KW" sz="4000" b="1">
                <a:cs typeface="Traditional Arabic" pitchFamily="18" charset="-78"/>
              </a:rPr>
              <a:t> )</a:t>
            </a:r>
            <a:r>
              <a:rPr lang="ar-SA" sz="4000" b="1">
                <a:cs typeface="Traditional Arabic" pitchFamily="18" charset="-78"/>
              </a:rPr>
              <a:t> رَوَاهُ التِّرمِذِيُّ وَقَالَ حَدِيثٌ حَسَنٌ.</a:t>
            </a:r>
          </a:p>
        </p:txBody>
      </p:sp>
      <p:sp>
        <p:nvSpPr>
          <p:cNvPr id="47108" name="Text Box 6"/>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47109" name="Line 7">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7110" name="Line 8">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7111" name="AutoShape 9">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4"/>
          <p:cNvSpPr txBox="1">
            <a:spLocks noChangeArrowheads="1"/>
          </p:cNvSpPr>
          <p:nvPr/>
        </p:nvSpPr>
        <p:spPr bwMode="auto">
          <a:xfrm>
            <a:off x="1763713" y="1822450"/>
            <a:ext cx="4464050"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600" b="1">
                <a:cs typeface="Traditional Arabic" pitchFamily="18" charset="-78"/>
              </a:rPr>
              <a:t>944 - وعن حصين بن وحوح رَضِيَ اللَّهُ عَنهُ أن طلحة بن البراء رَضِيَ اللَّهُ عَنهُ مرض فأتاه النبي صَلَّى اللَّهُ عَلَيهِ وَسَلَّم يعوده فقال: </a:t>
            </a:r>
            <a:r>
              <a:rPr lang="ar-KW" sz="3600" b="1">
                <a:cs typeface="Traditional Arabic" pitchFamily="18" charset="-78"/>
              </a:rPr>
              <a:t>( </a:t>
            </a:r>
            <a:r>
              <a:rPr lang="ar-SA" sz="3600" b="1">
                <a:cs typeface="Traditional Arabic" pitchFamily="18" charset="-78"/>
              </a:rPr>
              <a:t>إني لا أرى طلحة إلا قد حدث فيه الموت فآذنوني به وعجلوا به فإنه لا ينبغي لجيفة مسلم أن تحبس بين ظهراني أهله</a:t>
            </a:r>
            <a:r>
              <a:rPr lang="ar-KW" sz="3600" b="1">
                <a:cs typeface="Traditional Arabic" pitchFamily="18" charset="-78"/>
              </a:rPr>
              <a:t> )</a:t>
            </a:r>
            <a:r>
              <a:rPr lang="ar-SA" sz="3600" b="1">
                <a:cs typeface="Traditional Arabic" pitchFamily="18" charset="-78"/>
              </a:rPr>
              <a:t> رَوَاهُ أبُو دَاوُدَ.</a:t>
            </a:r>
            <a:endParaRPr lang="en-US" sz="3600">
              <a:cs typeface="Traditional Arabic" pitchFamily="18" charset="-78"/>
            </a:endParaRPr>
          </a:p>
        </p:txBody>
      </p:sp>
      <p:sp>
        <p:nvSpPr>
          <p:cNvPr id="48131"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48132"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8133"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8134"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48135" name="Text Box 9"/>
          <p:cNvSpPr txBox="1">
            <a:spLocks noChangeArrowheads="1"/>
          </p:cNvSpPr>
          <p:nvPr/>
        </p:nvSpPr>
        <p:spPr bwMode="auto">
          <a:xfrm>
            <a:off x="2195513" y="333375"/>
            <a:ext cx="63373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2800" b="1">
                <a:solidFill>
                  <a:srgbClr val="FF9933"/>
                </a:solidFill>
              </a:rPr>
              <a:t>باب تعجيل قضاء الدين عن الميت</a:t>
            </a:r>
            <a:r>
              <a:rPr lang="ar-SA" sz="2800">
                <a:solidFill>
                  <a:srgbClr val="FF9933"/>
                </a:solidFill>
              </a:rPr>
              <a:t> </a:t>
            </a:r>
            <a:r>
              <a:rPr lang="ar-SA" sz="2800" b="1">
                <a:solidFill>
                  <a:srgbClr val="FF9933"/>
                </a:solidFill>
              </a:rPr>
              <a:t>والمبادرة إلى تجهيزه إلا أن يموت فجأة فيترك حتى يتيقن موته</a:t>
            </a:r>
            <a:r>
              <a:rPr lang="ar-KW" sz="2800" b="1">
                <a:solidFill>
                  <a:srgbClr val="FF9933"/>
                </a:solidFill>
              </a:rPr>
              <a:t> :</a:t>
            </a:r>
            <a:endParaRPr lang="en-US" sz="28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4"/>
          <p:cNvSpPr txBox="1">
            <a:spLocks noChangeArrowheads="1"/>
          </p:cNvSpPr>
          <p:nvPr/>
        </p:nvSpPr>
        <p:spPr bwMode="auto">
          <a:xfrm>
            <a:off x="1763713" y="1628775"/>
            <a:ext cx="4430712"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spcBef>
                <a:spcPct val="50000"/>
              </a:spcBef>
            </a:pPr>
            <a:r>
              <a:rPr lang="ar-SA" sz="3200" b="1">
                <a:cs typeface="Traditional Arabic" pitchFamily="18" charset="-78"/>
              </a:rPr>
              <a:t>945 - عن علي رَضِيَ اللَّهُ عَنهُ قال: كنا في جنازة في بقيع الغرقد فأتانا رَسُول اللَّهِ صَلَّى اللَّهُ عَلَيهِ وَسَلَّم فقعد وقعدنا حوله ومعه مخصرة فنكس وجعل ينكت بمخصرته، ثم قال: </a:t>
            </a:r>
            <a:r>
              <a:rPr lang="ar-KW" sz="3200" b="1">
                <a:cs typeface="Traditional Arabic" pitchFamily="18" charset="-78"/>
              </a:rPr>
              <a:t>( </a:t>
            </a:r>
            <a:r>
              <a:rPr lang="ar-SA" sz="3200" b="1">
                <a:cs typeface="Traditional Arabic" pitchFamily="18" charset="-78"/>
              </a:rPr>
              <a:t>ما منكم من أحد إلا وقد كتب مقعده من النار ومقعده من الجنة</a:t>
            </a:r>
            <a:r>
              <a:rPr lang="ar-KW" sz="3200" b="1">
                <a:cs typeface="Traditional Arabic" pitchFamily="18" charset="-78"/>
              </a:rPr>
              <a:t> )</a:t>
            </a:r>
            <a:r>
              <a:rPr lang="ar-SA" sz="3200" b="1">
                <a:cs typeface="Traditional Arabic" pitchFamily="18" charset="-78"/>
              </a:rPr>
              <a:t> فقالوا: يا رَسُول اللَّهِ أفلا نتكل على كتابنا؟ فقال: </a:t>
            </a:r>
            <a:r>
              <a:rPr lang="ar-KW" sz="3200" b="1">
                <a:cs typeface="Traditional Arabic" pitchFamily="18" charset="-78"/>
              </a:rPr>
              <a:t>( </a:t>
            </a:r>
            <a:r>
              <a:rPr lang="ar-SA" sz="3200" b="1">
                <a:cs typeface="Traditional Arabic" pitchFamily="18" charset="-78"/>
              </a:rPr>
              <a:t>اعملوا فكل ميسر لما خلق </a:t>
            </a:r>
            <a:r>
              <a:rPr lang="ar-KW" sz="3200" b="1">
                <a:cs typeface="Traditional Arabic" pitchFamily="18" charset="-78"/>
              </a:rPr>
              <a:t>  </a:t>
            </a:r>
            <a:r>
              <a:rPr lang="ar-SA" sz="3200" b="1">
                <a:cs typeface="Traditional Arabic" pitchFamily="18" charset="-78"/>
              </a:rPr>
              <a:t>له</a:t>
            </a:r>
            <a:r>
              <a:rPr lang="ar-KW" sz="3200" b="1">
                <a:cs typeface="Traditional Arabic" pitchFamily="18" charset="-78"/>
              </a:rPr>
              <a:t> ) </a:t>
            </a:r>
            <a:r>
              <a:rPr lang="ar-SA" sz="3200" b="1">
                <a:cs typeface="Traditional Arabic" pitchFamily="18" charset="-78"/>
              </a:rPr>
              <a:t>وذكر تمام الحديث. مُتَّفَقٌ عَلَيهِ.</a:t>
            </a:r>
            <a:endParaRPr lang="en-US" sz="3200" b="1">
              <a:cs typeface="Traditional Arabic" pitchFamily="18" charset="-78"/>
            </a:endParaRPr>
          </a:p>
        </p:txBody>
      </p:sp>
      <p:sp>
        <p:nvSpPr>
          <p:cNvPr id="49155"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49156"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9157"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49158"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49159" name="Text Box 9"/>
          <p:cNvSpPr txBox="1">
            <a:spLocks noChangeArrowheads="1"/>
          </p:cNvSpPr>
          <p:nvPr/>
        </p:nvSpPr>
        <p:spPr bwMode="auto">
          <a:xfrm>
            <a:off x="2051050" y="506413"/>
            <a:ext cx="669766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4400" b="1">
                <a:solidFill>
                  <a:srgbClr val="FF9933"/>
                </a:solidFill>
              </a:rPr>
              <a:t>باب الموعظة عند القبر</a:t>
            </a:r>
            <a:endParaRPr lang="en-US" sz="44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4"/>
          <p:cNvSpPr txBox="1">
            <a:spLocks noChangeArrowheads="1"/>
          </p:cNvSpPr>
          <p:nvPr/>
        </p:nvSpPr>
        <p:spPr bwMode="auto">
          <a:xfrm>
            <a:off x="2051050" y="333375"/>
            <a:ext cx="66976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sz="3200">
                <a:solidFill>
                  <a:srgbClr val="FF9933"/>
                </a:solidFill>
              </a:rPr>
              <a:t> </a:t>
            </a:r>
            <a:r>
              <a:rPr lang="ar-SA" sz="3200" b="1">
                <a:solidFill>
                  <a:srgbClr val="FF9933"/>
                </a:solidFill>
              </a:rPr>
              <a:t>باب الدعاء للميت</a:t>
            </a:r>
            <a:r>
              <a:rPr lang="ar-SA" sz="3200">
                <a:solidFill>
                  <a:srgbClr val="FF9933"/>
                </a:solidFill>
              </a:rPr>
              <a:t> </a:t>
            </a:r>
            <a:r>
              <a:rPr lang="ar-SA" sz="3200" b="1">
                <a:solidFill>
                  <a:srgbClr val="FF9933"/>
                </a:solidFill>
              </a:rPr>
              <a:t>بعد دفنه والقعود عند قبره ساعة للدعاء له والاستغفار والقراءة</a:t>
            </a:r>
            <a:r>
              <a:rPr lang="en-US" sz="3200">
                <a:solidFill>
                  <a:srgbClr val="FF9933"/>
                </a:solidFill>
              </a:rPr>
              <a:t> </a:t>
            </a:r>
          </a:p>
        </p:txBody>
      </p:sp>
      <p:sp>
        <p:nvSpPr>
          <p:cNvPr id="50179" name="Text Box 5"/>
          <p:cNvSpPr txBox="1">
            <a:spLocks noChangeArrowheads="1"/>
          </p:cNvSpPr>
          <p:nvPr/>
        </p:nvSpPr>
        <p:spPr bwMode="auto">
          <a:xfrm>
            <a:off x="1763713" y="1895475"/>
            <a:ext cx="4392612"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600" b="1">
                <a:cs typeface="Traditional Arabic" pitchFamily="18" charset="-78"/>
              </a:rPr>
              <a:t>946 - عن أبي عمرو، وقيل: أبو عبد اللَّه، وقيل: أبو ليلى، عثمان بن عفان رَضِيَ اللَّهُ عَنهُ قال: كان النبي صَلَّى اللَّهُ عَلَيهِ وَسَلَّم إذا فرغ من دفن الميت وقف عليه فقال: </a:t>
            </a:r>
            <a:r>
              <a:rPr lang="ar-KW" sz="3600" b="1">
                <a:cs typeface="Traditional Arabic" pitchFamily="18" charset="-78"/>
              </a:rPr>
              <a:t>( </a:t>
            </a:r>
            <a:r>
              <a:rPr lang="ar-SA" sz="3600" b="1">
                <a:cs typeface="Traditional Arabic" pitchFamily="18" charset="-78"/>
              </a:rPr>
              <a:t>استغفروا لأخيكم واسألوا له التثبيت فإن الآن يسأل</a:t>
            </a:r>
            <a:r>
              <a:rPr lang="ar-KW" sz="3600" b="1">
                <a:cs typeface="Traditional Arabic" pitchFamily="18" charset="-78"/>
              </a:rPr>
              <a:t> )</a:t>
            </a:r>
            <a:r>
              <a:rPr lang="ar-SA" sz="3600" b="1">
                <a:cs typeface="Traditional Arabic" pitchFamily="18" charset="-78"/>
              </a:rPr>
              <a:t> رَوَاهُ أبُو دَاوُدَ.</a:t>
            </a:r>
          </a:p>
        </p:txBody>
      </p:sp>
      <p:sp>
        <p:nvSpPr>
          <p:cNvPr id="50180" name="Text Box 6"/>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50181" name="Line 7">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50182" name="Line 8">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50183" name="AutoShape 9">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4"/>
          <p:cNvSpPr txBox="1">
            <a:spLocks noChangeArrowheads="1"/>
          </p:cNvSpPr>
          <p:nvPr/>
        </p:nvSpPr>
        <p:spPr bwMode="auto">
          <a:xfrm>
            <a:off x="1692275" y="1687513"/>
            <a:ext cx="4608513"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200" b="1">
                <a:cs typeface="Traditional Arabic" pitchFamily="18" charset="-78"/>
              </a:rPr>
              <a:t>947 - وعن عمرو بن العاص رَضِيَ اللَّهُ عَنهُ قال: إذا دفنتموني فأقيموا حول قبري قدر ما تنحر جزور ويقسم لحمها حتى أستأنس بكم وأعلم ماذا أراجع به رسل ربي. رَوَاهُ مُسلِمٌ. وقد سبق بطوله (انظر الحديث رقم 709) .</a:t>
            </a:r>
          </a:p>
          <a:p>
            <a:pPr algn="justLow" eaLnBrk="1" hangingPunct="1"/>
            <a:r>
              <a:rPr lang="ar-SA" sz="3200" b="1">
                <a:cs typeface="Traditional Arabic" pitchFamily="18" charset="-78"/>
              </a:rPr>
              <a:t>قال الشافعي رحمه اللَّه: ويستحب أن يقرأ عنده شيء من القرآن وإن ختموا القرآن كله كان حسناً.</a:t>
            </a:r>
            <a:endParaRPr lang="en-US" sz="3200">
              <a:cs typeface="Traditional Arabic" pitchFamily="18" charset="-78"/>
            </a:endParaRPr>
          </a:p>
        </p:txBody>
      </p:sp>
      <p:sp>
        <p:nvSpPr>
          <p:cNvPr id="51203"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51204"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51205"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51206"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51207" name="Text Box 9"/>
          <p:cNvSpPr txBox="1">
            <a:spLocks noChangeArrowheads="1"/>
          </p:cNvSpPr>
          <p:nvPr/>
        </p:nvSpPr>
        <p:spPr bwMode="auto">
          <a:xfrm>
            <a:off x="2051050" y="333375"/>
            <a:ext cx="66976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sz="3200">
                <a:solidFill>
                  <a:srgbClr val="FF9933"/>
                </a:solidFill>
              </a:rPr>
              <a:t> </a:t>
            </a:r>
            <a:r>
              <a:rPr lang="ar-SA" sz="3200" b="1">
                <a:solidFill>
                  <a:srgbClr val="FF9933"/>
                </a:solidFill>
              </a:rPr>
              <a:t>باب الدعاء للميت</a:t>
            </a:r>
            <a:r>
              <a:rPr lang="ar-SA" sz="3200">
                <a:solidFill>
                  <a:srgbClr val="FF9933"/>
                </a:solidFill>
              </a:rPr>
              <a:t> </a:t>
            </a:r>
            <a:r>
              <a:rPr lang="ar-SA" sz="3200" b="1">
                <a:solidFill>
                  <a:srgbClr val="FF9933"/>
                </a:solidFill>
              </a:rPr>
              <a:t>بعد دفنه والقعود عند قبره ساعة للدعاء له والاستغفار والقراءة</a:t>
            </a:r>
            <a:r>
              <a:rPr lang="en-US" sz="3200">
                <a:solidFill>
                  <a:srgbClr val="FF9933"/>
                </a:solidFill>
              </a:rPr>
              <a:t>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4"/>
          <p:cNvSpPr txBox="1">
            <a:spLocks noChangeArrowheads="1"/>
          </p:cNvSpPr>
          <p:nvPr/>
        </p:nvSpPr>
        <p:spPr bwMode="auto">
          <a:xfrm>
            <a:off x="1619250" y="1484313"/>
            <a:ext cx="4681538" cy="526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r>
              <a:rPr lang="ar-SA" sz="2400" b="1">
                <a:cs typeface="Traditional Arabic" pitchFamily="18" charset="-78"/>
              </a:rPr>
              <a:t>قال اللَّه تعالى (الحشر 10): {والذين جاءوا من بعدهم يقولون ربنا اغفر لنا ولإخواننا الذين سبقونا بالإيمان}.</a:t>
            </a:r>
          </a:p>
          <a:p>
            <a:pPr algn="just" eaLnBrk="1" hangingPunct="1"/>
            <a:r>
              <a:rPr lang="ar-SA" sz="2400" b="1">
                <a:cs typeface="Traditional Arabic" pitchFamily="18" charset="-78"/>
              </a:rPr>
              <a:t>948 - وعن عائشة رَضِيَ اللَّهُ عَنها أن رجلاً قال للنبي صَلَّى اللَّهُ عَلَيهِ وَسَلَّم: إن أمي افْتَلَتَتْ نَفْسُها (1)، وأراها لو تَكَلَّمَتْ، تصَدَّقَتْ؛ فهل لها أجرٌ إن تَصَدَّقْتُ عنها؟ قال: </a:t>
            </a:r>
            <a:r>
              <a:rPr lang="ar-KW" sz="2400" b="1">
                <a:cs typeface="Traditional Arabic" pitchFamily="18" charset="-78"/>
              </a:rPr>
              <a:t>(</a:t>
            </a:r>
            <a:r>
              <a:rPr lang="ar-SA" sz="2400" b="1">
                <a:cs typeface="Traditional Arabic" pitchFamily="18" charset="-78"/>
              </a:rPr>
              <a:t>نعم</a:t>
            </a:r>
            <a:r>
              <a:rPr lang="ar-KW" sz="2400" b="1">
                <a:cs typeface="Traditional Arabic" pitchFamily="18" charset="-78"/>
              </a:rPr>
              <a:t>)</a:t>
            </a:r>
            <a:r>
              <a:rPr lang="ar-SA" sz="2400" b="1">
                <a:cs typeface="Traditional Arabic" pitchFamily="18" charset="-78"/>
              </a:rPr>
              <a:t> مُتَّفَقٌ عَلَيهِ. (2)</a:t>
            </a:r>
          </a:p>
          <a:p>
            <a:pPr algn="just" eaLnBrk="1" hangingPunct="1"/>
            <a:r>
              <a:rPr lang="ar-SA" sz="1400" b="1">
                <a:cs typeface="Traditional Arabic" pitchFamily="18" charset="-78"/>
              </a:rPr>
              <a:t>--------</a:t>
            </a:r>
          </a:p>
          <a:p>
            <a:pPr algn="just" eaLnBrk="1" hangingPunct="1"/>
            <a:r>
              <a:rPr lang="ar-SA" sz="1200" b="1">
                <a:cs typeface="Traditional Arabic" pitchFamily="18" charset="-78"/>
              </a:rPr>
              <a:t>(1) افتلتت نفسها: أي تُوُفِّيـَت</a:t>
            </a:r>
          </a:p>
          <a:p>
            <a:pPr algn="just" eaLnBrk="1" hangingPunct="1"/>
            <a:r>
              <a:rPr lang="ar-SA" sz="1200" b="1">
                <a:cs typeface="Traditional Arabic" pitchFamily="18" charset="-78"/>
              </a:rPr>
              <a:t>(2) وهو نص صريح في جواز، بل سنية، التصدق عن الميت، ولا يجادل في ذلك إلا مبتدع ذو هوىً، أو جاهلٍ مُدَّعٍ {... وهم يحسبون أنهم يحسنون صنعا}. {ربنا لا تزغ قلوبنا بعد إذ هديتنا وهب لنا من لدنك رحمة إنك أنت الوهاب}.</a:t>
            </a:r>
          </a:p>
          <a:p>
            <a:pPr algn="just" eaLnBrk="1" hangingPunct="1"/>
            <a:r>
              <a:rPr lang="ar-SA" sz="1200" b="1">
                <a:cs typeface="Traditional Arabic" pitchFamily="18" charset="-78"/>
              </a:rPr>
              <a:t>ومثله الحج عن الغير، مشروع كذلك بنص السنة، وهو يشتمل على جميع الطاعات من إحرام وطواف ووقوف بعرفة وصلاة وهَدي وصدقة وأذكار وغيرها... ونصه، الحديث رقم 1279: ... أن امرأة قالت: يا رَسُول اللَّهِ إن فريضة اللَّه على عباده في الحج أدركت أبي شيخاً كبيراً لا يثبت على الراحلة أفأحج عنه؟ قال: &lt;نعم&gt; مُتَّفّقٌ عَلَيهِ. والحديث رقم 1280 عن لقيط بن عامر رَضِيَ اللَّهُ عَنهُ أنه أتى النبي صَلَّى اللَّهُ عَلَيهِ وَسَلَّم فقال: إن أبي شيخ كبير لا يستطيع الحج ولا العمرة ولا الظعن؟ قال: &lt;حج عن أبيك واعتمر&gt; رَوَاهُ أبُو دَاوُدَ وَالتِّرمِذِيُّ وَقَالَ حَدِيثٌ حَسَنٌ صحيح.</a:t>
            </a:r>
          </a:p>
          <a:p>
            <a:pPr algn="just" eaLnBrk="1" hangingPunct="1"/>
            <a:r>
              <a:rPr lang="ar-SA" sz="1200" b="1">
                <a:cs typeface="Traditional Arabic" pitchFamily="18" charset="-78"/>
              </a:rPr>
              <a:t>ومنه يستنتج جواز القيام عن الغير بجميع أنواع البر والطاعات، إلا ما استُثْنِيَ صريحاً، أو ما كان خلاف إرادة الميت، كما يدل قول الصحابي هنا: وأراها لو تكلمت، تصدقت.</a:t>
            </a:r>
          </a:p>
        </p:txBody>
      </p:sp>
      <p:sp>
        <p:nvSpPr>
          <p:cNvPr id="52227" name="Text Box 5"/>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52228" name="Line 6">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52229" name="Line 7">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52230" name="AutoShape 8">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sp>
        <p:nvSpPr>
          <p:cNvPr id="52231" name="Text Box 9"/>
          <p:cNvSpPr txBox="1">
            <a:spLocks noChangeArrowheads="1"/>
          </p:cNvSpPr>
          <p:nvPr/>
        </p:nvSpPr>
        <p:spPr bwMode="auto">
          <a:xfrm>
            <a:off x="2124075" y="650875"/>
            <a:ext cx="655161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400" b="1">
                <a:solidFill>
                  <a:srgbClr val="FF9933"/>
                </a:solidFill>
              </a:rPr>
              <a:t>باب الصدقة عن الميت والدعاء له</a:t>
            </a:r>
            <a:endParaRPr lang="en-US" sz="4400" b="1">
              <a:solidFill>
                <a:srgbClr val="FF9933"/>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1835150" y="1939925"/>
            <a:ext cx="4321175"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r>
              <a:rPr lang="ar-SA" sz="3600" b="1">
                <a:cs typeface="Traditional Arabic" pitchFamily="18" charset="-78"/>
              </a:rPr>
              <a:t>949 - وعن أبي هريرة رَضِيَ اللَّهُ عَنهُ أن رَسُول اللَّهِ صَلَّى اللَّهُ عَلَيهِ وَسَلَّم قال: </a:t>
            </a:r>
            <a:r>
              <a:rPr lang="ar-KW" sz="3600" b="1">
                <a:cs typeface="Traditional Arabic" pitchFamily="18" charset="-78"/>
              </a:rPr>
              <a:t>( </a:t>
            </a:r>
            <a:r>
              <a:rPr lang="ar-SA" sz="3600" b="1">
                <a:cs typeface="Traditional Arabic" pitchFamily="18" charset="-78"/>
              </a:rPr>
              <a:t>إذا مات الإنسان انقطع عمله إلا من ثلاث: صدقة جارية، أو علم ينتفع له أو ولد صالح يدعو له</a:t>
            </a:r>
            <a:r>
              <a:rPr lang="ar-KW" sz="3600" b="1">
                <a:cs typeface="Traditional Arabic" pitchFamily="18" charset="-78"/>
              </a:rPr>
              <a:t> )</a:t>
            </a:r>
            <a:r>
              <a:rPr lang="ar-SA" sz="3600" b="1">
                <a:cs typeface="Traditional Arabic" pitchFamily="18" charset="-78"/>
              </a:rPr>
              <a:t> رَوَاهُ مُسلِمٌ.</a:t>
            </a:r>
            <a:endParaRPr lang="en-US" sz="3600">
              <a:cs typeface="Traditional Arabic" pitchFamily="18" charset="-78"/>
            </a:endParaRPr>
          </a:p>
        </p:txBody>
      </p:sp>
      <p:sp>
        <p:nvSpPr>
          <p:cNvPr id="53251" name="Text Box 8"/>
          <p:cNvSpPr txBox="1">
            <a:spLocks noChangeArrowheads="1"/>
          </p:cNvSpPr>
          <p:nvPr/>
        </p:nvSpPr>
        <p:spPr bwMode="auto">
          <a:xfrm>
            <a:off x="2124075" y="650875"/>
            <a:ext cx="655161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SA" sz="4400" b="1">
                <a:solidFill>
                  <a:srgbClr val="FF9933"/>
                </a:solidFill>
              </a:rPr>
              <a:t>باب الصدقة عن الميت والدعاء له</a:t>
            </a:r>
            <a:endParaRPr lang="en-US" sz="4400" b="1">
              <a:solidFill>
                <a:srgbClr val="FF9933"/>
              </a:solidFill>
            </a:endParaRPr>
          </a:p>
        </p:txBody>
      </p:sp>
      <p:sp>
        <p:nvSpPr>
          <p:cNvPr id="53252" name="Text Box 13"/>
          <p:cNvSpPr txBox="1">
            <a:spLocks noChangeArrowheads="1"/>
          </p:cNvSpPr>
          <p:nvPr/>
        </p:nvSpPr>
        <p:spPr bwMode="auto">
          <a:xfrm>
            <a:off x="323850" y="2060575"/>
            <a:ext cx="1008063"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SA" sz="2800" b="1">
                <a:solidFill>
                  <a:schemeClr val="bg1"/>
                </a:solidFill>
                <a:cs typeface="Traditional Arabic" pitchFamily="18" charset="-78"/>
              </a:rPr>
              <a:t>ادع</a:t>
            </a:r>
          </a:p>
          <a:p>
            <a:pPr algn="ctr" eaLnBrk="1" hangingPunct="1">
              <a:spcBef>
                <a:spcPct val="50000"/>
              </a:spcBef>
            </a:pPr>
            <a:r>
              <a:rPr lang="ar-SA" sz="2800" b="1">
                <a:solidFill>
                  <a:schemeClr val="bg1"/>
                </a:solidFill>
                <a:cs typeface="Traditional Arabic" pitchFamily="18" charset="-78"/>
              </a:rPr>
              <a:t>للأخ</a:t>
            </a:r>
          </a:p>
          <a:p>
            <a:pPr algn="ctr" eaLnBrk="1" hangingPunct="1">
              <a:spcBef>
                <a:spcPct val="50000"/>
              </a:spcBef>
            </a:pPr>
            <a:r>
              <a:rPr lang="ar-SA" sz="2800" b="1">
                <a:solidFill>
                  <a:schemeClr val="bg1"/>
                </a:solidFill>
                <a:cs typeface="Traditional Arabic" pitchFamily="18" charset="-78"/>
              </a:rPr>
              <a:t>خالد</a:t>
            </a:r>
          </a:p>
          <a:p>
            <a:pPr algn="ctr" eaLnBrk="1" hangingPunct="1">
              <a:spcBef>
                <a:spcPct val="50000"/>
              </a:spcBef>
            </a:pPr>
            <a:r>
              <a:rPr lang="ar-SA" sz="2800" b="1">
                <a:solidFill>
                  <a:schemeClr val="bg1"/>
                </a:solidFill>
                <a:cs typeface="Traditional Arabic" pitchFamily="18" charset="-78"/>
              </a:rPr>
              <a:t>الجيران</a:t>
            </a:r>
          </a:p>
          <a:p>
            <a:pPr algn="ctr" eaLnBrk="1" hangingPunct="1">
              <a:spcBef>
                <a:spcPct val="50000"/>
              </a:spcBef>
            </a:pPr>
            <a:r>
              <a:rPr lang="ar-SA" sz="2800" b="1">
                <a:solidFill>
                  <a:schemeClr val="bg1"/>
                </a:solidFill>
                <a:cs typeface="Traditional Arabic" pitchFamily="18" charset="-78"/>
              </a:rPr>
              <a:t>رحمه الله</a:t>
            </a:r>
            <a:endParaRPr lang="en-US" sz="2800" b="1">
              <a:solidFill>
                <a:schemeClr val="bg1"/>
              </a:solidFill>
              <a:cs typeface="Traditional Arabic" pitchFamily="18" charset="-78"/>
            </a:endParaRPr>
          </a:p>
        </p:txBody>
      </p:sp>
      <p:sp>
        <p:nvSpPr>
          <p:cNvPr id="53253" name="Line 14">
            <a:hlinkClick r:id="" action="ppaction://hlinkshowjump?jump=nextslide"/>
          </p:cNvPr>
          <p:cNvSpPr>
            <a:spLocks noChangeShapeType="1"/>
          </p:cNvSpPr>
          <p:nvPr/>
        </p:nvSpPr>
        <p:spPr bwMode="auto">
          <a:xfrm flipH="1">
            <a:off x="8101013" y="5013325"/>
            <a:ext cx="719137"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53254" name="Line 15">
            <a:hlinkClick r:id="" action="ppaction://hlinkshowjump?jump=previousslide"/>
          </p:cNvPr>
          <p:cNvSpPr>
            <a:spLocks noChangeShapeType="1"/>
          </p:cNvSpPr>
          <p:nvPr/>
        </p:nvSpPr>
        <p:spPr bwMode="auto">
          <a:xfrm>
            <a:off x="8172450" y="5373688"/>
            <a:ext cx="647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KW"/>
          </a:p>
        </p:txBody>
      </p:sp>
      <p:sp>
        <p:nvSpPr>
          <p:cNvPr id="53255" name="AutoShape 16">
            <a:hlinkClick r:id="" action="ppaction://hlinkshowjump?jump=firstslide" highlightClick="1"/>
          </p:cNvPr>
          <p:cNvSpPr>
            <a:spLocks noChangeArrowheads="1"/>
          </p:cNvSpPr>
          <p:nvPr/>
        </p:nvSpPr>
        <p:spPr bwMode="auto">
          <a:xfrm>
            <a:off x="8158163" y="5661025"/>
            <a:ext cx="647700" cy="647700"/>
          </a:xfrm>
          <a:prstGeom prst="actionButtonHome">
            <a:avLst/>
          </a:prstGeom>
          <a:solidFill>
            <a:srgbClr val="99CC00"/>
          </a:solidFill>
          <a:ln w="9525">
            <a:solidFill>
              <a:schemeClr val="tx1"/>
            </a:solidFill>
            <a:miter lim="800000"/>
            <a:headEnd/>
            <a:tailEnd/>
          </a:ln>
        </p:spPr>
        <p:txBody>
          <a:bodyPr wrap="none" anchor="ctr"/>
          <a:lstStyle/>
          <a:p>
            <a:endParaRPr lang="ar-KW"/>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8261" y="2924944"/>
            <a:ext cx="1831889" cy="872466"/>
          </a:xfrm>
          <a:prstGeom prst="rect">
            <a:avLst/>
          </a:prstGeom>
        </p:spPr>
      </p:pic>
    </p:spTree>
  </p:cSld>
  <p:clrMapOvr>
    <a:masterClrMapping/>
  </p:clrMapOvr>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TotalTime>
  <Words>4372</Words>
  <Application>Microsoft Office PowerPoint</Application>
  <PresentationFormat>On-screen Show (4:3)</PresentationFormat>
  <Paragraphs>450</Paragraphs>
  <Slides>51</Slides>
  <Notes>50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Traditional Arabic</vt:lpstr>
      <vt:lpstr>تصميم افتراضي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Ministry Of Awqaf &amp; Islamic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mzafiri464</dc:creator>
  <cp:lastModifiedBy>desktop</cp:lastModifiedBy>
  <cp:revision>160</cp:revision>
  <dcterms:created xsi:type="dcterms:W3CDTF">2009-06-29T08:19:00Z</dcterms:created>
  <dcterms:modified xsi:type="dcterms:W3CDTF">2018-10-12T19:20:38Z</dcterms:modified>
</cp:coreProperties>
</file>