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7" r:id="rId2"/>
    <p:sldId id="256" r:id="rId3"/>
    <p:sldId id="259" r:id="rId4"/>
    <p:sldId id="260" r:id="rId5"/>
    <p:sldId id="261" r:id="rId6"/>
    <p:sldId id="262" r:id="rId7"/>
    <p:sldId id="268" r:id="rId8"/>
    <p:sldId id="269" r:id="rId9"/>
    <p:sldId id="258" r:id="rId10"/>
    <p:sldId id="280" r:id="rId11"/>
    <p:sldId id="263" r:id="rId12"/>
    <p:sldId id="281" r:id="rId13"/>
    <p:sldId id="282" r:id="rId14"/>
    <p:sldId id="270" r:id="rId15"/>
    <p:sldId id="271" r:id="rId16"/>
    <p:sldId id="272" r:id="rId17"/>
    <p:sldId id="273" r:id="rId18"/>
    <p:sldId id="274" r:id="rId19"/>
    <p:sldId id="275" r:id="rId20"/>
    <p:sldId id="276" r:id="rId21"/>
    <p:sldId id="277" r:id="rId22"/>
    <p:sldId id="278" r:id="rId23"/>
    <p:sldId id="279" r:id="rId24"/>
    <p:sldId id="267" r:id="rId25"/>
    <p:sldId id="264" r:id="rId26"/>
    <p:sldId id="266" r:id="rId27"/>
    <p:sldId id="265" r:id="rId28"/>
  </p:sldIdLst>
  <p:sldSz cx="9144000" cy="6858000" type="screen4x3"/>
  <p:notesSz cx="6858000" cy="9144000"/>
  <p:defaultTextStyle>
    <a:defPPr>
      <a:defRPr lang="ar-KW"/>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81" d="100"/>
          <a:sy n="81" d="100"/>
        </p:scale>
        <p:origin x="-1560"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KW"/>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KW"/>
          </a:p>
        </p:txBody>
      </p:sp>
      <p:sp>
        <p:nvSpPr>
          <p:cNvPr id="4" name="عنصر نائب للتاريخ 3"/>
          <p:cNvSpPr>
            <a:spLocks noGrp="1"/>
          </p:cNvSpPr>
          <p:nvPr>
            <p:ph type="dt" sz="half" idx="10"/>
          </p:nvPr>
        </p:nvSpPr>
        <p:spPr/>
        <p:txBody>
          <a:bodyPr/>
          <a:lstStyle/>
          <a:p>
            <a:fld id="{F3CEF5E3-9EFD-4B6A-AA5E-382C1C9D5519}" type="datetimeFigureOut">
              <a:rPr lang="ar-KW" smtClean="0"/>
              <a:t>11/11/1438</a:t>
            </a:fld>
            <a:endParaRPr lang="ar-KW"/>
          </a:p>
        </p:txBody>
      </p:sp>
      <p:sp>
        <p:nvSpPr>
          <p:cNvPr id="5" name="عنصر نائب للتذييل 4"/>
          <p:cNvSpPr>
            <a:spLocks noGrp="1"/>
          </p:cNvSpPr>
          <p:nvPr>
            <p:ph type="ftr" sz="quarter" idx="11"/>
          </p:nvPr>
        </p:nvSpPr>
        <p:spPr/>
        <p:txBody>
          <a:bodyPr/>
          <a:lstStyle/>
          <a:p>
            <a:endParaRPr lang="ar-KW"/>
          </a:p>
        </p:txBody>
      </p:sp>
      <p:sp>
        <p:nvSpPr>
          <p:cNvPr id="6" name="عنصر نائب لرقم الشريحة 5"/>
          <p:cNvSpPr>
            <a:spLocks noGrp="1"/>
          </p:cNvSpPr>
          <p:nvPr>
            <p:ph type="sldNum" sz="quarter" idx="12"/>
          </p:nvPr>
        </p:nvSpPr>
        <p:spPr/>
        <p:txBody>
          <a:bodyPr/>
          <a:lstStyle/>
          <a:p>
            <a:fld id="{28180870-C8D8-4DF3-812B-39D213665268}" type="slidenum">
              <a:rPr lang="ar-KW" smtClean="0"/>
              <a:t>‹#›</a:t>
            </a:fld>
            <a:endParaRPr lang="ar-KW"/>
          </a:p>
        </p:txBody>
      </p:sp>
    </p:spTree>
    <p:extLst>
      <p:ext uri="{BB962C8B-B14F-4D97-AF65-F5344CB8AC3E}">
        <p14:creationId xmlns:p14="http://schemas.microsoft.com/office/powerpoint/2010/main" val="38624936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KW"/>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4" name="عنصر نائب للتاريخ 3"/>
          <p:cNvSpPr>
            <a:spLocks noGrp="1"/>
          </p:cNvSpPr>
          <p:nvPr>
            <p:ph type="dt" sz="half" idx="10"/>
          </p:nvPr>
        </p:nvSpPr>
        <p:spPr/>
        <p:txBody>
          <a:bodyPr/>
          <a:lstStyle/>
          <a:p>
            <a:fld id="{F3CEF5E3-9EFD-4B6A-AA5E-382C1C9D5519}" type="datetimeFigureOut">
              <a:rPr lang="ar-KW" smtClean="0"/>
              <a:t>11/11/1438</a:t>
            </a:fld>
            <a:endParaRPr lang="ar-KW"/>
          </a:p>
        </p:txBody>
      </p:sp>
      <p:sp>
        <p:nvSpPr>
          <p:cNvPr id="5" name="عنصر نائب للتذييل 4"/>
          <p:cNvSpPr>
            <a:spLocks noGrp="1"/>
          </p:cNvSpPr>
          <p:nvPr>
            <p:ph type="ftr" sz="quarter" idx="11"/>
          </p:nvPr>
        </p:nvSpPr>
        <p:spPr/>
        <p:txBody>
          <a:bodyPr/>
          <a:lstStyle/>
          <a:p>
            <a:endParaRPr lang="ar-KW"/>
          </a:p>
        </p:txBody>
      </p:sp>
      <p:sp>
        <p:nvSpPr>
          <p:cNvPr id="6" name="عنصر نائب لرقم الشريحة 5"/>
          <p:cNvSpPr>
            <a:spLocks noGrp="1"/>
          </p:cNvSpPr>
          <p:nvPr>
            <p:ph type="sldNum" sz="quarter" idx="12"/>
          </p:nvPr>
        </p:nvSpPr>
        <p:spPr/>
        <p:txBody>
          <a:bodyPr/>
          <a:lstStyle/>
          <a:p>
            <a:fld id="{28180870-C8D8-4DF3-812B-39D213665268}" type="slidenum">
              <a:rPr lang="ar-KW" smtClean="0"/>
              <a:t>‹#›</a:t>
            </a:fld>
            <a:endParaRPr lang="ar-KW"/>
          </a:p>
        </p:txBody>
      </p:sp>
    </p:spTree>
    <p:extLst>
      <p:ext uri="{BB962C8B-B14F-4D97-AF65-F5344CB8AC3E}">
        <p14:creationId xmlns:p14="http://schemas.microsoft.com/office/powerpoint/2010/main" val="28858635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KW"/>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F3CEF5E3-9EFD-4B6A-AA5E-382C1C9D5519}" type="datetimeFigureOut">
              <a:rPr lang="ar-KW" smtClean="0"/>
              <a:t>11/11/1438</a:t>
            </a:fld>
            <a:endParaRPr lang="ar-KW"/>
          </a:p>
        </p:txBody>
      </p:sp>
      <p:sp>
        <p:nvSpPr>
          <p:cNvPr id="5" name="عنصر نائب للتذييل 4"/>
          <p:cNvSpPr>
            <a:spLocks noGrp="1"/>
          </p:cNvSpPr>
          <p:nvPr>
            <p:ph type="ftr" sz="quarter" idx="11"/>
          </p:nvPr>
        </p:nvSpPr>
        <p:spPr/>
        <p:txBody>
          <a:bodyPr/>
          <a:lstStyle/>
          <a:p>
            <a:endParaRPr lang="ar-KW"/>
          </a:p>
        </p:txBody>
      </p:sp>
      <p:sp>
        <p:nvSpPr>
          <p:cNvPr id="6" name="عنصر نائب لرقم الشريحة 5"/>
          <p:cNvSpPr>
            <a:spLocks noGrp="1"/>
          </p:cNvSpPr>
          <p:nvPr>
            <p:ph type="sldNum" sz="quarter" idx="12"/>
          </p:nvPr>
        </p:nvSpPr>
        <p:spPr/>
        <p:txBody>
          <a:bodyPr/>
          <a:lstStyle/>
          <a:p>
            <a:fld id="{28180870-C8D8-4DF3-812B-39D213665268}" type="slidenum">
              <a:rPr lang="ar-KW" smtClean="0"/>
              <a:t>‹#›</a:t>
            </a:fld>
            <a:endParaRPr lang="ar-KW"/>
          </a:p>
        </p:txBody>
      </p:sp>
    </p:spTree>
    <p:extLst>
      <p:ext uri="{BB962C8B-B14F-4D97-AF65-F5344CB8AC3E}">
        <p14:creationId xmlns:p14="http://schemas.microsoft.com/office/powerpoint/2010/main" val="16187828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KW"/>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5" name="عنصر نائب للتاريخ 4"/>
          <p:cNvSpPr>
            <a:spLocks noGrp="1"/>
          </p:cNvSpPr>
          <p:nvPr>
            <p:ph type="dt" sz="half" idx="10"/>
          </p:nvPr>
        </p:nvSpPr>
        <p:spPr/>
        <p:txBody>
          <a:bodyPr/>
          <a:lstStyle/>
          <a:p>
            <a:fld id="{F3CEF5E3-9EFD-4B6A-AA5E-382C1C9D5519}" type="datetimeFigureOut">
              <a:rPr lang="ar-KW" smtClean="0"/>
              <a:t>11/11/1438</a:t>
            </a:fld>
            <a:endParaRPr lang="ar-KW"/>
          </a:p>
        </p:txBody>
      </p:sp>
      <p:sp>
        <p:nvSpPr>
          <p:cNvPr id="6" name="عنصر نائب للتذييل 5"/>
          <p:cNvSpPr>
            <a:spLocks noGrp="1"/>
          </p:cNvSpPr>
          <p:nvPr>
            <p:ph type="ftr" sz="quarter" idx="11"/>
          </p:nvPr>
        </p:nvSpPr>
        <p:spPr/>
        <p:txBody>
          <a:bodyPr/>
          <a:lstStyle/>
          <a:p>
            <a:endParaRPr lang="ar-KW"/>
          </a:p>
        </p:txBody>
      </p:sp>
      <p:sp>
        <p:nvSpPr>
          <p:cNvPr id="7" name="عنصر نائب لرقم الشريحة 6"/>
          <p:cNvSpPr>
            <a:spLocks noGrp="1"/>
          </p:cNvSpPr>
          <p:nvPr>
            <p:ph type="sldNum" sz="quarter" idx="12"/>
          </p:nvPr>
        </p:nvSpPr>
        <p:spPr/>
        <p:txBody>
          <a:bodyPr/>
          <a:lstStyle/>
          <a:p>
            <a:fld id="{28180870-C8D8-4DF3-812B-39D213665268}" type="slidenum">
              <a:rPr lang="ar-KW" smtClean="0"/>
              <a:t>‹#›</a:t>
            </a:fld>
            <a:endParaRPr lang="ar-KW"/>
          </a:p>
        </p:txBody>
      </p:sp>
    </p:spTree>
    <p:extLst>
      <p:ext uri="{BB962C8B-B14F-4D97-AF65-F5344CB8AC3E}">
        <p14:creationId xmlns:p14="http://schemas.microsoft.com/office/powerpoint/2010/main" val="5667864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KW"/>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7" name="عنصر نائب للتاريخ 6"/>
          <p:cNvSpPr>
            <a:spLocks noGrp="1"/>
          </p:cNvSpPr>
          <p:nvPr>
            <p:ph type="dt" sz="half" idx="10"/>
          </p:nvPr>
        </p:nvSpPr>
        <p:spPr/>
        <p:txBody>
          <a:bodyPr/>
          <a:lstStyle/>
          <a:p>
            <a:fld id="{F3CEF5E3-9EFD-4B6A-AA5E-382C1C9D5519}" type="datetimeFigureOut">
              <a:rPr lang="ar-KW" smtClean="0"/>
              <a:t>11/11/1438</a:t>
            </a:fld>
            <a:endParaRPr lang="ar-KW"/>
          </a:p>
        </p:txBody>
      </p:sp>
      <p:sp>
        <p:nvSpPr>
          <p:cNvPr id="8" name="عنصر نائب للتذييل 7"/>
          <p:cNvSpPr>
            <a:spLocks noGrp="1"/>
          </p:cNvSpPr>
          <p:nvPr>
            <p:ph type="ftr" sz="quarter" idx="11"/>
          </p:nvPr>
        </p:nvSpPr>
        <p:spPr/>
        <p:txBody>
          <a:bodyPr/>
          <a:lstStyle/>
          <a:p>
            <a:endParaRPr lang="ar-KW"/>
          </a:p>
        </p:txBody>
      </p:sp>
      <p:sp>
        <p:nvSpPr>
          <p:cNvPr id="9" name="عنصر نائب لرقم الشريحة 8"/>
          <p:cNvSpPr>
            <a:spLocks noGrp="1"/>
          </p:cNvSpPr>
          <p:nvPr>
            <p:ph type="sldNum" sz="quarter" idx="12"/>
          </p:nvPr>
        </p:nvSpPr>
        <p:spPr/>
        <p:txBody>
          <a:bodyPr/>
          <a:lstStyle/>
          <a:p>
            <a:fld id="{28180870-C8D8-4DF3-812B-39D213665268}" type="slidenum">
              <a:rPr lang="ar-KW" smtClean="0"/>
              <a:t>‹#›</a:t>
            </a:fld>
            <a:endParaRPr lang="ar-KW"/>
          </a:p>
        </p:txBody>
      </p:sp>
    </p:spTree>
    <p:extLst>
      <p:ext uri="{BB962C8B-B14F-4D97-AF65-F5344CB8AC3E}">
        <p14:creationId xmlns:p14="http://schemas.microsoft.com/office/powerpoint/2010/main" val="3885693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KW"/>
          </a:p>
        </p:txBody>
      </p:sp>
      <p:sp>
        <p:nvSpPr>
          <p:cNvPr id="3" name="عنصر نائب للتاريخ 2"/>
          <p:cNvSpPr>
            <a:spLocks noGrp="1"/>
          </p:cNvSpPr>
          <p:nvPr>
            <p:ph type="dt" sz="half" idx="10"/>
          </p:nvPr>
        </p:nvSpPr>
        <p:spPr/>
        <p:txBody>
          <a:bodyPr/>
          <a:lstStyle/>
          <a:p>
            <a:fld id="{F3CEF5E3-9EFD-4B6A-AA5E-382C1C9D5519}" type="datetimeFigureOut">
              <a:rPr lang="ar-KW" smtClean="0"/>
              <a:t>11/11/1438</a:t>
            </a:fld>
            <a:endParaRPr lang="ar-KW"/>
          </a:p>
        </p:txBody>
      </p:sp>
      <p:sp>
        <p:nvSpPr>
          <p:cNvPr id="4" name="عنصر نائب للتذييل 3"/>
          <p:cNvSpPr>
            <a:spLocks noGrp="1"/>
          </p:cNvSpPr>
          <p:nvPr>
            <p:ph type="ftr" sz="quarter" idx="11"/>
          </p:nvPr>
        </p:nvSpPr>
        <p:spPr/>
        <p:txBody>
          <a:bodyPr/>
          <a:lstStyle/>
          <a:p>
            <a:endParaRPr lang="ar-KW"/>
          </a:p>
        </p:txBody>
      </p:sp>
      <p:sp>
        <p:nvSpPr>
          <p:cNvPr id="5" name="عنصر نائب لرقم الشريحة 4"/>
          <p:cNvSpPr>
            <a:spLocks noGrp="1"/>
          </p:cNvSpPr>
          <p:nvPr>
            <p:ph type="sldNum" sz="quarter" idx="12"/>
          </p:nvPr>
        </p:nvSpPr>
        <p:spPr/>
        <p:txBody>
          <a:bodyPr/>
          <a:lstStyle/>
          <a:p>
            <a:fld id="{28180870-C8D8-4DF3-812B-39D213665268}" type="slidenum">
              <a:rPr lang="ar-KW" smtClean="0"/>
              <a:t>‹#›</a:t>
            </a:fld>
            <a:endParaRPr lang="ar-KW"/>
          </a:p>
        </p:txBody>
      </p:sp>
    </p:spTree>
    <p:extLst>
      <p:ext uri="{BB962C8B-B14F-4D97-AF65-F5344CB8AC3E}">
        <p14:creationId xmlns:p14="http://schemas.microsoft.com/office/powerpoint/2010/main" val="36641234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F3CEF5E3-9EFD-4B6A-AA5E-382C1C9D5519}" type="datetimeFigureOut">
              <a:rPr lang="ar-KW" smtClean="0"/>
              <a:t>11/11/1438</a:t>
            </a:fld>
            <a:endParaRPr lang="ar-KW"/>
          </a:p>
        </p:txBody>
      </p:sp>
      <p:sp>
        <p:nvSpPr>
          <p:cNvPr id="3" name="عنصر نائب للتذييل 2"/>
          <p:cNvSpPr>
            <a:spLocks noGrp="1"/>
          </p:cNvSpPr>
          <p:nvPr>
            <p:ph type="ftr" sz="quarter" idx="11"/>
          </p:nvPr>
        </p:nvSpPr>
        <p:spPr/>
        <p:txBody>
          <a:bodyPr/>
          <a:lstStyle/>
          <a:p>
            <a:endParaRPr lang="ar-KW"/>
          </a:p>
        </p:txBody>
      </p:sp>
      <p:sp>
        <p:nvSpPr>
          <p:cNvPr id="4" name="عنصر نائب لرقم الشريحة 3"/>
          <p:cNvSpPr>
            <a:spLocks noGrp="1"/>
          </p:cNvSpPr>
          <p:nvPr>
            <p:ph type="sldNum" sz="quarter" idx="12"/>
          </p:nvPr>
        </p:nvSpPr>
        <p:spPr/>
        <p:txBody>
          <a:bodyPr/>
          <a:lstStyle/>
          <a:p>
            <a:fld id="{28180870-C8D8-4DF3-812B-39D213665268}" type="slidenum">
              <a:rPr lang="ar-KW" smtClean="0"/>
              <a:t>‹#›</a:t>
            </a:fld>
            <a:endParaRPr lang="ar-KW"/>
          </a:p>
        </p:txBody>
      </p:sp>
    </p:spTree>
    <p:extLst>
      <p:ext uri="{BB962C8B-B14F-4D97-AF65-F5344CB8AC3E}">
        <p14:creationId xmlns:p14="http://schemas.microsoft.com/office/powerpoint/2010/main" val="29812574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KW"/>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F3CEF5E3-9EFD-4B6A-AA5E-382C1C9D5519}" type="datetimeFigureOut">
              <a:rPr lang="ar-KW" smtClean="0"/>
              <a:t>11/11/1438</a:t>
            </a:fld>
            <a:endParaRPr lang="ar-KW"/>
          </a:p>
        </p:txBody>
      </p:sp>
      <p:sp>
        <p:nvSpPr>
          <p:cNvPr id="6" name="عنصر نائب للتذييل 5"/>
          <p:cNvSpPr>
            <a:spLocks noGrp="1"/>
          </p:cNvSpPr>
          <p:nvPr>
            <p:ph type="ftr" sz="quarter" idx="11"/>
          </p:nvPr>
        </p:nvSpPr>
        <p:spPr/>
        <p:txBody>
          <a:bodyPr/>
          <a:lstStyle/>
          <a:p>
            <a:endParaRPr lang="ar-KW"/>
          </a:p>
        </p:txBody>
      </p:sp>
      <p:sp>
        <p:nvSpPr>
          <p:cNvPr id="7" name="عنصر نائب لرقم الشريحة 6"/>
          <p:cNvSpPr>
            <a:spLocks noGrp="1"/>
          </p:cNvSpPr>
          <p:nvPr>
            <p:ph type="sldNum" sz="quarter" idx="12"/>
          </p:nvPr>
        </p:nvSpPr>
        <p:spPr/>
        <p:txBody>
          <a:bodyPr/>
          <a:lstStyle/>
          <a:p>
            <a:fld id="{28180870-C8D8-4DF3-812B-39D213665268}" type="slidenum">
              <a:rPr lang="ar-KW" smtClean="0"/>
              <a:t>‹#›</a:t>
            </a:fld>
            <a:endParaRPr lang="ar-KW"/>
          </a:p>
        </p:txBody>
      </p:sp>
    </p:spTree>
    <p:extLst>
      <p:ext uri="{BB962C8B-B14F-4D97-AF65-F5344CB8AC3E}">
        <p14:creationId xmlns:p14="http://schemas.microsoft.com/office/powerpoint/2010/main" val="36936739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KW"/>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KW"/>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F3CEF5E3-9EFD-4B6A-AA5E-382C1C9D5519}" type="datetimeFigureOut">
              <a:rPr lang="ar-KW" smtClean="0"/>
              <a:t>11/11/1438</a:t>
            </a:fld>
            <a:endParaRPr lang="ar-KW"/>
          </a:p>
        </p:txBody>
      </p:sp>
      <p:sp>
        <p:nvSpPr>
          <p:cNvPr id="6" name="عنصر نائب للتذييل 5"/>
          <p:cNvSpPr>
            <a:spLocks noGrp="1"/>
          </p:cNvSpPr>
          <p:nvPr>
            <p:ph type="ftr" sz="quarter" idx="11"/>
          </p:nvPr>
        </p:nvSpPr>
        <p:spPr/>
        <p:txBody>
          <a:bodyPr/>
          <a:lstStyle/>
          <a:p>
            <a:endParaRPr lang="ar-KW"/>
          </a:p>
        </p:txBody>
      </p:sp>
      <p:sp>
        <p:nvSpPr>
          <p:cNvPr id="7" name="عنصر نائب لرقم الشريحة 6"/>
          <p:cNvSpPr>
            <a:spLocks noGrp="1"/>
          </p:cNvSpPr>
          <p:nvPr>
            <p:ph type="sldNum" sz="quarter" idx="12"/>
          </p:nvPr>
        </p:nvSpPr>
        <p:spPr/>
        <p:txBody>
          <a:bodyPr/>
          <a:lstStyle/>
          <a:p>
            <a:fld id="{28180870-C8D8-4DF3-812B-39D213665268}" type="slidenum">
              <a:rPr lang="ar-KW" smtClean="0"/>
              <a:t>‹#›</a:t>
            </a:fld>
            <a:endParaRPr lang="ar-KW"/>
          </a:p>
        </p:txBody>
      </p:sp>
    </p:spTree>
    <p:extLst>
      <p:ext uri="{BB962C8B-B14F-4D97-AF65-F5344CB8AC3E}">
        <p14:creationId xmlns:p14="http://schemas.microsoft.com/office/powerpoint/2010/main" val="12301123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KW"/>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4" name="عنصر نائب للتاريخ 3"/>
          <p:cNvSpPr>
            <a:spLocks noGrp="1"/>
          </p:cNvSpPr>
          <p:nvPr>
            <p:ph type="dt" sz="half" idx="10"/>
          </p:nvPr>
        </p:nvSpPr>
        <p:spPr/>
        <p:txBody>
          <a:bodyPr/>
          <a:lstStyle/>
          <a:p>
            <a:fld id="{F3CEF5E3-9EFD-4B6A-AA5E-382C1C9D5519}" type="datetimeFigureOut">
              <a:rPr lang="ar-KW" smtClean="0"/>
              <a:t>11/11/1438</a:t>
            </a:fld>
            <a:endParaRPr lang="ar-KW"/>
          </a:p>
        </p:txBody>
      </p:sp>
      <p:sp>
        <p:nvSpPr>
          <p:cNvPr id="5" name="عنصر نائب للتذييل 4"/>
          <p:cNvSpPr>
            <a:spLocks noGrp="1"/>
          </p:cNvSpPr>
          <p:nvPr>
            <p:ph type="ftr" sz="quarter" idx="11"/>
          </p:nvPr>
        </p:nvSpPr>
        <p:spPr/>
        <p:txBody>
          <a:bodyPr/>
          <a:lstStyle/>
          <a:p>
            <a:endParaRPr lang="ar-KW"/>
          </a:p>
        </p:txBody>
      </p:sp>
      <p:sp>
        <p:nvSpPr>
          <p:cNvPr id="6" name="عنصر نائب لرقم الشريحة 5"/>
          <p:cNvSpPr>
            <a:spLocks noGrp="1"/>
          </p:cNvSpPr>
          <p:nvPr>
            <p:ph type="sldNum" sz="quarter" idx="12"/>
          </p:nvPr>
        </p:nvSpPr>
        <p:spPr/>
        <p:txBody>
          <a:bodyPr/>
          <a:lstStyle/>
          <a:p>
            <a:fld id="{28180870-C8D8-4DF3-812B-39D213665268}" type="slidenum">
              <a:rPr lang="ar-KW" smtClean="0"/>
              <a:t>‹#›</a:t>
            </a:fld>
            <a:endParaRPr lang="ar-KW"/>
          </a:p>
        </p:txBody>
      </p:sp>
    </p:spTree>
    <p:extLst>
      <p:ext uri="{BB962C8B-B14F-4D97-AF65-F5344CB8AC3E}">
        <p14:creationId xmlns:p14="http://schemas.microsoft.com/office/powerpoint/2010/main" val="33248041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KW"/>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4" name="عنصر نائب للتاريخ 3"/>
          <p:cNvSpPr>
            <a:spLocks noGrp="1"/>
          </p:cNvSpPr>
          <p:nvPr>
            <p:ph type="dt" sz="half" idx="10"/>
          </p:nvPr>
        </p:nvSpPr>
        <p:spPr/>
        <p:txBody>
          <a:bodyPr/>
          <a:lstStyle/>
          <a:p>
            <a:fld id="{F3CEF5E3-9EFD-4B6A-AA5E-382C1C9D5519}" type="datetimeFigureOut">
              <a:rPr lang="ar-KW" smtClean="0"/>
              <a:t>11/11/1438</a:t>
            </a:fld>
            <a:endParaRPr lang="ar-KW"/>
          </a:p>
        </p:txBody>
      </p:sp>
      <p:sp>
        <p:nvSpPr>
          <p:cNvPr id="5" name="عنصر نائب للتذييل 4"/>
          <p:cNvSpPr>
            <a:spLocks noGrp="1"/>
          </p:cNvSpPr>
          <p:nvPr>
            <p:ph type="ftr" sz="quarter" idx="11"/>
          </p:nvPr>
        </p:nvSpPr>
        <p:spPr/>
        <p:txBody>
          <a:bodyPr/>
          <a:lstStyle/>
          <a:p>
            <a:endParaRPr lang="ar-KW"/>
          </a:p>
        </p:txBody>
      </p:sp>
      <p:sp>
        <p:nvSpPr>
          <p:cNvPr id="6" name="عنصر نائب لرقم الشريحة 5"/>
          <p:cNvSpPr>
            <a:spLocks noGrp="1"/>
          </p:cNvSpPr>
          <p:nvPr>
            <p:ph type="sldNum" sz="quarter" idx="12"/>
          </p:nvPr>
        </p:nvSpPr>
        <p:spPr/>
        <p:txBody>
          <a:bodyPr/>
          <a:lstStyle/>
          <a:p>
            <a:fld id="{28180870-C8D8-4DF3-812B-39D213665268}" type="slidenum">
              <a:rPr lang="ar-KW" smtClean="0"/>
              <a:t>‹#›</a:t>
            </a:fld>
            <a:endParaRPr lang="ar-KW"/>
          </a:p>
        </p:txBody>
      </p:sp>
    </p:spTree>
    <p:extLst>
      <p:ext uri="{BB962C8B-B14F-4D97-AF65-F5344CB8AC3E}">
        <p14:creationId xmlns:p14="http://schemas.microsoft.com/office/powerpoint/2010/main" val="20689267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KW"/>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F3CEF5E3-9EFD-4B6A-AA5E-382C1C9D5519}" type="datetimeFigureOut">
              <a:rPr lang="ar-KW" smtClean="0"/>
              <a:t>11/11/1438</a:t>
            </a:fld>
            <a:endParaRPr lang="ar-KW"/>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KW"/>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28180870-C8D8-4DF3-812B-39D213665268}" type="slidenum">
              <a:rPr lang="ar-KW" smtClean="0"/>
              <a:t>‹#›</a:t>
            </a:fld>
            <a:endParaRPr lang="ar-KW"/>
          </a:p>
        </p:txBody>
      </p:sp>
    </p:spTree>
    <p:extLst>
      <p:ext uri="{BB962C8B-B14F-4D97-AF65-F5344CB8AC3E}">
        <p14:creationId xmlns:p14="http://schemas.microsoft.com/office/powerpoint/2010/main" val="10098303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KW"/>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6.pn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hyperlink" Target="http://www.google.com.kw/url?sa=i&amp;rct=j&amp;q=&amp;esrc=s&amp;source=images&amp;cd=&amp;cad=rja&amp;uact=8&amp;ved=0ahUKEwi0vOHL26bVAhWGbBoKHcrKAK0QjRwIBw&amp;url=http://forum.sabaya.ae/showthread.php?t=54351&amp;page=3&amp;psig=AFQjCNHLpJkB-iCR1rBW4_nUxZrxAOFUAw&amp;ust=1501150497725614"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quran.ksu.edu.sa/tafseer/katheer/sura17-aya1.html" TargetMode="External"/><Relationship Id="rId2" Type="http://schemas.openxmlformats.org/officeDocument/2006/relationships/hyperlink" Target="https://islamqa.info/ar/7726" TargetMode="Externa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hyperlink" Target="http://alwaei.gov.kw/site/new/Default.aspx" TargetMode="External"/><Relationship Id="rId4" Type="http://schemas.openxmlformats.org/officeDocument/2006/relationships/hyperlink" Target="https://www.foraqsa.com/library/html/maps.ht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714500" y="533400"/>
            <a:ext cx="5600700" cy="31432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
        <p:nvSpPr>
          <p:cNvPr id="4" name="مربع نص 3"/>
          <p:cNvSpPr txBox="1"/>
          <p:nvPr/>
        </p:nvSpPr>
        <p:spPr>
          <a:xfrm>
            <a:off x="1238250" y="4092714"/>
            <a:ext cx="6553200" cy="707886"/>
          </a:xfrm>
          <a:prstGeom prst="rect">
            <a:avLst/>
          </a:prstGeom>
          <a:noFill/>
        </p:spPr>
        <p:txBody>
          <a:bodyPr wrap="square" rtlCol="1">
            <a:spAutoFit/>
          </a:bodyPr>
          <a:lstStyle/>
          <a:p>
            <a:pPr algn="ctr"/>
            <a:r>
              <a:rPr lang="ar-KW" sz="4000" b="1" dirty="0" smtClean="0">
                <a:latin typeface="Traditional Arabic" pitchFamily="18" charset="-78"/>
                <a:cs typeface="Traditional Arabic" pitchFamily="18" charset="-78"/>
              </a:rPr>
              <a:t>المسجد الأقصى وبيت المقدس</a:t>
            </a:r>
            <a:endParaRPr lang="ar-KW" sz="4000" b="1" dirty="0">
              <a:latin typeface="Traditional Arabic" pitchFamily="18" charset="-78"/>
              <a:cs typeface="Traditional Arabic" pitchFamily="18" charset="-78"/>
            </a:endParaRPr>
          </a:p>
        </p:txBody>
      </p:sp>
      <p:sp>
        <p:nvSpPr>
          <p:cNvPr id="5" name="مربع نص 4"/>
          <p:cNvSpPr txBox="1"/>
          <p:nvPr/>
        </p:nvSpPr>
        <p:spPr>
          <a:xfrm>
            <a:off x="1238250" y="4800600"/>
            <a:ext cx="6553200" cy="1323439"/>
          </a:xfrm>
          <a:prstGeom prst="rect">
            <a:avLst/>
          </a:prstGeom>
          <a:noFill/>
        </p:spPr>
        <p:txBody>
          <a:bodyPr wrap="square" rtlCol="1">
            <a:spAutoFit/>
          </a:bodyPr>
          <a:lstStyle/>
          <a:p>
            <a:pPr algn="ctr"/>
            <a:r>
              <a:rPr lang="ar-KW" sz="4000" b="1" dirty="0" smtClean="0">
                <a:latin typeface="Traditional Arabic" pitchFamily="18" charset="-78"/>
                <a:cs typeface="Traditional Arabic" pitchFamily="18" charset="-78"/>
              </a:rPr>
              <a:t>جمع الفقير إلى الله: </a:t>
            </a:r>
          </a:p>
          <a:p>
            <a:pPr algn="ctr"/>
            <a:r>
              <a:rPr lang="ar-KW" sz="4000" b="1" dirty="0" smtClean="0">
                <a:latin typeface="Traditional Arabic" pitchFamily="18" charset="-78"/>
                <a:cs typeface="Traditional Arabic" pitchFamily="18" charset="-78"/>
              </a:rPr>
              <a:t>مسير ماطر الظفيري</a:t>
            </a:r>
            <a:endParaRPr lang="ar-KW" sz="4000" b="1" dirty="0">
              <a:latin typeface="Traditional Arabic" pitchFamily="18" charset="-78"/>
              <a:cs typeface="Traditional Arabic" pitchFamily="18" charset="-78"/>
            </a:endParaRPr>
          </a:p>
        </p:txBody>
      </p:sp>
    </p:spTree>
    <p:extLst>
      <p:ext uri="{BB962C8B-B14F-4D97-AF65-F5344CB8AC3E}">
        <p14:creationId xmlns:p14="http://schemas.microsoft.com/office/powerpoint/2010/main" val="312558480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p:cNvSpPr txBox="1"/>
          <p:nvPr/>
        </p:nvSpPr>
        <p:spPr>
          <a:xfrm>
            <a:off x="1371600" y="1828800"/>
            <a:ext cx="6553200" cy="2554545"/>
          </a:xfrm>
          <a:prstGeom prst="rect">
            <a:avLst/>
          </a:prstGeom>
          <a:noFill/>
        </p:spPr>
        <p:txBody>
          <a:bodyPr wrap="square" rtlCol="1">
            <a:spAutoFit/>
          </a:bodyPr>
          <a:lstStyle/>
          <a:p>
            <a:pPr algn="just"/>
            <a:r>
              <a:rPr lang="ar-KW" sz="2400" b="1" dirty="0" smtClean="0">
                <a:latin typeface="Traditional Arabic" pitchFamily="18" charset="-78"/>
                <a:cs typeface="Traditional Arabic" pitchFamily="18" charset="-78"/>
              </a:rPr>
              <a:t>عن أبي ذر رضي الله عنه قال : تذاكرنا ونحن عند رسول الله صلى الله عليه وسلم أيهما أفضل مسجد رسول الله صلى الله عليه وسلم أم بيت المقدس ؟ فقال رسول الله صلى الله عليه وسلم : صلاة في مسجدي أفضل من أربع صلوات فيه ولنعم المصلى هو ، وليوشكن أن يكون للرجل مِثْل شطن فرسه من الأرض حيث يَرى منه بيت المقدس ؛ خير له من الدنيا  جميعاً " . </a:t>
            </a:r>
            <a:r>
              <a:rPr lang="ar-KW" b="1" dirty="0" smtClean="0">
                <a:latin typeface="Traditional Arabic" pitchFamily="18" charset="-78"/>
                <a:cs typeface="Traditional Arabic" pitchFamily="18" charset="-78"/>
              </a:rPr>
              <a:t>رواه الحاكم ( 4 / 509 ) وصححه ووافقه الذهبي وهو في السلسلة الصحيحة " في آخر الكلام على حديث رقم ( 2902 ).</a:t>
            </a:r>
            <a:endParaRPr lang="ar-KW" b="1" dirty="0">
              <a:latin typeface="Traditional Arabic" pitchFamily="18" charset="-78"/>
              <a:cs typeface="Traditional Arabic" pitchFamily="18" charset="-78"/>
            </a:endParaRPr>
          </a:p>
        </p:txBody>
      </p:sp>
      <p:sp>
        <p:nvSpPr>
          <p:cNvPr id="5" name="مربع نص 4"/>
          <p:cNvSpPr txBox="1"/>
          <p:nvPr/>
        </p:nvSpPr>
        <p:spPr>
          <a:xfrm>
            <a:off x="1371600" y="1099810"/>
            <a:ext cx="6553200" cy="523220"/>
          </a:xfrm>
          <a:prstGeom prst="rect">
            <a:avLst/>
          </a:prstGeom>
        </p:spPr>
        <p:style>
          <a:lnRef idx="1">
            <a:schemeClr val="accent6"/>
          </a:lnRef>
          <a:fillRef idx="2">
            <a:schemeClr val="accent6"/>
          </a:fillRef>
          <a:effectRef idx="1">
            <a:schemeClr val="accent6"/>
          </a:effectRef>
          <a:fontRef idx="minor">
            <a:schemeClr val="dk1"/>
          </a:fontRef>
        </p:style>
        <p:txBody>
          <a:bodyPr wrap="square" rtlCol="1">
            <a:spAutoFit/>
          </a:bodyPr>
          <a:lstStyle/>
          <a:p>
            <a:pPr algn="ctr"/>
            <a:r>
              <a:rPr lang="ar-KW" sz="2800" b="1" dirty="0" smtClean="0">
                <a:latin typeface="Traditional Arabic" pitchFamily="18" charset="-78"/>
                <a:cs typeface="Traditional Arabic" pitchFamily="18" charset="-78"/>
              </a:rPr>
              <a:t>تعدل الصلاة في المسجد الأقصى مائتين وخمسين صلاة </a:t>
            </a:r>
            <a:endParaRPr lang="ar-KW" sz="2800" b="1" dirty="0">
              <a:latin typeface="Traditional Arabic" pitchFamily="18" charset="-78"/>
              <a:cs typeface="Traditional Arabic" pitchFamily="18" charset="-78"/>
            </a:endParaRPr>
          </a:p>
        </p:txBody>
      </p:sp>
      <p:pic>
        <p:nvPicPr>
          <p:cNvPr id="6" name="صورة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8600" y="4114800"/>
            <a:ext cx="2694773" cy="2479192"/>
          </a:xfrm>
          <a:prstGeom prst="rect">
            <a:avLst/>
          </a:prstGeom>
        </p:spPr>
      </p:pic>
    </p:spTree>
    <p:extLst>
      <p:ext uri="{BB962C8B-B14F-4D97-AF65-F5344CB8AC3E}">
        <p14:creationId xmlns:p14="http://schemas.microsoft.com/office/powerpoint/2010/main" val="80840625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p:cNvSpPr txBox="1"/>
          <p:nvPr/>
        </p:nvSpPr>
        <p:spPr>
          <a:xfrm>
            <a:off x="1371600" y="2562339"/>
            <a:ext cx="6553200" cy="830997"/>
          </a:xfrm>
          <a:prstGeom prst="rect">
            <a:avLst/>
          </a:prstGeom>
          <a:noFill/>
        </p:spPr>
        <p:txBody>
          <a:bodyPr wrap="square" rtlCol="1">
            <a:spAutoFit/>
          </a:bodyPr>
          <a:lstStyle/>
          <a:p>
            <a:pPr algn="just"/>
            <a:r>
              <a:rPr lang="ar-KW" sz="2400" b="1" dirty="0" smtClean="0">
                <a:latin typeface="Traditional Arabic" pitchFamily="18" charset="-78"/>
                <a:cs typeface="Traditional Arabic" pitchFamily="18" charset="-78"/>
              </a:rPr>
              <a:t>قال تعالى على لسان موسى عليه السلام : ( يا قومِ ادخلوا الأرض المقدسة التي كتب الله لكم ) ( سورة المائدة /21 ) . </a:t>
            </a:r>
            <a:endParaRPr lang="ar-KW" sz="2400" b="1" dirty="0">
              <a:latin typeface="Traditional Arabic" pitchFamily="18" charset="-78"/>
              <a:cs typeface="Traditional Arabic" pitchFamily="18" charset="-78"/>
            </a:endParaRPr>
          </a:p>
        </p:txBody>
      </p:sp>
      <p:sp>
        <p:nvSpPr>
          <p:cNvPr id="5" name="مربع نص 4"/>
          <p:cNvSpPr txBox="1"/>
          <p:nvPr/>
        </p:nvSpPr>
        <p:spPr>
          <a:xfrm>
            <a:off x="1371600" y="3581400"/>
            <a:ext cx="6553200" cy="830997"/>
          </a:xfrm>
          <a:prstGeom prst="rect">
            <a:avLst/>
          </a:prstGeom>
          <a:noFill/>
        </p:spPr>
        <p:txBody>
          <a:bodyPr wrap="square" rtlCol="1">
            <a:spAutoFit/>
          </a:bodyPr>
          <a:lstStyle/>
          <a:p>
            <a:pPr algn="just"/>
            <a:r>
              <a:rPr lang="ar-KW" sz="2400" b="1" dirty="0" smtClean="0">
                <a:latin typeface="Traditional Arabic" pitchFamily="18" charset="-78"/>
                <a:cs typeface="Traditional Arabic" pitchFamily="18" charset="-78"/>
              </a:rPr>
              <a:t>عن ابن عباس رضي الله عنهما في قوله : ( ادخلوا الأرض المقدسة ) قال : هي الطور وما حوله . وكذا قال مجاهد وغير واحد .</a:t>
            </a:r>
            <a:endParaRPr lang="ar-KW" sz="2400" b="1" dirty="0">
              <a:latin typeface="Traditional Arabic" pitchFamily="18" charset="-78"/>
              <a:cs typeface="Traditional Arabic" pitchFamily="18" charset="-78"/>
            </a:endParaRPr>
          </a:p>
        </p:txBody>
      </p:sp>
      <p:sp>
        <p:nvSpPr>
          <p:cNvPr id="6" name="مربع نص 5"/>
          <p:cNvSpPr txBox="1"/>
          <p:nvPr/>
        </p:nvSpPr>
        <p:spPr>
          <a:xfrm>
            <a:off x="2590800" y="1361420"/>
            <a:ext cx="4114800" cy="523220"/>
          </a:xfrm>
          <a:prstGeom prst="rect">
            <a:avLst/>
          </a:prstGeom>
        </p:spPr>
        <p:style>
          <a:lnRef idx="1">
            <a:schemeClr val="accent6"/>
          </a:lnRef>
          <a:fillRef idx="2">
            <a:schemeClr val="accent6"/>
          </a:fillRef>
          <a:effectRef idx="1">
            <a:schemeClr val="accent6"/>
          </a:effectRef>
          <a:fontRef idx="minor">
            <a:schemeClr val="dk1"/>
          </a:fontRef>
        </p:style>
        <p:txBody>
          <a:bodyPr wrap="square" rtlCol="1">
            <a:spAutoFit/>
          </a:bodyPr>
          <a:lstStyle/>
          <a:p>
            <a:pPr algn="ctr"/>
            <a:r>
              <a:rPr lang="ar-KW" sz="2800" b="1" dirty="0" smtClean="0">
                <a:latin typeface="Traditional Arabic" pitchFamily="18" charset="-78"/>
                <a:cs typeface="Traditional Arabic" pitchFamily="18" charset="-78"/>
              </a:rPr>
              <a:t>هو الأرض المقدسة</a:t>
            </a:r>
            <a:endParaRPr lang="ar-KW" sz="2800" b="1" dirty="0">
              <a:latin typeface="Traditional Arabic" pitchFamily="18" charset="-78"/>
              <a:cs typeface="Traditional Arabic" pitchFamily="18" charset="-78"/>
            </a:endParaRPr>
          </a:p>
        </p:txBody>
      </p:sp>
    </p:spTree>
    <p:extLst>
      <p:ext uri="{BB962C8B-B14F-4D97-AF65-F5344CB8AC3E}">
        <p14:creationId xmlns:p14="http://schemas.microsoft.com/office/powerpoint/2010/main" val="145150239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p:cNvSpPr txBox="1"/>
          <p:nvPr/>
        </p:nvSpPr>
        <p:spPr>
          <a:xfrm>
            <a:off x="1371600" y="3386316"/>
            <a:ext cx="6553200" cy="1261884"/>
          </a:xfrm>
          <a:prstGeom prst="rect">
            <a:avLst/>
          </a:prstGeom>
          <a:noFill/>
        </p:spPr>
        <p:txBody>
          <a:bodyPr wrap="square" rtlCol="1">
            <a:spAutoFit/>
          </a:bodyPr>
          <a:lstStyle/>
          <a:p>
            <a:pPr algn="just"/>
            <a:r>
              <a:rPr lang="ar-KW" sz="2800" b="1" dirty="0" smtClean="0">
                <a:latin typeface="Traditional Arabic" pitchFamily="18" charset="-78"/>
                <a:cs typeface="Traditional Arabic" pitchFamily="18" charset="-78"/>
              </a:rPr>
              <a:t>عن البراء رضي الله عنه: أن رسول الله صلى الله عليه وسلم صلى إلى بيت المقدس ستة عشر شهراً أو سبعة عشر شهراً ..  </a:t>
            </a:r>
          </a:p>
          <a:p>
            <a:pPr algn="l"/>
            <a:r>
              <a:rPr lang="ar-KW" sz="2000" b="1" dirty="0" smtClean="0">
                <a:latin typeface="Traditional Arabic" pitchFamily="18" charset="-78"/>
                <a:cs typeface="Traditional Arabic" pitchFamily="18" charset="-78"/>
              </a:rPr>
              <a:t>رواه البخاري ( 41 ) - واللفظ له - ومسلم ( 525 ) . </a:t>
            </a:r>
            <a:endParaRPr lang="ar-KW" sz="2000" b="1" dirty="0">
              <a:latin typeface="Traditional Arabic" pitchFamily="18" charset="-78"/>
              <a:cs typeface="Traditional Arabic" pitchFamily="18" charset="-78"/>
            </a:endParaRPr>
          </a:p>
        </p:txBody>
      </p:sp>
      <p:sp>
        <p:nvSpPr>
          <p:cNvPr id="3" name="مربع نص 2"/>
          <p:cNvSpPr txBox="1"/>
          <p:nvPr/>
        </p:nvSpPr>
        <p:spPr>
          <a:xfrm>
            <a:off x="1371600" y="2133631"/>
            <a:ext cx="6553200" cy="523220"/>
          </a:xfrm>
          <a:prstGeom prst="rect">
            <a:avLst/>
          </a:prstGeom>
        </p:spPr>
        <p:style>
          <a:lnRef idx="1">
            <a:schemeClr val="accent6"/>
          </a:lnRef>
          <a:fillRef idx="2">
            <a:schemeClr val="accent6"/>
          </a:fillRef>
          <a:effectRef idx="1">
            <a:schemeClr val="accent6"/>
          </a:effectRef>
          <a:fontRef idx="minor">
            <a:schemeClr val="dk1"/>
          </a:fontRef>
        </p:style>
        <p:txBody>
          <a:bodyPr wrap="square" rtlCol="1">
            <a:spAutoFit/>
          </a:bodyPr>
          <a:lstStyle/>
          <a:p>
            <a:pPr algn="ctr"/>
            <a:r>
              <a:rPr lang="ar-KW" sz="2800" b="1" dirty="0" smtClean="0">
                <a:latin typeface="Traditional Arabic" pitchFamily="18" charset="-78"/>
                <a:cs typeface="Traditional Arabic" pitchFamily="18" charset="-78"/>
              </a:rPr>
              <a:t>هو قبلة المسلمين الأولى</a:t>
            </a:r>
            <a:endParaRPr lang="ar-KW" sz="2800" b="1" dirty="0">
              <a:latin typeface="Traditional Arabic" pitchFamily="18" charset="-78"/>
              <a:cs typeface="Traditional Arabic" pitchFamily="18" charset="-78"/>
            </a:endParaRPr>
          </a:p>
        </p:txBody>
      </p:sp>
    </p:spTree>
    <p:extLst>
      <p:ext uri="{BB962C8B-B14F-4D97-AF65-F5344CB8AC3E}">
        <p14:creationId xmlns:p14="http://schemas.microsoft.com/office/powerpoint/2010/main" val="318852044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p:cNvSpPr txBox="1"/>
          <p:nvPr/>
        </p:nvSpPr>
        <p:spPr>
          <a:xfrm>
            <a:off x="1404257" y="2876252"/>
            <a:ext cx="6553200" cy="2000548"/>
          </a:xfrm>
          <a:prstGeom prst="rect">
            <a:avLst/>
          </a:prstGeom>
          <a:noFill/>
        </p:spPr>
        <p:txBody>
          <a:bodyPr wrap="square" rtlCol="1">
            <a:spAutoFit/>
          </a:bodyPr>
          <a:lstStyle/>
          <a:p>
            <a:pPr algn="just"/>
            <a:r>
              <a:rPr lang="ar-KW" sz="2800" b="1" dirty="0" smtClean="0">
                <a:latin typeface="Traditional Arabic" pitchFamily="18" charset="-78"/>
                <a:cs typeface="Traditional Arabic" pitchFamily="18" charset="-78"/>
              </a:rPr>
              <a:t>عن أبي هريرة رضي الله عنه عن النبي صلى الله عليه وسلم قال : " لا تشد الرحال إلا إلى ثلاثة مساجد المسجد الحرام ومسجد الرسول صلى الله عليه وسلم ومسجد الأقصى " . </a:t>
            </a:r>
          </a:p>
          <a:p>
            <a:pPr algn="just"/>
            <a:r>
              <a:rPr lang="ar-KW" sz="2000" b="1" dirty="0" smtClean="0">
                <a:latin typeface="Traditional Arabic" pitchFamily="18" charset="-78"/>
                <a:cs typeface="Traditional Arabic" pitchFamily="18" charset="-78"/>
              </a:rPr>
              <a:t>رواه البخاري ( 1132 ) . ومسلم ( 827 ) من حديث أبي سعيد الخدري بلفظ " لا تشدوا الرحال إلا …" . </a:t>
            </a:r>
          </a:p>
        </p:txBody>
      </p:sp>
      <p:sp>
        <p:nvSpPr>
          <p:cNvPr id="3" name="مربع نص 2"/>
          <p:cNvSpPr txBox="1"/>
          <p:nvPr/>
        </p:nvSpPr>
        <p:spPr>
          <a:xfrm>
            <a:off x="1371600" y="1449288"/>
            <a:ext cx="6553200" cy="523220"/>
          </a:xfrm>
          <a:prstGeom prst="rect">
            <a:avLst/>
          </a:prstGeom>
        </p:spPr>
        <p:style>
          <a:lnRef idx="1">
            <a:schemeClr val="accent6"/>
          </a:lnRef>
          <a:fillRef idx="2">
            <a:schemeClr val="accent6"/>
          </a:fillRef>
          <a:effectRef idx="1">
            <a:schemeClr val="accent6"/>
          </a:effectRef>
          <a:fontRef idx="minor">
            <a:schemeClr val="dk1"/>
          </a:fontRef>
        </p:style>
        <p:txBody>
          <a:bodyPr wrap="square" rtlCol="1">
            <a:spAutoFit/>
          </a:bodyPr>
          <a:lstStyle/>
          <a:p>
            <a:pPr algn="ctr"/>
            <a:r>
              <a:rPr lang="ar-KW" sz="2800" b="1" dirty="0" smtClean="0">
                <a:latin typeface="Traditional Arabic" pitchFamily="18" charset="-78"/>
                <a:cs typeface="Traditional Arabic" pitchFamily="18" charset="-78"/>
              </a:rPr>
              <a:t>أحد المساجد الثلاثة التي تشد إليها الرحال</a:t>
            </a:r>
            <a:endParaRPr lang="ar-KW" sz="2800" b="1" dirty="0">
              <a:latin typeface="Traditional Arabic" pitchFamily="18" charset="-78"/>
              <a:cs typeface="Traditional Arabic" pitchFamily="18" charset="-78"/>
            </a:endParaRPr>
          </a:p>
        </p:txBody>
      </p:sp>
    </p:spTree>
    <p:extLst>
      <p:ext uri="{BB962C8B-B14F-4D97-AF65-F5344CB8AC3E}">
        <p14:creationId xmlns:p14="http://schemas.microsoft.com/office/powerpoint/2010/main" val="347043201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p:cNvSpPr txBox="1"/>
          <p:nvPr/>
        </p:nvSpPr>
        <p:spPr>
          <a:xfrm>
            <a:off x="1371600" y="2122944"/>
            <a:ext cx="6553200" cy="830997"/>
          </a:xfrm>
          <a:prstGeom prst="rect">
            <a:avLst/>
          </a:prstGeom>
          <a:noFill/>
        </p:spPr>
        <p:txBody>
          <a:bodyPr wrap="square" rtlCol="1">
            <a:spAutoFit/>
          </a:bodyPr>
          <a:lstStyle/>
          <a:p>
            <a:pPr algn="just"/>
            <a:r>
              <a:rPr lang="ar-KW" sz="2400" b="1" dirty="0" smtClean="0">
                <a:latin typeface="Traditional Arabic" pitchFamily="18" charset="-78"/>
                <a:cs typeface="Traditional Arabic" pitchFamily="18" charset="-78"/>
              </a:rPr>
              <a:t>قال تعالى : ( سبحان الذي أسرى بعبده ليلاً من المسجد الحرام إلى المسجد الأقصى ) ( الإسراء /1 ) . </a:t>
            </a:r>
          </a:p>
        </p:txBody>
      </p:sp>
      <p:sp>
        <p:nvSpPr>
          <p:cNvPr id="5" name="مربع نص 4"/>
          <p:cNvSpPr txBox="1"/>
          <p:nvPr/>
        </p:nvSpPr>
        <p:spPr>
          <a:xfrm>
            <a:off x="1066800" y="3113544"/>
            <a:ext cx="7162800" cy="2677656"/>
          </a:xfrm>
          <a:prstGeom prst="rect">
            <a:avLst/>
          </a:prstGeom>
          <a:noFill/>
        </p:spPr>
        <p:txBody>
          <a:bodyPr wrap="square" rtlCol="1">
            <a:spAutoFit/>
          </a:bodyPr>
          <a:lstStyle/>
          <a:p>
            <a:pPr algn="just"/>
            <a:r>
              <a:rPr lang="ar-KW" sz="2400" b="1" dirty="0" smtClean="0">
                <a:latin typeface="Traditional Arabic" pitchFamily="18" charset="-78"/>
                <a:cs typeface="Traditional Arabic" pitchFamily="18" charset="-78"/>
              </a:rPr>
              <a:t>قال ابن كثير رحمه الله : يمجد تعالى نفسه ، ويعظم شأنه ، لقدرته على ما لا يقدر عليه أحد سواه ، فلا إله غيره ( الذي أسرى بعبده ) يعني محمدا ، صلوات الله وسلامه عليه ( ليلا ) أي في جنح الليل ( من المسجد الحرام ) وهو مسجد مكة ( إلى المسجد الأقصى ) وهو بيت المقدس الذي هو </a:t>
            </a:r>
            <a:r>
              <a:rPr lang="ar-KW" sz="2400" b="1" dirty="0" err="1" smtClean="0">
                <a:latin typeface="Traditional Arabic" pitchFamily="18" charset="-78"/>
                <a:cs typeface="Traditional Arabic" pitchFamily="18" charset="-78"/>
              </a:rPr>
              <a:t>إيلياء</a:t>
            </a:r>
            <a:r>
              <a:rPr lang="ar-KW" sz="2400" b="1" dirty="0" smtClean="0">
                <a:latin typeface="Traditional Arabic" pitchFamily="18" charset="-78"/>
                <a:cs typeface="Traditional Arabic" pitchFamily="18" charset="-78"/>
              </a:rPr>
              <a:t> ، معدن الأنبياء من لدن إبراهيم الخليل ؛ ولهذا جمعوا له هنالك كلهم ، فأمهم في محلتهم ، ودارهم ، فدل على أنه هو الإمام الأعظم ، والرئيس المقدم ، صلوات الله وسلامه عليه وعليهم أجمعين .</a:t>
            </a:r>
          </a:p>
        </p:txBody>
      </p:sp>
      <p:sp>
        <p:nvSpPr>
          <p:cNvPr id="6" name="مربع نص 5"/>
          <p:cNvSpPr txBox="1"/>
          <p:nvPr/>
        </p:nvSpPr>
        <p:spPr>
          <a:xfrm>
            <a:off x="1371600" y="1165354"/>
            <a:ext cx="6553200" cy="523220"/>
          </a:xfrm>
          <a:prstGeom prst="rect">
            <a:avLst/>
          </a:prstGeom>
        </p:spPr>
        <p:style>
          <a:lnRef idx="1">
            <a:schemeClr val="accent6"/>
          </a:lnRef>
          <a:fillRef idx="2">
            <a:schemeClr val="accent6"/>
          </a:fillRef>
          <a:effectRef idx="1">
            <a:schemeClr val="accent6"/>
          </a:effectRef>
          <a:fontRef idx="minor">
            <a:schemeClr val="dk1"/>
          </a:fontRef>
        </p:style>
        <p:txBody>
          <a:bodyPr wrap="square" rtlCol="1">
            <a:spAutoFit/>
          </a:bodyPr>
          <a:lstStyle/>
          <a:p>
            <a:pPr algn="ctr"/>
            <a:r>
              <a:rPr lang="ar-KW" sz="2800" b="1" dirty="0" smtClean="0">
                <a:latin typeface="Traditional Arabic" pitchFamily="18" charset="-78"/>
                <a:cs typeface="Traditional Arabic" pitchFamily="18" charset="-78"/>
              </a:rPr>
              <a:t>أنه المسجد الذي أسري إليه صلى الله عليه وسلم </a:t>
            </a:r>
            <a:endParaRPr lang="ar-KW" sz="2800" b="1" dirty="0">
              <a:latin typeface="Traditional Arabic" pitchFamily="18" charset="-78"/>
              <a:cs typeface="Traditional Arabic" pitchFamily="18" charset="-78"/>
            </a:endParaRPr>
          </a:p>
        </p:txBody>
      </p:sp>
    </p:spTree>
    <p:extLst>
      <p:ext uri="{BB962C8B-B14F-4D97-AF65-F5344CB8AC3E}">
        <p14:creationId xmlns:p14="http://schemas.microsoft.com/office/powerpoint/2010/main" val="225450202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p:cNvSpPr txBox="1"/>
          <p:nvPr/>
        </p:nvSpPr>
        <p:spPr>
          <a:xfrm>
            <a:off x="1257300" y="1176010"/>
            <a:ext cx="6553200" cy="523220"/>
          </a:xfrm>
          <a:prstGeom prst="rect">
            <a:avLst/>
          </a:prstGeom>
        </p:spPr>
        <p:style>
          <a:lnRef idx="1">
            <a:schemeClr val="accent6"/>
          </a:lnRef>
          <a:fillRef idx="2">
            <a:schemeClr val="accent6"/>
          </a:fillRef>
          <a:effectRef idx="1">
            <a:schemeClr val="accent6"/>
          </a:effectRef>
          <a:fontRef idx="minor">
            <a:schemeClr val="dk1"/>
          </a:fontRef>
        </p:style>
        <p:txBody>
          <a:bodyPr wrap="square" rtlCol="1">
            <a:spAutoFit/>
          </a:bodyPr>
          <a:lstStyle/>
          <a:p>
            <a:pPr algn="ctr"/>
            <a:r>
              <a:rPr lang="ar-KW" sz="2800" b="1" dirty="0" smtClean="0">
                <a:latin typeface="Traditional Arabic" pitchFamily="18" charset="-78"/>
                <a:cs typeface="Traditional Arabic" pitchFamily="18" charset="-78"/>
              </a:rPr>
              <a:t>هو ثاني مسجد بني في </a:t>
            </a:r>
            <a:r>
              <a:rPr lang="ar-KW" sz="2800" b="1" dirty="0" smtClean="0">
                <a:latin typeface="Traditional Arabic" pitchFamily="18" charset="-78"/>
                <a:cs typeface="Traditional Arabic" pitchFamily="18" charset="-78"/>
              </a:rPr>
              <a:t>الأرض:</a:t>
            </a:r>
            <a:endParaRPr lang="ar-KW" sz="2800" b="1" dirty="0">
              <a:latin typeface="Traditional Arabic" pitchFamily="18" charset="-78"/>
              <a:cs typeface="Traditional Arabic" pitchFamily="18" charset="-78"/>
            </a:endParaRPr>
          </a:p>
        </p:txBody>
      </p:sp>
      <p:sp>
        <p:nvSpPr>
          <p:cNvPr id="2" name="مربع نص 1"/>
          <p:cNvSpPr txBox="1"/>
          <p:nvPr/>
        </p:nvSpPr>
        <p:spPr>
          <a:xfrm>
            <a:off x="1143000" y="2070080"/>
            <a:ext cx="6781800" cy="3416320"/>
          </a:xfrm>
          <a:prstGeom prst="rect">
            <a:avLst/>
          </a:prstGeom>
          <a:noFill/>
        </p:spPr>
        <p:txBody>
          <a:bodyPr wrap="square" rtlCol="1">
            <a:spAutoFit/>
          </a:bodyPr>
          <a:lstStyle/>
          <a:p>
            <a:pPr algn="just"/>
            <a:r>
              <a:rPr lang="ar-KW" sz="3600" b="1" dirty="0" smtClean="0">
                <a:latin typeface="Traditional Arabic" pitchFamily="18" charset="-78"/>
                <a:cs typeface="Traditional Arabic" pitchFamily="18" charset="-78"/>
              </a:rPr>
              <a:t>عن أبي ذر الغفاري رضي الله عنه قال: قلتُ </a:t>
            </a:r>
            <a:r>
              <a:rPr lang="ar-KW" sz="3600" b="1" dirty="0">
                <a:latin typeface="Traditional Arabic" pitchFamily="18" charset="-78"/>
                <a:cs typeface="Traditional Arabic" pitchFamily="18" charset="-78"/>
              </a:rPr>
              <a:t>: يا رسولَ اللهِ ، أيُّ مسجدٍ وُضِع في الأرضِ أولَ ؟ قال : ( المسجدُ الحرامُ ) . قال : قلتُ : ثم أيٌّ ؟ قال : </a:t>
            </a:r>
            <a:r>
              <a:rPr lang="ar-KW" sz="3600" b="1" dirty="0" smtClean="0">
                <a:latin typeface="Traditional Arabic" pitchFamily="18" charset="-78"/>
                <a:cs typeface="Traditional Arabic" pitchFamily="18" charset="-78"/>
              </a:rPr>
              <a:t>  ( </a:t>
            </a:r>
            <a:r>
              <a:rPr lang="ar-KW" sz="3600" b="1" dirty="0">
                <a:latin typeface="Traditional Arabic" pitchFamily="18" charset="-78"/>
                <a:cs typeface="Traditional Arabic" pitchFamily="18" charset="-78"/>
              </a:rPr>
              <a:t>المسجدُ الأقصى ) . قلتُ : كم كان بينهما ؟ قال : ( أربعونَ سنةً ، ثم أينَما أدرَكَتكَ الصلاةُ بعدُ فصلِّهِ ، فإنَّ الفضلَ فيه </a:t>
            </a:r>
            <a:r>
              <a:rPr lang="ar-KW" sz="3600" b="1" dirty="0" smtClean="0">
                <a:latin typeface="Traditional Arabic" pitchFamily="18" charset="-78"/>
                <a:cs typeface="Traditional Arabic" pitchFamily="18" charset="-78"/>
              </a:rPr>
              <a:t>).</a:t>
            </a:r>
            <a:r>
              <a:rPr lang="en-US" sz="3600" b="1" dirty="0" smtClean="0">
                <a:latin typeface="Traditional Arabic" pitchFamily="18" charset="-78"/>
                <a:cs typeface="Traditional Arabic" pitchFamily="18" charset="-78"/>
              </a:rPr>
              <a:t> </a:t>
            </a:r>
            <a:r>
              <a:rPr lang="ar-KW" sz="2000" b="1" dirty="0" smtClean="0">
                <a:latin typeface="Traditional Arabic" pitchFamily="18" charset="-78"/>
                <a:cs typeface="Traditional Arabic" pitchFamily="18" charset="-78"/>
              </a:rPr>
              <a:t>رواه البخاري 3366 ومسلم 1161</a:t>
            </a:r>
            <a:endParaRPr lang="ar-KW" sz="2000" b="1" dirty="0">
              <a:latin typeface="Traditional Arabic" pitchFamily="18" charset="-78"/>
              <a:cs typeface="Traditional Arabic" pitchFamily="18" charset="-78"/>
            </a:endParaRPr>
          </a:p>
        </p:txBody>
      </p:sp>
    </p:spTree>
    <p:extLst>
      <p:ext uri="{BB962C8B-B14F-4D97-AF65-F5344CB8AC3E}">
        <p14:creationId xmlns:p14="http://schemas.microsoft.com/office/powerpoint/2010/main" val="186685238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p:cNvSpPr txBox="1"/>
          <p:nvPr/>
        </p:nvSpPr>
        <p:spPr>
          <a:xfrm>
            <a:off x="1371600" y="1099810"/>
            <a:ext cx="6553200" cy="523220"/>
          </a:xfrm>
          <a:prstGeom prst="rect">
            <a:avLst/>
          </a:prstGeom>
        </p:spPr>
        <p:style>
          <a:lnRef idx="1">
            <a:schemeClr val="accent6"/>
          </a:lnRef>
          <a:fillRef idx="2">
            <a:schemeClr val="accent6"/>
          </a:fillRef>
          <a:effectRef idx="1">
            <a:schemeClr val="accent6"/>
          </a:effectRef>
          <a:fontRef idx="minor">
            <a:schemeClr val="dk1"/>
          </a:fontRef>
        </p:style>
        <p:txBody>
          <a:bodyPr wrap="square" rtlCol="1">
            <a:spAutoFit/>
          </a:bodyPr>
          <a:lstStyle/>
          <a:p>
            <a:pPr algn="ctr"/>
            <a:r>
              <a:rPr lang="ar-KW" sz="2800" b="1" dirty="0" smtClean="0">
                <a:latin typeface="Traditional Arabic" pitchFamily="18" charset="-78"/>
                <a:cs typeface="Traditional Arabic" pitchFamily="18" charset="-78"/>
              </a:rPr>
              <a:t>فيه طائفة منصورة تقاتل إلى قيام </a:t>
            </a:r>
            <a:r>
              <a:rPr lang="ar-KW" sz="2800" b="1" dirty="0" smtClean="0">
                <a:latin typeface="Traditional Arabic" pitchFamily="18" charset="-78"/>
                <a:cs typeface="Traditional Arabic" pitchFamily="18" charset="-78"/>
              </a:rPr>
              <a:t>الساعة:</a:t>
            </a:r>
            <a:endParaRPr lang="ar-KW" sz="2800" b="1" dirty="0">
              <a:latin typeface="Traditional Arabic" pitchFamily="18" charset="-78"/>
              <a:cs typeface="Traditional Arabic" pitchFamily="18" charset="-78"/>
            </a:endParaRPr>
          </a:p>
        </p:txBody>
      </p:sp>
      <p:sp>
        <p:nvSpPr>
          <p:cNvPr id="2" name="مربع نص 1"/>
          <p:cNvSpPr txBox="1"/>
          <p:nvPr/>
        </p:nvSpPr>
        <p:spPr>
          <a:xfrm>
            <a:off x="1143000" y="2146280"/>
            <a:ext cx="7162800" cy="2862322"/>
          </a:xfrm>
          <a:prstGeom prst="rect">
            <a:avLst/>
          </a:prstGeom>
          <a:noFill/>
        </p:spPr>
        <p:txBody>
          <a:bodyPr wrap="square" rtlCol="1">
            <a:spAutoFit/>
          </a:bodyPr>
          <a:lstStyle/>
          <a:p>
            <a:pPr algn="just"/>
            <a:r>
              <a:rPr lang="ar-KW" sz="3600" b="1" dirty="0" smtClean="0">
                <a:latin typeface="Traditional Arabic" pitchFamily="18" charset="-78"/>
                <a:cs typeface="Traditional Arabic" pitchFamily="18" charset="-78"/>
              </a:rPr>
              <a:t>عن أبي هريرة رضي الله عنه عن النبي صلى الله عليه وسلم قال: « لا </a:t>
            </a:r>
            <a:r>
              <a:rPr lang="ar-KW" sz="3600" b="1" dirty="0">
                <a:latin typeface="Traditional Arabic" pitchFamily="18" charset="-78"/>
                <a:cs typeface="Traditional Arabic" pitchFamily="18" charset="-78"/>
              </a:rPr>
              <a:t>تزالُ عِصابةٌ من أمّتي يقاتلونَ على أبوابِ دمشقَ وما حولهُ ، وعلى أبوابِ بيتِ المقدسِ وما حولهُ ، لا يضرُّهم من </a:t>
            </a:r>
            <a:r>
              <a:rPr lang="ar-KW" sz="3600" b="1" dirty="0" smtClean="0">
                <a:latin typeface="Traditional Arabic" pitchFamily="18" charset="-78"/>
                <a:cs typeface="Traditional Arabic" pitchFamily="18" charset="-78"/>
              </a:rPr>
              <a:t>خذَلهُم، </a:t>
            </a:r>
            <a:r>
              <a:rPr lang="ar-KW" sz="3600" b="1" dirty="0">
                <a:latin typeface="Traditional Arabic" pitchFamily="18" charset="-78"/>
                <a:cs typeface="Traditional Arabic" pitchFamily="18" charset="-78"/>
              </a:rPr>
              <a:t>ظاهرينَ على الحقّ إلى أن تقومَ </a:t>
            </a:r>
            <a:r>
              <a:rPr lang="ar-KW" sz="3600" b="1" dirty="0" smtClean="0">
                <a:latin typeface="Traditional Arabic" pitchFamily="18" charset="-78"/>
                <a:cs typeface="Traditional Arabic" pitchFamily="18" charset="-78"/>
              </a:rPr>
              <a:t>الساعةُ » </a:t>
            </a:r>
            <a:r>
              <a:rPr lang="ar-KW" sz="2000" b="1" dirty="0" smtClean="0">
                <a:latin typeface="Traditional Arabic" pitchFamily="18" charset="-78"/>
                <a:cs typeface="Traditional Arabic" pitchFamily="18" charset="-78"/>
              </a:rPr>
              <a:t>رواه أبو يعلى 6417 والطبراني في الأوسط 47.</a:t>
            </a:r>
            <a:endParaRPr lang="ar-KW" sz="2000" b="1" dirty="0">
              <a:latin typeface="Traditional Arabic" pitchFamily="18" charset="-78"/>
              <a:cs typeface="Traditional Arabic" pitchFamily="18" charset="-78"/>
            </a:endParaRPr>
          </a:p>
        </p:txBody>
      </p:sp>
    </p:spTree>
    <p:extLst>
      <p:ext uri="{BB962C8B-B14F-4D97-AF65-F5344CB8AC3E}">
        <p14:creationId xmlns:p14="http://schemas.microsoft.com/office/powerpoint/2010/main" val="42147723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p:cNvSpPr txBox="1"/>
          <p:nvPr/>
        </p:nvSpPr>
        <p:spPr>
          <a:xfrm>
            <a:off x="1335314" y="2046698"/>
            <a:ext cx="6625772" cy="954107"/>
          </a:xfrm>
          <a:prstGeom prst="rect">
            <a:avLst/>
          </a:prstGeom>
          <a:noFill/>
        </p:spPr>
        <p:txBody>
          <a:bodyPr wrap="square" rtlCol="1">
            <a:spAutoFit/>
          </a:bodyPr>
          <a:lstStyle/>
          <a:p>
            <a:pPr algn="ctr"/>
            <a:r>
              <a:rPr lang="ar-KW" sz="2800" b="1" dirty="0" smtClean="0">
                <a:latin typeface="Traditional Arabic" pitchFamily="18" charset="-78"/>
                <a:cs typeface="Traditional Arabic" pitchFamily="18" charset="-78"/>
              </a:rPr>
              <a:t>ليس لهم حق لأن </a:t>
            </a:r>
            <a:r>
              <a:rPr lang="ar-KW" sz="2800" b="1" dirty="0" smtClean="0">
                <a:latin typeface="Traditional Arabic" pitchFamily="18" charset="-78"/>
                <a:cs typeface="Traditional Arabic" pitchFamily="18" charset="-78"/>
              </a:rPr>
              <a:t>الأرض وإن سكنوها من قبل فإنها قد صارت للمسلمين من </a:t>
            </a:r>
            <a:r>
              <a:rPr lang="ar-KW" sz="2800" b="1" dirty="0" smtClean="0">
                <a:latin typeface="Traditional Arabic" pitchFamily="18" charset="-78"/>
                <a:cs typeface="Traditional Arabic" pitchFamily="18" charset="-78"/>
              </a:rPr>
              <a:t>وجهين:</a:t>
            </a:r>
            <a:endParaRPr lang="ar-KW" sz="2800" b="1" dirty="0" smtClean="0">
              <a:latin typeface="Traditional Arabic" pitchFamily="18" charset="-78"/>
              <a:cs typeface="Traditional Arabic" pitchFamily="18" charset="-78"/>
            </a:endParaRPr>
          </a:p>
        </p:txBody>
      </p:sp>
      <p:sp>
        <p:nvSpPr>
          <p:cNvPr id="3" name="مربع نص 2"/>
          <p:cNvSpPr txBox="1"/>
          <p:nvPr/>
        </p:nvSpPr>
        <p:spPr>
          <a:xfrm>
            <a:off x="1407886" y="689451"/>
            <a:ext cx="6553200" cy="523220"/>
          </a:xfrm>
          <a:prstGeom prst="rect">
            <a:avLst/>
          </a:prstGeom>
        </p:spPr>
        <p:style>
          <a:lnRef idx="1">
            <a:schemeClr val="accent6"/>
          </a:lnRef>
          <a:fillRef idx="2">
            <a:schemeClr val="accent6"/>
          </a:fillRef>
          <a:effectRef idx="1">
            <a:schemeClr val="accent6"/>
          </a:effectRef>
          <a:fontRef idx="minor">
            <a:schemeClr val="dk1"/>
          </a:fontRef>
        </p:style>
        <p:txBody>
          <a:bodyPr wrap="square" rtlCol="1">
            <a:spAutoFit/>
          </a:bodyPr>
          <a:lstStyle/>
          <a:p>
            <a:pPr algn="ctr"/>
            <a:r>
              <a:rPr lang="ar-KW" sz="2800" b="1" dirty="0" smtClean="0">
                <a:latin typeface="Traditional Arabic" pitchFamily="18" charset="-78"/>
                <a:cs typeface="Traditional Arabic" pitchFamily="18" charset="-78"/>
              </a:rPr>
              <a:t>هل لليهود حق في القدس؟</a:t>
            </a:r>
            <a:endParaRPr lang="ar-KW" sz="2800" b="1" dirty="0">
              <a:latin typeface="Traditional Arabic" pitchFamily="18" charset="-78"/>
              <a:cs typeface="Traditional Arabic" pitchFamily="18" charset="-78"/>
            </a:endParaRPr>
          </a:p>
        </p:txBody>
      </p:sp>
      <p:sp>
        <p:nvSpPr>
          <p:cNvPr id="6" name="مربع نص 5"/>
          <p:cNvSpPr txBox="1"/>
          <p:nvPr/>
        </p:nvSpPr>
        <p:spPr>
          <a:xfrm>
            <a:off x="1219200" y="2990149"/>
            <a:ext cx="6858000" cy="954107"/>
          </a:xfrm>
          <a:prstGeom prst="rect">
            <a:avLst/>
          </a:prstGeom>
          <a:noFill/>
        </p:spPr>
        <p:txBody>
          <a:bodyPr wrap="square" rtlCol="1">
            <a:spAutoFit/>
          </a:bodyPr>
          <a:lstStyle/>
          <a:p>
            <a:pPr algn="just"/>
            <a:r>
              <a:rPr lang="ar-KW" sz="2800" b="1" dirty="0" smtClean="0">
                <a:latin typeface="Traditional Arabic" pitchFamily="18" charset="-78"/>
                <a:cs typeface="Traditional Arabic" pitchFamily="18" charset="-78"/>
              </a:rPr>
              <a:t>1- </a:t>
            </a:r>
            <a:r>
              <a:rPr lang="ar-KW" sz="2800" b="1" dirty="0" smtClean="0">
                <a:latin typeface="Traditional Arabic" pitchFamily="18" charset="-78"/>
                <a:cs typeface="Traditional Arabic" pitchFamily="18" charset="-78"/>
              </a:rPr>
              <a:t>أنّ اليهود كفروا ولم يعودوا على دين المؤمنين من بني إسرائيل ممن تابعوا وناصروا موسى وعيسى عليهما </a:t>
            </a:r>
            <a:r>
              <a:rPr lang="ar-KW" sz="2800" b="1" dirty="0" smtClean="0">
                <a:latin typeface="Traditional Arabic" pitchFamily="18" charset="-78"/>
                <a:cs typeface="Traditional Arabic" pitchFamily="18" charset="-78"/>
              </a:rPr>
              <a:t>السلام.</a:t>
            </a:r>
            <a:endParaRPr lang="ar-KW" sz="2800" b="1" dirty="0" smtClean="0">
              <a:latin typeface="Traditional Arabic" pitchFamily="18" charset="-78"/>
              <a:cs typeface="Traditional Arabic" pitchFamily="18" charset="-78"/>
            </a:endParaRPr>
          </a:p>
        </p:txBody>
      </p:sp>
      <p:sp>
        <p:nvSpPr>
          <p:cNvPr id="7" name="مربع نص 6"/>
          <p:cNvSpPr txBox="1"/>
          <p:nvPr/>
        </p:nvSpPr>
        <p:spPr>
          <a:xfrm>
            <a:off x="914400" y="4135887"/>
            <a:ext cx="7162800" cy="1815882"/>
          </a:xfrm>
          <a:prstGeom prst="rect">
            <a:avLst/>
          </a:prstGeom>
          <a:noFill/>
        </p:spPr>
        <p:txBody>
          <a:bodyPr wrap="square" rtlCol="1">
            <a:spAutoFit/>
          </a:bodyPr>
          <a:lstStyle/>
          <a:p>
            <a:pPr algn="just"/>
            <a:r>
              <a:rPr lang="ar-KW" sz="2800" b="1" dirty="0" smtClean="0">
                <a:latin typeface="Traditional Arabic" pitchFamily="18" charset="-78"/>
                <a:cs typeface="Traditional Arabic" pitchFamily="18" charset="-78"/>
              </a:rPr>
              <a:t>2- </a:t>
            </a:r>
            <a:r>
              <a:rPr lang="ar-KW" sz="2800" b="1" dirty="0" smtClean="0">
                <a:latin typeface="Traditional Arabic" pitchFamily="18" charset="-78"/>
                <a:cs typeface="Traditional Arabic" pitchFamily="18" charset="-78"/>
              </a:rPr>
              <a:t>أننا نحن المسلمين أحقّ بها منهم، لأن الأرض ليست لمن يعمرها أولاً، ولكن لمن يقيم فيها حكم الله لأن الله خلق الأرض وخلق الناس ليعبدوا الله عليها ويُقيموا فيها دين الله وشرعه وحكمه، قال تعالى : (  إن الأرض لله يورثها من يشاء من عباده والعاقبة للمتقين ) </a:t>
            </a:r>
            <a:r>
              <a:rPr lang="ar-KW" b="1" dirty="0" smtClean="0">
                <a:latin typeface="Traditional Arabic" pitchFamily="18" charset="-78"/>
                <a:cs typeface="Traditional Arabic" pitchFamily="18" charset="-78"/>
              </a:rPr>
              <a:t>( سورة الأعراف /128 </a:t>
            </a:r>
            <a:r>
              <a:rPr lang="ar-KW" b="1" dirty="0" smtClean="0">
                <a:latin typeface="Traditional Arabic" pitchFamily="18" charset="-78"/>
                <a:cs typeface="Traditional Arabic" pitchFamily="18" charset="-78"/>
              </a:rPr>
              <a:t>).</a:t>
            </a:r>
            <a:endParaRPr lang="ar-KW" b="1" dirty="0" smtClean="0">
              <a:latin typeface="Traditional Arabic" pitchFamily="18" charset="-78"/>
              <a:cs typeface="Traditional Arabic" pitchFamily="18" charset="-78"/>
            </a:endParaRPr>
          </a:p>
        </p:txBody>
      </p:sp>
      <p:sp>
        <p:nvSpPr>
          <p:cNvPr id="8" name="مربع نص 7"/>
          <p:cNvSpPr txBox="1"/>
          <p:nvPr/>
        </p:nvSpPr>
        <p:spPr>
          <a:xfrm>
            <a:off x="3352800" y="1447800"/>
            <a:ext cx="2590800" cy="523220"/>
          </a:xfrm>
          <a:prstGeom prst="rect">
            <a:avLst/>
          </a:prstGeom>
        </p:spPr>
        <p:style>
          <a:lnRef idx="2">
            <a:schemeClr val="accent5"/>
          </a:lnRef>
          <a:fillRef idx="1">
            <a:schemeClr val="lt1"/>
          </a:fillRef>
          <a:effectRef idx="0">
            <a:schemeClr val="accent5"/>
          </a:effectRef>
          <a:fontRef idx="minor">
            <a:schemeClr val="dk1"/>
          </a:fontRef>
        </p:style>
        <p:txBody>
          <a:bodyPr wrap="square" rtlCol="1">
            <a:spAutoFit/>
          </a:bodyPr>
          <a:lstStyle/>
          <a:p>
            <a:pPr algn="ctr"/>
            <a:r>
              <a:rPr lang="ar-KW" sz="2800" b="1" dirty="0" smtClean="0">
                <a:latin typeface="Traditional Arabic" pitchFamily="18" charset="-78"/>
                <a:cs typeface="Traditional Arabic" pitchFamily="18" charset="-78"/>
              </a:rPr>
              <a:t>من ناحية شرعية:</a:t>
            </a:r>
            <a:endParaRPr lang="ar-KW" sz="2800" b="1" dirty="0" smtClean="0">
              <a:latin typeface="Traditional Arabic" pitchFamily="18" charset="-78"/>
              <a:cs typeface="Traditional Arabic" pitchFamily="18" charset="-78"/>
            </a:endParaRPr>
          </a:p>
        </p:txBody>
      </p:sp>
    </p:spTree>
    <p:extLst>
      <p:ext uri="{BB962C8B-B14F-4D97-AF65-F5344CB8AC3E}">
        <p14:creationId xmlns:p14="http://schemas.microsoft.com/office/powerpoint/2010/main" val="203026084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p:cNvSpPr txBox="1"/>
          <p:nvPr/>
        </p:nvSpPr>
        <p:spPr>
          <a:xfrm>
            <a:off x="1407886" y="931775"/>
            <a:ext cx="6553200" cy="523220"/>
          </a:xfrm>
          <a:prstGeom prst="rect">
            <a:avLst/>
          </a:prstGeom>
        </p:spPr>
        <p:style>
          <a:lnRef idx="1">
            <a:schemeClr val="accent6"/>
          </a:lnRef>
          <a:fillRef idx="2">
            <a:schemeClr val="accent6"/>
          </a:fillRef>
          <a:effectRef idx="1">
            <a:schemeClr val="accent6"/>
          </a:effectRef>
          <a:fontRef idx="minor">
            <a:schemeClr val="dk1"/>
          </a:fontRef>
        </p:style>
        <p:txBody>
          <a:bodyPr wrap="square" rtlCol="1">
            <a:spAutoFit/>
          </a:bodyPr>
          <a:lstStyle/>
          <a:p>
            <a:pPr algn="ctr"/>
            <a:r>
              <a:rPr lang="ar-KW" sz="2800" b="1" dirty="0" smtClean="0">
                <a:latin typeface="Traditional Arabic" pitchFamily="18" charset="-78"/>
                <a:cs typeface="Traditional Arabic" pitchFamily="18" charset="-78"/>
              </a:rPr>
              <a:t>هل لليهود حق في القدس؟</a:t>
            </a:r>
            <a:endParaRPr lang="ar-KW" sz="2800" b="1" dirty="0">
              <a:latin typeface="Traditional Arabic" pitchFamily="18" charset="-78"/>
              <a:cs typeface="Traditional Arabic" pitchFamily="18" charset="-78"/>
            </a:endParaRPr>
          </a:p>
        </p:txBody>
      </p:sp>
      <p:sp>
        <p:nvSpPr>
          <p:cNvPr id="6" name="مربع نص 5"/>
          <p:cNvSpPr txBox="1"/>
          <p:nvPr/>
        </p:nvSpPr>
        <p:spPr>
          <a:xfrm>
            <a:off x="1407886" y="2134612"/>
            <a:ext cx="6516914" cy="3046988"/>
          </a:xfrm>
          <a:prstGeom prst="rect">
            <a:avLst/>
          </a:prstGeom>
          <a:noFill/>
        </p:spPr>
        <p:txBody>
          <a:bodyPr wrap="square" rtlCol="1">
            <a:spAutoFit/>
          </a:bodyPr>
          <a:lstStyle/>
          <a:p>
            <a:pPr algn="just"/>
            <a:r>
              <a:rPr lang="ar-KW" sz="3200" b="1" dirty="0" smtClean="0">
                <a:latin typeface="Traditional Arabic" pitchFamily="18" charset="-78"/>
                <a:cs typeface="Traditional Arabic" pitchFamily="18" charset="-78"/>
              </a:rPr>
              <a:t>لو </a:t>
            </a:r>
            <a:r>
              <a:rPr lang="ar-KW" sz="3200" b="1" dirty="0" smtClean="0">
                <a:latin typeface="Traditional Arabic" pitchFamily="18" charset="-78"/>
                <a:cs typeface="Traditional Arabic" pitchFamily="18" charset="-78"/>
              </a:rPr>
              <a:t>جاء قوم من العرب ليسوا على دين الإسلام فحكموها بالكفر يُقاتلون حتى يرضخوا فيها لحكم الإسلام </a:t>
            </a:r>
            <a:r>
              <a:rPr lang="ar-KW" sz="3200" b="1" dirty="0" smtClean="0">
                <a:latin typeface="Traditional Arabic" pitchFamily="18" charset="-78"/>
                <a:cs typeface="Traditional Arabic" pitchFamily="18" charset="-78"/>
              </a:rPr>
              <a:t>أو  </a:t>
            </a:r>
            <a:r>
              <a:rPr lang="ar-KW" sz="3200" b="1" dirty="0" smtClean="0">
                <a:latin typeface="Traditional Arabic" pitchFamily="18" charset="-78"/>
                <a:cs typeface="Traditional Arabic" pitchFamily="18" charset="-78"/>
              </a:rPr>
              <a:t>يُقتلوا . </a:t>
            </a:r>
          </a:p>
          <a:p>
            <a:pPr algn="just"/>
            <a:endParaRPr lang="ar-KW" sz="3200" b="1" dirty="0" smtClean="0">
              <a:latin typeface="Traditional Arabic" pitchFamily="18" charset="-78"/>
              <a:cs typeface="Traditional Arabic" pitchFamily="18" charset="-78"/>
            </a:endParaRPr>
          </a:p>
          <a:p>
            <a:pPr algn="just"/>
            <a:r>
              <a:rPr lang="ar-KW" sz="3200" b="1" dirty="0" smtClean="0">
                <a:latin typeface="Traditional Arabic" pitchFamily="18" charset="-78"/>
                <a:cs typeface="Traditional Arabic" pitchFamily="18" charset="-78"/>
              </a:rPr>
              <a:t>فليست القضية قضية شعوب وأعراق وإنما قضية توحيد وإسلام . </a:t>
            </a:r>
          </a:p>
        </p:txBody>
      </p:sp>
    </p:spTree>
    <p:extLst>
      <p:ext uri="{BB962C8B-B14F-4D97-AF65-F5344CB8AC3E}">
        <p14:creationId xmlns:p14="http://schemas.microsoft.com/office/powerpoint/2010/main" val="420976201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p:cNvSpPr txBox="1"/>
          <p:nvPr/>
        </p:nvSpPr>
        <p:spPr>
          <a:xfrm>
            <a:off x="1407886" y="1175940"/>
            <a:ext cx="6553200" cy="523220"/>
          </a:xfrm>
          <a:prstGeom prst="rect">
            <a:avLst/>
          </a:prstGeom>
        </p:spPr>
        <p:style>
          <a:lnRef idx="1">
            <a:schemeClr val="accent6"/>
          </a:lnRef>
          <a:fillRef idx="2">
            <a:schemeClr val="accent6"/>
          </a:fillRef>
          <a:effectRef idx="1">
            <a:schemeClr val="accent6"/>
          </a:effectRef>
          <a:fontRef idx="minor">
            <a:schemeClr val="dk1"/>
          </a:fontRef>
        </p:style>
        <p:txBody>
          <a:bodyPr wrap="square" rtlCol="1">
            <a:spAutoFit/>
          </a:bodyPr>
          <a:lstStyle/>
          <a:p>
            <a:pPr algn="ctr"/>
            <a:r>
              <a:rPr lang="ar-KW" sz="2800" b="1" dirty="0" smtClean="0">
                <a:latin typeface="Traditional Arabic" pitchFamily="18" charset="-78"/>
                <a:cs typeface="Traditional Arabic" pitchFamily="18" charset="-78"/>
              </a:rPr>
              <a:t>هل لليهود حق في القدس؟</a:t>
            </a:r>
            <a:endParaRPr lang="ar-KW" sz="2800" b="1" dirty="0">
              <a:latin typeface="Traditional Arabic" pitchFamily="18" charset="-78"/>
              <a:cs typeface="Traditional Arabic" pitchFamily="18" charset="-78"/>
            </a:endParaRPr>
          </a:p>
        </p:txBody>
      </p:sp>
      <p:sp>
        <p:nvSpPr>
          <p:cNvPr id="5" name="مربع نص 4"/>
          <p:cNvSpPr txBox="1"/>
          <p:nvPr/>
        </p:nvSpPr>
        <p:spPr>
          <a:xfrm>
            <a:off x="3352800" y="2143780"/>
            <a:ext cx="2590800" cy="523220"/>
          </a:xfrm>
          <a:prstGeom prst="rect">
            <a:avLst/>
          </a:prstGeom>
        </p:spPr>
        <p:style>
          <a:lnRef idx="2">
            <a:schemeClr val="accent5"/>
          </a:lnRef>
          <a:fillRef idx="1">
            <a:schemeClr val="lt1"/>
          </a:fillRef>
          <a:effectRef idx="0">
            <a:schemeClr val="accent5"/>
          </a:effectRef>
          <a:fontRef idx="minor">
            <a:schemeClr val="dk1"/>
          </a:fontRef>
        </p:style>
        <p:txBody>
          <a:bodyPr wrap="square" rtlCol="1">
            <a:spAutoFit/>
          </a:bodyPr>
          <a:lstStyle/>
          <a:p>
            <a:pPr algn="ctr"/>
            <a:r>
              <a:rPr lang="ar-KW" sz="2800" b="1" dirty="0" smtClean="0">
                <a:latin typeface="Traditional Arabic" pitchFamily="18" charset="-78"/>
                <a:cs typeface="Traditional Arabic" pitchFamily="18" charset="-78"/>
              </a:rPr>
              <a:t>من ناحية تاريخية:</a:t>
            </a:r>
            <a:endParaRPr lang="ar-KW" sz="2800" b="1" dirty="0" smtClean="0">
              <a:latin typeface="Traditional Arabic" pitchFamily="18" charset="-78"/>
              <a:cs typeface="Traditional Arabic" pitchFamily="18" charset="-78"/>
            </a:endParaRPr>
          </a:p>
        </p:txBody>
      </p:sp>
      <p:sp>
        <p:nvSpPr>
          <p:cNvPr id="6" name="مربع نص 5"/>
          <p:cNvSpPr txBox="1"/>
          <p:nvPr/>
        </p:nvSpPr>
        <p:spPr>
          <a:xfrm>
            <a:off x="1371600" y="3116520"/>
            <a:ext cx="6553200" cy="2062103"/>
          </a:xfrm>
          <a:prstGeom prst="rect">
            <a:avLst/>
          </a:prstGeom>
          <a:noFill/>
        </p:spPr>
        <p:txBody>
          <a:bodyPr wrap="square" rtlCol="1">
            <a:spAutoFit/>
          </a:bodyPr>
          <a:lstStyle/>
          <a:p>
            <a:pPr algn="just"/>
            <a:r>
              <a:rPr lang="ar-KW" sz="3200" b="1" dirty="0" smtClean="0">
                <a:latin typeface="Traditional Arabic" pitchFamily="18" charset="-78"/>
                <a:cs typeface="Traditional Arabic" pitchFamily="18" charset="-78"/>
              </a:rPr>
              <a:t>يقرر </a:t>
            </a:r>
            <a:r>
              <a:rPr lang="ar-KW" sz="3200" b="1" dirty="0" smtClean="0">
                <a:latin typeface="Traditional Arabic" pitchFamily="18" charset="-78"/>
                <a:cs typeface="Traditional Arabic" pitchFamily="18" charset="-78"/>
              </a:rPr>
              <a:t>التاريخ أن أول من سكن فلسطين الكنعانيون قبل الميلاد بستة آلاف </a:t>
            </a:r>
            <a:r>
              <a:rPr lang="ar-KW" sz="3200" b="1" dirty="0" smtClean="0">
                <a:latin typeface="Traditional Arabic" pitchFamily="18" charset="-78"/>
                <a:cs typeface="Traditional Arabic" pitchFamily="18" charset="-78"/>
              </a:rPr>
              <a:t>سنة، </a:t>
            </a:r>
            <a:r>
              <a:rPr lang="ar-KW" sz="3200" b="1" dirty="0" smtClean="0">
                <a:latin typeface="Traditional Arabic" pitchFamily="18" charset="-78"/>
                <a:cs typeface="Traditional Arabic" pitchFamily="18" charset="-78"/>
              </a:rPr>
              <a:t>وهم قبيلة عربية قدمت إلى فلسطين من الجزيرة العربية وسميت فلسطين بعد قدومهم إليها </a:t>
            </a:r>
            <a:r>
              <a:rPr lang="ar-KW" sz="3200" b="1" dirty="0" smtClean="0">
                <a:latin typeface="Traditional Arabic" pitchFamily="18" charset="-78"/>
                <a:cs typeface="Traditional Arabic" pitchFamily="18" charset="-78"/>
              </a:rPr>
              <a:t>باسمهم.</a:t>
            </a:r>
          </a:p>
        </p:txBody>
      </p:sp>
    </p:spTree>
    <p:extLst>
      <p:ext uri="{BB962C8B-B14F-4D97-AF65-F5344CB8AC3E}">
        <p14:creationId xmlns:p14="http://schemas.microsoft.com/office/powerpoint/2010/main" val="323202812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p:cNvSpPr txBox="1"/>
          <p:nvPr/>
        </p:nvSpPr>
        <p:spPr>
          <a:xfrm>
            <a:off x="1433286" y="2928878"/>
            <a:ext cx="6553200" cy="2554545"/>
          </a:xfrm>
          <a:prstGeom prst="rect">
            <a:avLst/>
          </a:prstGeom>
          <a:noFill/>
        </p:spPr>
        <p:txBody>
          <a:bodyPr wrap="square" rtlCol="1">
            <a:spAutoFit/>
          </a:bodyPr>
          <a:lstStyle/>
          <a:p>
            <a:pPr algn="just"/>
            <a:r>
              <a:rPr lang="ar-KW" sz="3200" b="1" dirty="0" smtClean="0">
                <a:latin typeface="Traditional Arabic" pitchFamily="18" charset="-78"/>
                <a:cs typeface="Traditional Arabic" pitchFamily="18" charset="-78"/>
              </a:rPr>
              <a:t>وأما </a:t>
            </a:r>
            <a:r>
              <a:rPr lang="ar-KW" sz="3200" b="1" dirty="0" smtClean="0">
                <a:latin typeface="Traditional Arabic" pitchFamily="18" charset="-78"/>
                <a:cs typeface="Traditional Arabic" pitchFamily="18" charset="-78"/>
              </a:rPr>
              <a:t>اليهود فكان أول دخولهم فلسطين بعد دخول إبراهيم بما يقارب ستمائة </a:t>
            </a:r>
            <a:r>
              <a:rPr lang="ar-KW" sz="3200" b="1" dirty="0" smtClean="0">
                <a:latin typeface="Traditional Arabic" pitchFamily="18" charset="-78"/>
                <a:cs typeface="Traditional Arabic" pitchFamily="18" charset="-78"/>
              </a:rPr>
              <a:t>عام، </a:t>
            </a:r>
            <a:r>
              <a:rPr lang="ar-KW" sz="3200" b="1" dirty="0" smtClean="0">
                <a:latin typeface="Traditional Arabic" pitchFamily="18" charset="-78"/>
                <a:cs typeface="Traditional Arabic" pitchFamily="18" charset="-78"/>
              </a:rPr>
              <a:t>أي أنهم دخلوها قبل الميلاد بحوالي ألف وأربعمائة </a:t>
            </a:r>
            <a:r>
              <a:rPr lang="ar-KW" sz="3200" b="1" dirty="0" smtClean="0">
                <a:latin typeface="Traditional Arabic" pitchFamily="18" charset="-78"/>
                <a:cs typeface="Traditional Arabic" pitchFamily="18" charset="-78"/>
              </a:rPr>
              <a:t>عام، </a:t>
            </a:r>
            <a:r>
              <a:rPr lang="ar-KW" sz="3200" b="1" dirty="0" smtClean="0">
                <a:latin typeface="Traditional Arabic" pitchFamily="18" charset="-78"/>
                <a:cs typeface="Traditional Arabic" pitchFamily="18" charset="-78"/>
              </a:rPr>
              <a:t>فيكون الكنعانيون قد دخلوا فلسطين وقطنوها قبل أن يدخلها اليهود بما يقارب أربعة آلاف وخمسمائة </a:t>
            </a:r>
            <a:r>
              <a:rPr lang="ar-KW" sz="3200" b="1" dirty="0" smtClean="0">
                <a:latin typeface="Traditional Arabic" pitchFamily="18" charset="-78"/>
                <a:cs typeface="Traditional Arabic" pitchFamily="18" charset="-78"/>
              </a:rPr>
              <a:t>عام.</a:t>
            </a:r>
          </a:p>
        </p:txBody>
      </p:sp>
      <p:sp>
        <p:nvSpPr>
          <p:cNvPr id="5" name="مربع نص 4"/>
          <p:cNvSpPr txBox="1"/>
          <p:nvPr/>
        </p:nvSpPr>
        <p:spPr>
          <a:xfrm>
            <a:off x="1407886" y="1175940"/>
            <a:ext cx="6553200" cy="523220"/>
          </a:xfrm>
          <a:prstGeom prst="rect">
            <a:avLst/>
          </a:prstGeom>
        </p:spPr>
        <p:style>
          <a:lnRef idx="1">
            <a:schemeClr val="accent6"/>
          </a:lnRef>
          <a:fillRef idx="2">
            <a:schemeClr val="accent6"/>
          </a:fillRef>
          <a:effectRef idx="1">
            <a:schemeClr val="accent6"/>
          </a:effectRef>
          <a:fontRef idx="minor">
            <a:schemeClr val="dk1"/>
          </a:fontRef>
        </p:style>
        <p:txBody>
          <a:bodyPr wrap="square" rtlCol="1">
            <a:spAutoFit/>
          </a:bodyPr>
          <a:lstStyle/>
          <a:p>
            <a:pPr algn="ctr"/>
            <a:r>
              <a:rPr lang="ar-KW" sz="2800" b="1" dirty="0" smtClean="0">
                <a:latin typeface="Traditional Arabic" pitchFamily="18" charset="-78"/>
                <a:cs typeface="Traditional Arabic" pitchFamily="18" charset="-78"/>
              </a:rPr>
              <a:t>هل لليهود حق في القدس؟</a:t>
            </a:r>
            <a:endParaRPr lang="ar-KW" sz="2800" b="1" dirty="0">
              <a:latin typeface="Traditional Arabic" pitchFamily="18" charset="-78"/>
              <a:cs typeface="Traditional Arabic" pitchFamily="18" charset="-78"/>
            </a:endParaRPr>
          </a:p>
        </p:txBody>
      </p:sp>
      <p:sp>
        <p:nvSpPr>
          <p:cNvPr id="6" name="مربع نص 5"/>
          <p:cNvSpPr txBox="1"/>
          <p:nvPr/>
        </p:nvSpPr>
        <p:spPr>
          <a:xfrm>
            <a:off x="3352800" y="2049720"/>
            <a:ext cx="2590800" cy="523220"/>
          </a:xfrm>
          <a:prstGeom prst="rect">
            <a:avLst/>
          </a:prstGeom>
        </p:spPr>
        <p:style>
          <a:lnRef idx="2">
            <a:schemeClr val="accent5"/>
          </a:lnRef>
          <a:fillRef idx="1">
            <a:schemeClr val="lt1"/>
          </a:fillRef>
          <a:effectRef idx="0">
            <a:schemeClr val="accent5"/>
          </a:effectRef>
          <a:fontRef idx="minor">
            <a:schemeClr val="dk1"/>
          </a:fontRef>
        </p:style>
        <p:txBody>
          <a:bodyPr wrap="square" rtlCol="1">
            <a:spAutoFit/>
          </a:bodyPr>
          <a:lstStyle/>
          <a:p>
            <a:pPr algn="ctr"/>
            <a:r>
              <a:rPr lang="ar-KW" sz="2800" b="1" dirty="0" smtClean="0">
                <a:latin typeface="Traditional Arabic" pitchFamily="18" charset="-78"/>
                <a:cs typeface="Traditional Arabic" pitchFamily="18" charset="-78"/>
              </a:rPr>
              <a:t>من ناحية تاريخية:</a:t>
            </a:r>
            <a:endParaRPr lang="ar-KW" sz="2800" b="1" dirty="0" smtClean="0">
              <a:latin typeface="Traditional Arabic" pitchFamily="18" charset="-78"/>
              <a:cs typeface="Traditional Arabic" pitchFamily="18" charset="-78"/>
            </a:endParaRPr>
          </a:p>
        </p:txBody>
      </p:sp>
    </p:spTree>
    <p:extLst>
      <p:ext uri="{BB962C8B-B14F-4D97-AF65-F5344CB8AC3E}">
        <p14:creationId xmlns:p14="http://schemas.microsoft.com/office/powerpoint/2010/main" val="141312165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p:cNvSpPr txBox="1"/>
          <p:nvPr/>
        </p:nvSpPr>
        <p:spPr>
          <a:xfrm>
            <a:off x="1433286" y="3008055"/>
            <a:ext cx="6553200" cy="2554545"/>
          </a:xfrm>
          <a:prstGeom prst="rect">
            <a:avLst/>
          </a:prstGeom>
          <a:noFill/>
        </p:spPr>
        <p:txBody>
          <a:bodyPr wrap="square" rtlCol="1">
            <a:spAutoFit/>
          </a:bodyPr>
          <a:lstStyle/>
          <a:p>
            <a:pPr algn="just"/>
            <a:r>
              <a:rPr lang="ar-KW" sz="3200" b="1" dirty="0" smtClean="0">
                <a:latin typeface="Traditional Arabic" pitchFamily="18" charset="-78"/>
                <a:cs typeface="Traditional Arabic" pitchFamily="18" charset="-78"/>
              </a:rPr>
              <a:t>فيتقرر </a:t>
            </a:r>
            <a:r>
              <a:rPr lang="ar-KW" sz="3200" b="1" dirty="0" smtClean="0">
                <a:latin typeface="Traditional Arabic" pitchFamily="18" charset="-78"/>
                <a:cs typeface="Traditional Arabic" pitchFamily="18" charset="-78"/>
              </a:rPr>
              <a:t>بهذا أنه لا حق لليهود بأرض فلسطين لا حقاً شرعياً </a:t>
            </a:r>
            <a:r>
              <a:rPr lang="ar-KW" sz="3200" b="1" dirty="0" err="1" smtClean="0">
                <a:latin typeface="Traditional Arabic" pitchFamily="18" charset="-78"/>
                <a:cs typeface="Traditional Arabic" pitchFamily="18" charset="-78"/>
              </a:rPr>
              <a:t>دينيأً</a:t>
            </a:r>
            <a:r>
              <a:rPr lang="ar-KW" sz="3200" b="1" dirty="0" smtClean="0">
                <a:latin typeface="Traditional Arabic" pitchFamily="18" charset="-78"/>
                <a:cs typeface="Traditional Arabic" pitchFamily="18" charset="-78"/>
              </a:rPr>
              <a:t> ولا حقاً بأقدمية السكنى ومُلْك الأرض ، وأنهم  مغتصبون معتدون ونسأل الله أن يكون خلاص بيت المقدس منهم عاجلا غير آجل إنه على ذلك قدير وبالإجابة جدير ، والحمد لله رب العالمين . </a:t>
            </a:r>
          </a:p>
        </p:txBody>
      </p:sp>
      <p:sp>
        <p:nvSpPr>
          <p:cNvPr id="5" name="مربع نص 4"/>
          <p:cNvSpPr txBox="1"/>
          <p:nvPr/>
        </p:nvSpPr>
        <p:spPr>
          <a:xfrm>
            <a:off x="1407886" y="1175940"/>
            <a:ext cx="6553200" cy="523220"/>
          </a:xfrm>
          <a:prstGeom prst="rect">
            <a:avLst/>
          </a:prstGeom>
        </p:spPr>
        <p:style>
          <a:lnRef idx="1">
            <a:schemeClr val="accent6"/>
          </a:lnRef>
          <a:fillRef idx="2">
            <a:schemeClr val="accent6"/>
          </a:fillRef>
          <a:effectRef idx="1">
            <a:schemeClr val="accent6"/>
          </a:effectRef>
          <a:fontRef idx="minor">
            <a:schemeClr val="dk1"/>
          </a:fontRef>
        </p:style>
        <p:txBody>
          <a:bodyPr wrap="square" rtlCol="1">
            <a:spAutoFit/>
          </a:bodyPr>
          <a:lstStyle/>
          <a:p>
            <a:pPr algn="ctr"/>
            <a:r>
              <a:rPr lang="ar-KW" sz="2800" b="1" dirty="0" smtClean="0">
                <a:latin typeface="Traditional Arabic" pitchFamily="18" charset="-78"/>
                <a:cs typeface="Traditional Arabic" pitchFamily="18" charset="-78"/>
              </a:rPr>
              <a:t>هل لليهود حق في القدس؟</a:t>
            </a:r>
            <a:endParaRPr lang="ar-KW" sz="2800" b="1" dirty="0">
              <a:latin typeface="Traditional Arabic" pitchFamily="18" charset="-78"/>
              <a:cs typeface="Traditional Arabic" pitchFamily="18" charset="-78"/>
            </a:endParaRPr>
          </a:p>
        </p:txBody>
      </p:sp>
      <p:sp>
        <p:nvSpPr>
          <p:cNvPr id="6" name="مربع نص 5"/>
          <p:cNvSpPr txBox="1"/>
          <p:nvPr/>
        </p:nvSpPr>
        <p:spPr>
          <a:xfrm>
            <a:off x="3352800" y="2049720"/>
            <a:ext cx="2590800" cy="523220"/>
          </a:xfrm>
          <a:prstGeom prst="rect">
            <a:avLst/>
          </a:prstGeom>
        </p:spPr>
        <p:style>
          <a:lnRef idx="2">
            <a:schemeClr val="accent5"/>
          </a:lnRef>
          <a:fillRef idx="1">
            <a:schemeClr val="lt1"/>
          </a:fillRef>
          <a:effectRef idx="0">
            <a:schemeClr val="accent5"/>
          </a:effectRef>
          <a:fontRef idx="minor">
            <a:schemeClr val="dk1"/>
          </a:fontRef>
        </p:style>
        <p:txBody>
          <a:bodyPr wrap="square" rtlCol="1">
            <a:spAutoFit/>
          </a:bodyPr>
          <a:lstStyle/>
          <a:p>
            <a:pPr algn="ctr"/>
            <a:r>
              <a:rPr lang="ar-KW" sz="2800" b="1" dirty="0" smtClean="0">
                <a:latin typeface="Traditional Arabic" pitchFamily="18" charset="-78"/>
                <a:cs typeface="Traditional Arabic" pitchFamily="18" charset="-78"/>
              </a:rPr>
              <a:t>من ناحية تاريخية:</a:t>
            </a:r>
            <a:endParaRPr lang="ar-KW" sz="2800" b="1" dirty="0" smtClean="0">
              <a:latin typeface="Traditional Arabic" pitchFamily="18" charset="-78"/>
              <a:cs typeface="Traditional Arabic" pitchFamily="18" charset="-78"/>
            </a:endParaRPr>
          </a:p>
        </p:txBody>
      </p:sp>
    </p:spTree>
    <p:extLst>
      <p:ext uri="{BB962C8B-B14F-4D97-AF65-F5344CB8AC3E}">
        <p14:creationId xmlns:p14="http://schemas.microsoft.com/office/powerpoint/2010/main" val="347818320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7540" y="4114800"/>
            <a:ext cx="3121152" cy="2258568"/>
          </a:xfrm>
          <a:prstGeom prst="rect">
            <a:avLst/>
          </a:prstGeom>
        </p:spPr>
      </p:pic>
      <p:pic>
        <p:nvPicPr>
          <p:cNvPr id="3" name="صورة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3887" y="533400"/>
            <a:ext cx="3569513" cy="2689743"/>
          </a:xfrm>
          <a:prstGeom prst="rect">
            <a:avLst/>
          </a:prstGeom>
        </p:spPr>
      </p:pic>
      <p:pic>
        <p:nvPicPr>
          <p:cNvPr id="5122" name="Picture 2" descr="Image result for ‫الجامع القبلي‬‎">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719186" y="4114800"/>
            <a:ext cx="2982128" cy="2236596"/>
          </a:xfrm>
          <a:prstGeom prst="rect">
            <a:avLst/>
          </a:prstGeom>
          <a:noFill/>
          <a:extLst>
            <a:ext uri="{909E8E84-426E-40DD-AFC4-6F175D3DCCD1}">
              <a14:hiddenFill xmlns:a14="http://schemas.microsoft.com/office/drawing/2010/main">
                <a:solidFill>
                  <a:srgbClr val="FFFFFF"/>
                </a:solidFill>
              </a14:hiddenFill>
            </a:ext>
          </a:extLst>
        </p:spPr>
      </p:pic>
      <p:pic>
        <p:nvPicPr>
          <p:cNvPr id="4" name="صورة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33800" y="2532716"/>
            <a:ext cx="1512113" cy="1380853"/>
          </a:xfrm>
          <a:prstGeom prst="rect">
            <a:avLst/>
          </a:prstGeom>
        </p:spPr>
      </p:pic>
      <p:pic>
        <p:nvPicPr>
          <p:cNvPr id="6" name="صورة 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882140" y="5029200"/>
            <a:ext cx="1524000" cy="1524000"/>
          </a:xfrm>
          <a:prstGeom prst="rect">
            <a:avLst/>
          </a:prstGeom>
        </p:spPr>
      </p:pic>
      <p:pic>
        <p:nvPicPr>
          <p:cNvPr id="9" name="صورة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886241" y="5029200"/>
            <a:ext cx="1524000" cy="1524000"/>
          </a:xfrm>
          <a:prstGeom prst="rect">
            <a:avLst/>
          </a:prstGeom>
        </p:spPr>
      </p:pic>
      <p:sp>
        <p:nvSpPr>
          <p:cNvPr id="10" name="مربع نص 9"/>
          <p:cNvSpPr txBox="1"/>
          <p:nvPr/>
        </p:nvSpPr>
        <p:spPr>
          <a:xfrm>
            <a:off x="6844540" y="6373368"/>
            <a:ext cx="1259114" cy="369332"/>
          </a:xfrm>
          <a:prstGeom prst="rect">
            <a:avLst/>
          </a:prstGeom>
          <a:noFill/>
        </p:spPr>
        <p:txBody>
          <a:bodyPr wrap="square" rtlCol="1">
            <a:spAutoFit/>
          </a:bodyPr>
          <a:lstStyle/>
          <a:p>
            <a:pPr algn="ctr"/>
            <a:r>
              <a:rPr lang="ar-KW" b="1" dirty="0" smtClean="0">
                <a:latin typeface="Traditional Arabic" pitchFamily="18" charset="-78"/>
                <a:cs typeface="Traditional Arabic" pitchFamily="18" charset="-78"/>
              </a:rPr>
              <a:t>الجامع القبلي</a:t>
            </a:r>
          </a:p>
        </p:txBody>
      </p:sp>
      <p:sp>
        <p:nvSpPr>
          <p:cNvPr id="11" name="مربع نص 10"/>
          <p:cNvSpPr txBox="1"/>
          <p:nvPr/>
        </p:nvSpPr>
        <p:spPr>
          <a:xfrm>
            <a:off x="984397" y="6394938"/>
            <a:ext cx="1259114" cy="369332"/>
          </a:xfrm>
          <a:prstGeom prst="rect">
            <a:avLst/>
          </a:prstGeom>
          <a:noFill/>
        </p:spPr>
        <p:txBody>
          <a:bodyPr wrap="square" rtlCol="1">
            <a:spAutoFit/>
          </a:bodyPr>
          <a:lstStyle/>
          <a:p>
            <a:pPr algn="ctr"/>
            <a:r>
              <a:rPr lang="ar-KW" b="1" dirty="0" smtClean="0">
                <a:latin typeface="Traditional Arabic" pitchFamily="18" charset="-78"/>
                <a:cs typeface="Traditional Arabic" pitchFamily="18" charset="-78"/>
              </a:rPr>
              <a:t>قبة الصخرة</a:t>
            </a:r>
          </a:p>
        </p:txBody>
      </p:sp>
      <p:sp>
        <p:nvSpPr>
          <p:cNvPr id="5" name="مربع نص 4"/>
          <p:cNvSpPr txBox="1"/>
          <p:nvPr/>
        </p:nvSpPr>
        <p:spPr>
          <a:xfrm>
            <a:off x="4976827" y="970330"/>
            <a:ext cx="3533174" cy="1815882"/>
          </a:xfrm>
          <a:prstGeom prst="rect">
            <a:avLst/>
          </a:prstGeom>
          <a:noFill/>
        </p:spPr>
        <p:txBody>
          <a:bodyPr wrap="square" rtlCol="1">
            <a:spAutoFit/>
          </a:bodyPr>
          <a:lstStyle/>
          <a:p>
            <a:pPr algn="just"/>
            <a:r>
              <a:rPr lang="ar-KW" sz="2800" b="1" dirty="0" smtClean="0">
                <a:latin typeface="Traditional Arabic" pitchFamily="18" charset="-78"/>
                <a:cs typeface="Traditional Arabic" pitchFamily="18" charset="-78"/>
              </a:rPr>
              <a:t>المسجد الأقصى ليس هو بناء ذو قبة رصاصية أو ذهبية بل هو كل المساحة المسورة كما في هذه الصورة.</a:t>
            </a:r>
            <a:endParaRPr lang="ar-KW" sz="2800" b="1" dirty="0">
              <a:latin typeface="Traditional Arabic" pitchFamily="18" charset="-78"/>
              <a:cs typeface="Traditional Arabic" pitchFamily="18" charset="-78"/>
            </a:endParaRPr>
          </a:p>
        </p:txBody>
      </p:sp>
      <p:cxnSp>
        <p:nvCxnSpPr>
          <p:cNvPr id="8" name="رابط كسهم مستقيم 7"/>
          <p:cNvCxnSpPr/>
          <p:nvPr/>
        </p:nvCxnSpPr>
        <p:spPr>
          <a:xfrm flipH="1">
            <a:off x="5486400" y="2532716"/>
            <a:ext cx="1752600" cy="0"/>
          </a:xfrm>
          <a:prstGeom prst="straightConnector1">
            <a:avLst/>
          </a:prstGeom>
          <a:ln>
            <a:tailEnd type="arrow"/>
          </a:ln>
        </p:spPr>
        <p:style>
          <a:lnRef idx="3">
            <a:schemeClr val="accent4"/>
          </a:lnRef>
          <a:fillRef idx="0">
            <a:schemeClr val="accent4"/>
          </a:fillRef>
          <a:effectRef idx="2">
            <a:schemeClr val="accent4"/>
          </a:effectRef>
          <a:fontRef idx="minor">
            <a:schemeClr val="tx1"/>
          </a:fontRef>
        </p:style>
      </p:cxnSp>
    </p:spTree>
    <p:extLst>
      <p:ext uri="{BB962C8B-B14F-4D97-AF65-F5344CB8AC3E}">
        <p14:creationId xmlns:p14="http://schemas.microsoft.com/office/powerpoint/2010/main" val="135044526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28553" b="21195"/>
          <a:stretch/>
        </p:blipFill>
        <p:spPr bwMode="auto">
          <a:xfrm>
            <a:off x="2362200" y="1143000"/>
            <a:ext cx="6400800" cy="47473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صورة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5143" y="4332513"/>
            <a:ext cx="2445657" cy="2445657"/>
          </a:xfrm>
          <a:prstGeom prst="rect">
            <a:avLst/>
          </a:prstGeom>
        </p:spPr>
      </p:pic>
      <p:sp>
        <p:nvSpPr>
          <p:cNvPr id="3" name="مربع نص 2"/>
          <p:cNvSpPr txBox="1"/>
          <p:nvPr/>
        </p:nvSpPr>
        <p:spPr>
          <a:xfrm>
            <a:off x="381000" y="1752600"/>
            <a:ext cx="1676400" cy="2308324"/>
          </a:xfrm>
          <a:prstGeom prst="rect">
            <a:avLst/>
          </a:prstGeom>
          <a:noFill/>
        </p:spPr>
        <p:txBody>
          <a:bodyPr wrap="square" rtlCol="1">
            <a:spAutoFit/>
          </a:bodyPr>
          <a:lstStyle/>
          <a:p>
            <a:pPr algn="ctr"/>
            <a:r>
              <a:rPr lang="ar-KW" sz="3600" b="1" dirty="0" smtClean="0">
                <a:solidFill>
                  <a:srgbClr val="FF0000"/>
                </a:solidFill>
                <a:latin typeface="Traditional Arabic" pitchFamily="18" charset="-78"/>
                <a:cs typeface="Traditional Arabic" pitchFamily="18" charset="-78"/>
              </a:rPr>
              <a:t>المسجد الأقصى ليس ثالثا للحرمين:</a:t>
            </a:r>
            <a:endParaRPr lang="ar-KW" sz="3600" b="1" dirty="0">
              <a:solidFill>
                <a:srgbClr val="FF0000"/>
              </a:solidFill>
              <a:latin typeface="Traditional Arabic" pitchFamily="18" charset="-78"/>
              <a:cs typeface="Traditional Arabic" pitchFamily="18" charset="-78"/>
            </a:endParaRPr>
          </a:p>
        </p:txBody>
      </p:sp>
    </p:spTree>
    <p:extLst>
      <p:ext uri="{BB962C8B-B14F-4D97-AF65-F5344CB8AC3E}">
        <p14:creationId xmlns:p14="http://schemas.microsoft.com/office/powerpoint/2010/main" val="113576663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9620" y="0"/>
            <a:ext cx="4564380" cy="6858000"/>
          </a:xfrm>
          <a:prstGeom prst="rect">
            <a:avLst/>
          </a:prstGeom>
        </p:spPr>
      </p:pic>
      <p:sp>
        <p:nvSpPr>
          <p:cNvPr id="3" name="مربع نص 2"/>
          <p:cNvSpPr txBox="1"/>
          <p:nvPr/>
        </p:nvSpPr>
        <p:spPr>
          <a:xfrm>
            <a:off x="228600" y="609600"/>
            <a:ext cx="4176849" cy="6186309"/>
          </a:xfrm>
          <a:prstGeom prst="rect">
            <a:avLst/>
          </a:prstGeom>
          <a:noFill/>
        </p:spPr>
        <p:txBody>
          <a:bodyPr wrap="square" rtlCol="1">
            <a:spAutoFit/>
          </a:bodyPr>
          <a:lstStyle/>
          <a:p>
            <a:pPr algn="just"/>
            <a:r>
              <a:rPr lang="ar-KW" b="1" dirty="0">
                <a:latin typeface="Traditional Arabic" pitchFamily="18" charset="-78"/>
                <a:cs typeface="Traditional Arabic" pitchFamily="18" charset="-78"/>
              </a:rPr>
              <a:t>والعبادات المشروعة في المسجد الأقصى هي من جنس العبادات المشروعة في مسجد النبي صلى الله عليه وسلم وغيره من سائر المساجد إلا المسجد الحرام، فإنه يشرع فيه زيادة على سائر المساجد بالطواف بالكعبة، واستلام الركنين اليمانيين، وتقبيل الحجر الأسود، وأما مسجد النبي صلى الله عليه وسلم والمسجد الأقصى وسائر المساجد، فليس فيها ما يطاف به، ولا فيها ما يتمسح به، ولا ما يُقَبّل، فلا يجوز لأحد أن يطوف بحجرة النبي صلى الله عليه وسلم، ولا بغير ذلك من مقابر الأنبياء والصالحين، ولا بصخرة بيت المقدس، ولا بغير هؤلاء، كالقبة التي فوق جبل عرفات وأمثالها، بل ليست في الأرض مكان يطاف به كما يطاف بالكعبة‏.‏ </a:t>
            </a:r>
          </a:p>
          <a:p>
            <a:pPr algn="just"/>
            <a:endParaRPr lang="ar-KW" b="1" dirty="0">
              <a:latin typeface="Traditional Arabic" pitchFamily="18" charset="-78"/>
              <a:cs typeface="Traditional Arabic" pitchFamily="18" charset="-78"/>
            </a:endParaRPr>
          </a:p>
          <a:p>
            <a:pPr algn="just"/>
            <a:r>
              <a:rPr lang="ar-KW" b="1" dirty="0">
                <a:latin typeface="Traditional Arabic" pitchFamily="18" charset="-78"/>
                <a:cs typeface="Traditional Arabic" pitchFamily="18" charset="-78"/>
              </a:rPr>
              <a:t>ومن اعتقد أن الطواف بغيرها مشروع؛ فهو شر ممن يعتقد جواز الصلاة إلى غير الكعبة، فإن النبي صلى الله عليه وسلم لما هاجر من مكة إلى المدينة صلى بالمسلمين ثمانية عشر شهرًا إلى بيت المقدس، فكانت قبلة المسلمين هذه المدة، ثم إن الله حَوَّل القبلة إلى الكعبة، وأنزل الله في ذلك القرآن /كما ذكر في سورة البقرة، و صلى النبي صلى الله عليه وسلم والمسلمون إلى الكعبة، وصارت هي القبلة وهي قبلة إبراهيم، وغيره من الأنبياء‏.‏ </a:t>
            </a:r>
          </a:p>
          <a:p>
            <a:pPr algn="just"/>
            <a:endParaRPr lang="ar-KW" b="1" dirty="0">
              <a:latin typeface="Traditional Arabic" pitchFamily="18" charset="-78"/>
              <a:cs typeface="Traditional Arabic" pitchFamily="18" charset="-78"/>
            </a:endParaRPr>
          </a:p>
          <a:p>
            <a:pPr algn="just"/>
            <a:r>
              <a:rPr lang="ar-KW" b="1" dirty="0">
                <a:latin typeface="Traditional Arabic" pitchFamily="18" charset="-78"/>
                <a:cs typeface="Traditional Arabic" pitchFamily="18" charset="-78"/>
              </a:rPr>
              <a:t>فمن اتخذ الصخرة اليوم قبلة يصلى إليها، فهو كافر مرتد يستتاب، فإن تاب وإلا </a:t>
            </a:r>
            <a:r>
              <a:rPr lang="ar-KW" b="1" dirty="0" smtClean="0">
                <a:latin typeface="Traditional Arabic" pitchFamily="18" charset="-78"/>
                <a:cs typeface="Traditional Arabic" pitchFamily="18" charset="-78"/>
              </a:rPr>
              <a:t>قتل</a:t>
            </a:r>
            <a:r>
              <a:rPr lang="ar-KW" b="1" dirty="0">
                <a:latin typeface="Traditional Arabic" pitchFamily="18" charset="-78"/>
                <a:cs typeface="Traditional Arabic" pitchFamily="18" charset="-78"/>
              </a:rPr>
              <a:t>.</a:t>
            </a:r>
          </a:p>
        </p:txBody>
      </p:sp>
      <p:sp>
        <p:nvSpPr>
          <p:cNvPr id="6" name="مربع نص 5"/>
          <p:cNvSpPr txBox="1"/>
          <p:nvPr/>
        </p:nvSpPr>
        <p:spPr>
          <a:xfrm>
            <a:off x="685801" y="240267"/>
            <a:ext cx="3686992" cy="369332"/>
          </a:xfrm>
          <a:prstGeom prst="rect">
            <a:avLst/>
          </a:prstGeom>
          <a:noFill/>
        </p:spPr>
        <p:txBody>
          <a:bodyPr wrap="square" rtlCol="1">
            <a:spAutoFit/>
          </a:bodyPr>
          <a:lstStyle/>
          <a:p>
            <a:pPr algn="just"/>
            <a:r>
              <a:rPr lang="ar-KW" b="1" dirty="0" smtClean="0">
                <a:latin typeface="Traditional Arabic" pitchFamily="18" charset="-78"/>
                <a:cs typeface="Traditional Arabic" pitchFamily="18" charset="-78"/>
              </a:rPr>
              <a:t>قال ابن تيمية رحمه الله في الفتاوى 7 /474:</a:t>
            </a:r>
            <a:endParaRPr lang="ar-KW" b="1" dirty="0">
              <a:latin typeface="Traditional Arabic" pitchFamily="18" charset="-78"/>
              <a:cs typeface="Traditional Arabic" pitchFamily="18" charset="-78"/>
            </a:endParaRPr>
          </a:p>
        </p:txBody>
      </p:sp>
      <p:sp>
        <p:nvSpPr>
          <p:cNvPr id="5" name="مربع نص 4"/>
          <p:cNvSpPr txBox="1"/>
          <p:nvPr/>
        </p:nvSpPr>
        <p:spPr>
          <a:xfrm>
            <a:off x="4648200" y="152400"/>
            <a:ext cx="1676400" cy="2308324"/>
          </a:xfrm>
          <a:prstGeom prst="rect">
            <a:avLst/>
          </a:prstGeom>
          <a:noFill/>
        </p:spPr>
        <p:txBody>
          <a:bodyPr wrap="square" rtlCol="1">
            <a:spAutoFit/>
          </a:bodyPr>
          <a:lstStyle/>
          <a:p>
            <a:pPr algn="ctr"/>
            <a:r>
              <a:rPr lang="ar-KW" sz="3600" b="1" dirty="0" smtClean="0">
                <a:solidFill>
                  <a:schemeClr val="bg1"/>
                </a:solidFill>
                <a:latin typeface="Traditional Arabic" pitchFamily="18" charset="-78"/>
                <a:cs typeface="Traditional Arabic" pitchFamily="18" charset="-78"/>
              </a:rPr>
              <a:t>العبادات المشروعة في المسجد الأقصى:</a:t>
            </a:r>
            <a:endParaRPr lang="ar-KW" sz="3600" b="1" dirty="0">
              <a:solidFill>
                <a:schemeClr val="bg1"/>
              </a:solidFill>
              <a:latin typeface="Traditional Arabic" pitchFamily="18" charset="-78"/>
              <a:cs typeface="Traditional Arabic" pitchFamily="18" charset="-78"/>
            </a:endParaRPr>
          </a:p>
        </p:txBody>
      </p:sp>
    </p:spTree>
    <p:extLst>
      <p:ext uri="{BB962C8B-B14F-4D97-AF65-F5344CB8AC3E}">
        <p14:creationId xmlns:p14="http://schemas.microsoft.com/office/powerpoint/2010/main" val="221718021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685800"/>
            <a:ext cx="8229600" cy="3557588"/>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صورة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4800" y="4038600"/>
            <a:ext cx="3200400" cy="2400300"/>
          </a:xfrm>
          <a:prstGeom prst="rect">
            <a:avLst/>
          </a:prstGeom>
          <a:ln w="88900" cap="sq" cmpd="thickThin">
            <a:solidFill>
              <a:srgbClr val="000000"/>
            </a:solidFill>
            <a:prstDash val="solid"/>
            <a:miter lim="800000"/>
          </a:ln>
          <a:effectLst>
            <a:innerShdw blurRad="76200">
              <a:srgbClr val="000000"/>
            </a:innerShdw>
          </a:effectLst>
        </p:spPr>
      </p:pic>
      <p:sp>
        <p:nvSpPr>
          <p:cNvPr id="3" name="مستطيل 2"/>
          <p:cNvSpPr/>
          <p:nvPr/>
        </p:nvSpPr>
        <p:spPr>
          <a:xfrm>
            <a:off x="7525656" y="765630"/>
            <a:ext cx="1008744" cy="304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KW"/>
          </a:p>
        </p:txBody>
      </p:sp>
    </p:spTree>
    <p:extLst>
      <p:ext uri="{BB962C8B-B14F-4D97-AF65-F5344CB8AC3E}">
        <p14:creationId xmlns:p14="http://schemas.microsoft.com/office/powerpoint/2010/main" val="99575920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52800" y="609600"/>
            <a:ext cx="5562600" cy="57784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صورة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286" y="2057400"/>
            <a:ext cx="3121152" cy="2258568"/>
          </a:xfrm>
          <a:prstGeom prst="rect">
            <a:avLst/>
          </a:prstGeom>
        </p:spPr>
      </p:pic>
      <p:sp>
        <p:nvSpPr>
          <p:cNvPr id="4" name="مستطيل 3"/>
          <p:cNvSpPr/>
          <p:nvPr/>
        </p:nvSpPr>
        <p:spPr>
          <a:xfrm>
            <a:off x="8276772" y="619578"/>
            <a:ext cx="515256" cy="381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KW"/>
          </a:p>
        </p:txBody>
      </p:sp>
    </p:spTree>
    <p:extLst>
      <p:ext uri="{BB962C8B-B14F-4D97-AF65-F5344CB8AC3E}">
        <p14:creationId xmlns:p14="http://schemas.microsoft.com/office/powerpoint/2010/main" val="169765774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00600" y="595372"/>
            <a:ext cx="4191000" cy="5667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صورة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26733" cy="6858000"/>
          </a:xfrm>
          <a:prstGeom prst="rect">
            <a:avLst/>
          </a:prstGeom>
        </p:spPr>
      </p:pic>
      <p:sp>
        <p:nvSpPr>
          <p:cNvPr id="5" name="مستطيل 4"/>
          <p:cNvSpPr/>
          <p:nvPr/>
        </p:nvSpPr>
        <p:spPr>
          <a:xfrm>
            <a:off x="8464621" y="667656"/>
            <a:ext cx="515256" cy="533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KW"/>
          </a:p>
        </p:txBody>
      </p:sp>
    </p:spTree>
    <p:extLst>
      <p:ext uri="{BB962C8B-B14F-4D97-AF65-F5344CB8AC3E}">
        <p14:creationId xmlns:p14="http://schemas.microsoft.com/office/powerpoint/2010/main" val="120793726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p:cNvSpPr txBox="1"/>
          <p:nvPr/>
        </p:nvSpPr>
        <p:spPr>
          <a:xfrm>
            <a:off x="685800" y="4711005"/>
            <a:ext cx="7772400" cy="1384995"/>
          </a:xfrm>
          <a:prstGeom prst="rect">
            <a:avLst/>
          </a:prstGeom>
          <a:noFill/>
        </p:spPr>
        <p:txBody>
          <a:bodyPr wrap="square" rtlCol="1">
            <a:spAutoFit/>
          </a:bodyPr>
          <a:lstStyle/>
          <a:p>
            <a:pPr algn="just"/>
            <a:r>
              <a:rPr lang="ar-KW" sz="2800" b="1" dirty="0">
                <a:latin typeface="Traditional Arabic" pitchFamily="18" charset="-78"/>
                <a:cs typeface="Traditional Arabic" pitchFamily="18" charset="-78"/>
              </a:rPr>
              <a:t>يرى بعض علماء الآثار أن مدينة القدس بشكل عام لم يعش فيها اليهود مطلقا ولم يتم بناء أي هيكل على مر العصور وأن قصص الهيكل مجرد قصص </a:t>
            </a:r>
            <a:r>
              <a:rPr lang="ar-KW" sz="2800" b="1" dirty="0" smtClean="0">
                <a:latin typeface="Traditional Arabic" pitchFamily="18" charset="-78"/>
                <a:cs typeface="Traditional Arabic" pitchFamily="18" charset="-78"/>
              </a:rPr>
              <a:t>مختلقة.</a:t>
            </a:r>
            <a:endParaRPr lang="ar-KW" sz="2800" b="1" dirty="0">
              <a:latin typeface="Traditional Arabic" pitchFamily="18" charset="-78"/>
              <a:cs typeface="Traditional Arabic" pitchFamily="18" charset="-78"/>
            </a:endParaRPr>
          </a:p>
        </p:txBody>
      </p:sp>
      <p:sp>
        <p:nvSpPr>
          <p:cNvPr id="7" name="مربع نص 6"/>
          <p:cNvSpPr txBox="1"/>
          <p:nvPr/>
        </p:nvSpPr>
        <p:spPr>
          <a:xfrm>
            <a:off x="3095172" y="1211759"/>
            <a:ext cx="2895600" cy="923330"/>
          </a:xfrm>
          <a:prstGeom prst="rect">
            <a:avLst/>
          </a:prstGeom>
          <a:noFill/>
        </p:spPr>
        <p:txBody>
          <a:bodyPr wrap="square" rtlCol="1">
            <a:spAutoFit/>
          </a:bodyPr>
          <a:lstStyle/>
          <a:p>
            <a:pPr algn="ctr"/>
            <a:r>
              <a:rPr lang="ar-KW" sz="5400" b="1" dirty="0" smtClean="0">
                <a:solidFill>
                  <a:srgbClr val="FF0000"/>
                </a:solidFill>
                <a:latin typeface="Traditional Arabic" pitchFamily="18" charset="-78"/>
                <a:cs typeface="Traditional Arabic" pitchFamily="18" charset="-78"/>
              </a:rPr>
              <a:t>حقيقة صادمة!</a:t>
            </a:r>
            <a:endParaRPr lang="ar-KW" sz="5400" b="1" dirty="0">
              <a:solidFill>
                <a:srgbClr val="FF0000"/>
              </a:solidFill>
              <a:latin typeface="Traditional Arabic" pitchFamily="18" charset="-78"/>
              <a:cs typeface="Traditional Arabic" pitchFamily="18" charset="-78"/>
            </a:endParaRPr>
          </a:p>
        </p:txBody>
      </p:sp>
      <p:pic>
        <p:nvPicPr>
          <p:cNvPr id="8" name="صورة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4400" y="228600"/>
            <a:ext cx="7312167" cy="4273305"/>
          </a:xfrm>
          <a:prstGeom prst="rect">
            <a:avLst/>
          </a:prstGeom>
        </p:spPr>
      </p:pic>
    </p:spTree>
    <p:extLst>
      <p:ext uri="{BB962C8B-B14F-4D97-AF65-F5344CB8AC3E}">
        <p14:creationId xmlns:p14="http://schemas.microsoft.com/office/powerpoint/2010/main" val="337900466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p:cNvSpPr txBox="1"/>
          <p:nvPr/>
        </p:nvSpPr>
        <p:spPr>
          <a:xfrm>
            <a:off x="4735284" y="1773972"/>
            <a:ext cx="4191000" cy="4093428"/>
          </a:xfrm>
          <a:prstGeom prst="rect">
            <a:avLst/>
          </a:prstGeom>
          <a:noFill/>
        </p:spPr>
        <p:txBody>
          <a:bodyPr wrap="square" rtlCol="1">
            <a:spAutoFit/>
          </a:bodyPr>
          <a:lstStyle/>
          <a:p>
            <a:pPr algn="just"/>
            <a:r>
              <a:rPr lang="ar-KW" sz="2000" b="1" dirty="0">
                <a:latin typeface="Traditional Arabic" pitchFamily="18" charset="-78"/>
                <a:cs typeface="Traditional Arabic" pitchFamily="18" charset="-78"/>
              </a:rPr>
              <a:t>شكك كبير علماء الآثار في الكيان الصهيوني "إسرائيل </a:t>
            </a:r>
            <a:r>
              <a:rPr lang="ar-KW" sz="2000" b="1" dirty="0" err="1">
                <a:latin typeface="Traditional Arabic" pitchFamily="18" charset="-78"/>
                <a:cs typeface="Traditional Arabic" pitchFamily="18" charset="-78"/>
              </a:rPr>
              <a:t>فلنكشتاين</a:t>
            </a:r>
            <a:r>
              <a:rPr lang="ar-KW" sz="2000" b="1" dirty="0">
                <a:latin typeface="Traditional Arabic" pitchFamily="18" charset="-78"/>
                <a:cs typeface="Traditional Arabic" pitchFamily="18" charset="-78"/>
              </a:rPr>
              <a:t>" من جامعة تل أبيب، بوجود أي صلة لليهود بمدينة القدس المحتلة، بخلاف ما تقوم عليه الادعاءات الصهيونية بوجودهم التاريخي في المدينة.</a:t>
            </a:r>
          </a:p>
          <a:p>
            <a:pPr algn="just"/>
            <a:r>
              <a:rPr lang="ar-KW" sz="2000" b="1" dirty="0" smtClean="0">
                <a:latin typeface="Traditional Arabic" pitchFamily="18" charset="-78"/>
                <a:cs typeface="Traditional Arabic" pitchFamily="18" charset="-78"/>
              </a:rPr>
              <a:t>وأوضح </a:t>
            </a:r>
            <a:r>
              <a:rPr lang="ar-KW" sz="2000" b="1" dirty="0" err="1">
                <a:latin typeface="Traditional Arabic" pitchFamily="18" charset="-78"/>
                <a:cs typeface="Traditional Arabic" pitchFamily="18" charset="-78"/>
              </a:rPr>
              <a:t>فلنكشتاين</a:t>
            </a:r>
            <a:r>
              <a:rPr lang="ar-KW" sz="2000" b="1" dirty="0">
                <a:latin typeface="Traditional Arabic" pitchFamily="18" charset="-78"/>
                <a:cs typeface="Traditional Arabic" pitchFamily="18" charset="-78"/>
              </a:rPr>
              <a:t>، والذي يعرف بـ "أبي الآثار"، لصحيفة </a:t>
            </a:r>
            <a:r>
              <a:rPr lang="ar-KW" sz="2000" b="1" dirty="0" smtClean="0">
                <a:latin typeface="Traditional Arabic" pitchFamily="18" charset="-78"/>
                <a:cs typeface="Traditional Arabic" pitchFamily="18" charset="-78"/>
              </a:rPr>
              <a:t>"</a:t>
            </a:r>
            <a:r>
              <a:rPr lang="ar-KW" sz="2000" b="1" dirty="0" err="1" smtClean="0">
                <a:latin typeface="Traditional Arabic" pitchFamily="18" charset="-78"/>
                <a:cs typeface="Traditional Arabic" pitchFamily="18" charset="-78"/>
              </a:rPr>
              <a:t>جيروزاليم</a:t>
            </a:r>
            <a:r>
              <a:rPr lang="ar-KW" sz="2000" b="1" dirty="0" smtClean="0">
                <a:latin typeface="Traditional Arabic" pitchFamily="18" charset="-78"/>
                <a:cs typeface="Traditional Arabic" pitchFamily="18" charset="-78"/>
              </a:rPr>
              <a:t> بوست" </a:t>
            </a:r>
            <a:r>
              <a:rPr lang="ar-KW" sz="2000" b="1" dirty="0">
                <a:latin typeface="Traditional Arabic" pitchFamily="18" charset="-78"/>
                <a:cs typeface="Traditional Arabic" pitchFamily="18" charset="-78"/>
              </a:rPr>
              <a:t>العبرية الناطقة باللغة الإنجليزية، بأن علماء الآثار اليهود "لم يعثروا على شواهد تاريخية أو أثرية تدعم بعض القصص الواردة في التوراة، بما في ذلك قصص الخروج والتيه في سيناء وانتصار يوشع بين نون على كنعان".</a:t>
            </a:r>
          </a:p>
          <a:p>
            <a:pPr algn="just"/>
            <a:r>
              <a:rPr lang="ar-KW" sz="2000" b="1" dirty="0" smtClean="0">
                <a:latin typeface="Traditional Arabic" pitchFamily="18" charset="-78"/>
                <a:cs typeface="Traditional Arabic" pitchFamily="18" charset="-78"/>
              </a:rPr>
              <a:t>أما </a:t>
            </a:r>
            <a:r>
              <a:rPr lang="ar-KW" sz="2000" b="1" dirty="0">
                <a:latin typeface="Traditional Arabic" pitchFamily="18" charset="-78"/>
                <a:cs typeface="Traditional Arabic" pitchFamily="18" charset="-78"/>
              </a:rPr>
              <a:t>فيما يتعلق بـ "هيكل سليمان" المزعوم؛ فأكد عالم الآثار الصهيوني أنه "لا يوجد أي شاهد أثري يدل على أنه كان موجوداً بالفعل"، على حد تعبيره</a:t>
            </a:r>
            <a:r>
              <a:rPr lang="ar-KW" sz="2000" b="1" dirty="0" smtClean="0">
                <a:latin typeface="Traditional Arabic" pitchFamily="18" charset="-78"/>
                <a:cs typeface="Traditional Arabic" pitchFamily="18" charset="-78"/>
              </a:rPr>
              <a:t>.</a:t>
            </a:r>
            <a:endParaRPr lang="ar-KW" sz="2000" b="1" dirty="0">
              <a:latin typeface="Traditional Arabic" pitchFamily="18" charset="-78"/>
              <a:cs typeface="Traditional Arabic" pitchFamily="18" charset="-78"/>
            </a:endParaRPr>
          </a:p>
        </p:txBody>
      </p:sp>
      <p:pic>
        <p:nvPicPr>
          <p:cNvPr id="2050" name="Picture 2" descr="The Jerusalem Post - Israel New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19172" y="293688"/>
            <a:ext cx="4457701" cy="581025"/>
          </a:xfrm>
          <a:prstGeom prst="rect">
            <a:avLst/>
          </a:prstGeom>
          <a:noFill/>
          <a:extLst>
            <a:ext uri="{909E8E84-426E-40DD-AFC4-6F175D3DCCD1}">
              <a14:hiddenFill xmlns:a14="http://schemas.microsoft.com/office/drawing/2010/main">
                <a:solidFill>
                  <a:srgbClr val="FFFFFF"/>
                </a:solidFill>
              </a14:hiddenFill>
            </a:ext>
          </a:extLst>
        </p:spPr>
      </p:pic>
      <p:pic>
        <p:nvPicPr>
          <p:cNvPr id="6" name="صورة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2000" cy="6858000"/>
          </a:xfrm>
          <a:prstGeom prst="rect">
            <a:avLst/>
          </a:prstGeom>
        </p:spPr>
      </p:pic>
      <p:sp>
        <p:nvSpPr>
          <p:cNvPr id="7" name="مربع نص 6"/>
          <p:cNvSpPr txBox="1"/>
          <p:nvPr/>
        </p:nvSpPr>
        <p:spPr>
          <a:xfrm>
            <a:off x="4771572" y="6029980"/>
            <a:ext cx="4172856" cy="523220"/>
          </a:xfrm>
          <a:prstGeom prst="rect">
            <a:avLst/>
          </a:prstGeom>
          <a:noFill/>
        </p:spPr>
        <p:txBody>
          <a:bodyPr wrap="square" rtlCol="1">
            <a:spAutoFit/>
          </a:bodyPr>
          <a:lstStyle/>
          <a:p>
            <a:pPr algn="ctr"/>
            <a:r>
              <a:rPr lang="ar-KW" sz="2800" b="1" dirty="0" smtClean="0">
                <a:solidFill>
                  <a:srgbClr val="FF0000"/>
                </a:solidFill>
                <a:latin typeface="Traditional Arabic" pitchFamily="18" charset="-78"/>
                <a:cs typeface="Traditional Arabic" pitchFamily="18" charset="-78"/>
              </a:rPr>
              <a:t>عالم الآثار الإسرائيلي إسرائيل </a:t>
            </a:r>
            <a:r>
              <a:rPr lang="ar-KW" sz="2800" b="1" dirty="0" err="1" smtClean="0">
                <a:solidFill>
                  <a:srgbClr val="FF0000"/>
                </a:solidFill>
                <a:latin typeface="Traditional Arabic" pitchFamily="18" charset="-78"/>
                <a:cs typeface="Traditional Arabic" pitchFamily="18" charset="-78"/>
              </a:rPr>
              <a:t>فلنكشتاين</a:t>
            </a:r>
            <a:endParaRPr lang="ar-KW" sz="2800" b="1" dirty="0">
              <a:solidFill>
                <a:srgbClr val="FF0000"/>
              </a:solidFill>
              <a:latin typeface="Traditional Arabic" pitchFamily="18" charset="-78"/>
              <a:cs typeface="Traditional Arabic" pitchFamily="18" charset="-78"/>
            </a:endParaRPr>
          </a:p>
        </p:txBody>
      </p:sp>
    </p:spTree>
    <p:extLst>
      <p:ext uri="{BB962C8B-B14F-4D97-AF65-F5344CB8AC3E}">
        <p14:creationId xmlns:p14="http://schemas.microsoft.com/office/powerpoint/2010/main" val="404008466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p:cNvSpPr txBox="1"/>
          <p:nvPr/>
        </p:nvSpPr>
        <p:spPr>
          <a:xfrm>
            <a:off x="4191000" y="1615857"/>
            <a:ext cx="4339771" cy="3108543"/>
          </a:xfrm>
          <a:prstGeom prst="rect">
            <a:avLst/>
          </a:prstGeom>
          <a:noFill/>
        </p:spPr>
        <p:txBody>
          <a:bodyPr wrap="square" rtlCol="1">
            <a:spAutoFit/>
          </a:bodyPr>
          <a:lstStyle/>
          <a:p>
            <a:pPr algn="just"/>
            <a:r>
              <a:rPr lang="ar-KW" sz="2800" b="1" dirty="0" smtClean="0">
                <a:latin typeface="Traditional Arabic" pitchFamily="18" charset="-78"/>
                <a:cs typeface="Traditional Arabic" pitchFamily="18" charset="-78"/>
              </a:rPr>
              <a:t>ونقلت </a:t>
            </a:r>
            <a:r>
              <a:rPr lang="ar-KW" sz="2800" b="1" dirty="0">
                <a:latin typeface="Traditional Arabic" pitchFamily="18" charset="-78"/>
                <a:cs typeface="Traditional Arabic" pitchFamily="18" charset="-78"/>
              </a:rPr>
              <a:t>الصحيفة عن "رافاييل </a:t>
            </a:r>
            <a:r>
              <a:rPr lang="ar-KW" sz="2800" b="1" dirty="0" err="1">
                <a:latin typeface="Traditional Arabic" pitchFamily="18" charset="-78"/>
                <a:cs typeface="Traditional Arabic" pitchFamily="18" charset="-78"/>
              </a:rPr>
              <a:t>جرينبرج</a:t>
            </a:r>
            <a:r>
              <a:rPr lang="ar-KW" sz="2800" b="1" dirty="0">
                <a:latin typeface="Traditional Arabic" pitchFamily="18" charset="-78"/>
                <a:cs typeface="Traditional Arabic" pitchFamily="18" charset="-78"/>
              </a:rPr>
              <a:t>" المحاضر بجامعة تل أبيب قوله إنه "كان من المفترض أن تجد إسرائيل شيئا حال واصلت الحفر لمدة ستة أسابيع، غير أن الإسرائيليين في مدينة داود بحي سلوان بالقدس، يقومون بالحفر دون توقف منذ عامين ولم يعثروا على شيء". </a:t>
            </a:r>
          </a:p>
        </p:txBody>
      </p:sp>
      <p:pic>
        <p:nvPicPr>
          <p:cNvPr id="5" name="Picture 2" descr="The Jerusalem Post - Israel New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299" y="6096000"/>
            <a:ext cx="4457701" cy="581025"/>
          </a:xfrm>
          <a:prstGeom prst="rect">
            <a:avLst/>
          </a:prstGeom>
          <a:noFill/>
          <a:extLst>
            <a:ext uri="{909E8E84-426E-40DD-AFC4-6F175D3DCCD1}">
              <a14:hiddenFill xmlns:a14="http://schemas.microsoft.com/office/drawing/2010/main">
                <a:solidFill>
                  <a:srgbClr val="FFFFFF"/>
                </a:solidFill>
              </a14:hiddenFill>
            </a:ext>
          </a:extLst>
        </p:spPr>
      </p:pic>
      <p:pic>
        <p:nvPicPr>
          <p:cNvPr id="6" name="صورة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3094" y="1389743"/>
            <a:ext cx="2666667" cy="3400000"/>
          </a:xfrm>
          <a:prstGeom prst="rect">
            <a:avLst/>
          </a:prstGeom>
        </p:spPr>
      </p:pic>
      <p:sp>
        <p:nvSpPr>
          <p:cNvPr id="7" name="مربع نص 6"/>
          <p:cNvSpPr txBox="1"/>
          <p:nvPr/>
        </p:nvSpPr>
        <p:spPr>
          <a:xfrm>
            <a:off x="58057" y="4985504"/>
            <a:ext cx="4056742" cy="523220"/>
          </a:xfrm>
          <a:prstGeom prst="rect">
            <a:avLst/>
          </a:prstGeom>
          <a:noFill/>
        </p:spPr>
        <p:txBody>
          <a:bodyPr wrap="square" rtlCol="1">
            <a:spAutoFit/>
          </a:bodyPr>
          <a:lstStyle/>
          <a:p>
            <a:pPr algn="ctr"/>
            <a:r>
              <a:rPr lang="ar-KW" sz="2800" b="1" dirty="0" smtClean="0">
                <a:solidFill>
                  <a:srgbClr val="FF0000"/>
                </a:solidFill>
                <a:latin typeface="Traditional Arabic" pitchFamily="18" charset="-78"/>
                <a:cs typeface="Traditional Arabic" pitchFamily="18" charset="-78"/>
              </a:rPr>
              <a:t>عالم الآثار </a:t>
            </a:r>
            <a:r>
              <a:rPr lang="ar-KW" sz="2800" b="1" dirty="0">
                <a:solidFill>
                  <a:srgbClr val="FF0000"/>
                </a:solidFill>
                <a:latin typeface="Traditional Arabic" pitchFamily="18" charset="-78"/>
                <a:cs typeface="Traditional Arabic" pitchFamily="18" charset="-78"/>
              </a:rPr>
              <a:t>الإسرائيلي رافاييل </a:t>
            </a:r>
            <a:r>
              <a:rPr lang="ar-KW" sz="2800" b="1" dirty="0" err="1">
                <a:solidFill>
                  <a:srgbClr val="FF0000"/>
                </a:solidFill>
                <a:latin typeface="Traditional Arabic" pitchFamily="18" charset="-78"/>
                <a:cs typeface="Traditional Arabic" pitchFamily="18" charset="-78"/>
              </a:rPr>
              <a:t>جرينبرج</a:t>
            </a:r>
            <a:endParaRPr lang="ar-KW" sz="2800" b="1" dirty="0">
              <a:solidFill>
                <a:srgbClr val="FF0000"/>
              </a:solidFill>
              <a:latin typeface="Traditional Arabic" pitchFamily="18" charset="-78"/>
              <a:cs typeface="Traditional Arabic" pitchFamily="18" charset="-78"/>
            </a:endParaRPr>
          </a:p>
        </p:txBody>
      </p:sp>
    </p:spTree>
    <p:extLst>
      <p:ext uri="{BB962C8B-B14F-4D97-AF65-F5344CB8AC3E}">
        <p14:creationId xmlns:p14="http://schemas.microsoft.com/office/powerpoint/2010/main" val="220419065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p:cNvSpPr txBox="1"/>
          <p:nvPr/>
        </p:nvSpPr>
        <p:spPr>
          <a:xfrm>
            <a:off x="152400" y="1142999"/>
            <a:ext cx="4038600" cy="4401205"/>
          </a:xfrm>
          <a:prstGeom prst="rect">
            <a:avLst/>
          </a:prstGeom>
          <a:noFill/>
        </p:spPr>
        <p:txBody>
          <a:bodyPr wrap="square" rtlCol="1">
            <a:spAutoFit/>
          </a:bodyPr>
          <a:lstStyle/>
          <a:p>
            <a:pPr algn="just"/>
            <a:r>
              <a:rPr lang="ar-KW" sz="2800" b="1" dirty="0" smtClean="0">
                <a:latin typeface="Traditional Arabic" pitchFamily="18" charset="-78"/>
                <a:cs typeface="Traditional Arabic" pitchFamily="18" charset="-78"/>
              </a:rPr>
              <a:t>كما </a:t>
            </a:r>
            <a:r>
              <a:rPr lang="ar-KW" sz="2800" b="1" dirty="0">
                <a:latin typeface="Traditional Arabic" pitchFamily="18" charset="-78"/>
                <a:cs typeface="Traditional Arabic" pitchFamily="18" charset="-78"/>
              </a:rPr>
              <a:t>اتفق البروفيسور "يوني </a:t>
            </a:r>
            <a:r>
              <a:rPr lang="ar-KW" sz="2800" b="1" dirty="0" err="1">
                <a:latin typeface="Traditional Arabic" pitchFamily="18" charset="-78"/>
                <a:cs typeface="Traditional Arabic" pitchFamily="18" charset="-78"/>
              </a:rPr>
              <a:t>مزراحي</a:t>
            </a:r>
            <a:r>
              <a:rPr lang="ar-KW" sz="2800" b="1" dirty="0">
                <a:latin typeface="Traditional Arabic" pitchFamily="18" charset="-78"/>
                <a:cs typeface="Traditional Arabic" pitchFamily="18" charset="-78"/>
              </a:rPr>
              <a:t>" وهو عالم آثار مستقل، عمل </a:t>
            </a:r>
            <a:r>
              <a:rPr lang="ar-KW" sz="2800" b="1" dirty="0" smtClean="0">
                <a:latin typeface="Traditional Arabic" pitchFamily="18" charset="-78"/>
                <a:cs typeface="Traditional Arabic" pitchFamily="18" charset="-78"/>
              </a:rPr>
              <a:t>سابقا مع </a:t>
            </a:r>
            <a:r>
              <a:rPr lang="ar-KW" sz="2800" b="1" dirty="0">
                <a:latin typeface="Traditional Arabic" pitchFamily="18" charset="-78"/>
                <a:cs typeface="Traditional Arabic" pitchFamily="18" charset="-78"/>
              </a:rPr>
              <a:t>الوكالة الدولية للطاقة الذرية، مع رأى "</a:t>
            </a:r>
            <a:r>
              <a:rPr lang="ar-KW" sz="2800" b="1" dirty="0" err="1">
                <a:latin typeface="Traditional Arabic" pitchFamily="18" charset="-78"/>
                <a:cs typeface="Traditional Arabic" pitchFamily="18" charset="-78"/>
              </a:rPr>
              <a:t>فنكلشتاين</a:t>
            </a:r>
            <a:r>
              <a:rPr lang="ar-KW" sz="2800" b="1" dirty="0">
                <a:latin typeface="Traditional Arabic" pitchFamily="18" charset="-78"/>
                <a:cs typeface="Traditional Arabic" pitchFamily="18" charset="-78"/>
              </a:rPr>
              <a:t>"، وقال "إن جمعية </a:t>
            </a:r>
            <a:r>
              <a:rPr lang="ar-KW" sz="2800" b="1" dirty="0" err="1">
                <a:latin typeface="Traditional Arabic" pitchFamily="18" charset="-78"/>
                <a:cs typeface="Traditional Arabic" pitchFamily="18" charset="-78"/>
              </a:rPr>
              <a:t>إلعاد</a:t>
            </a:r>
            <a:r>
              <a:rPr lang="ar-KW" sz="2800" b="1" dirty="0">
                <a:latin typeface="Traditional Arabic" pitchFamily="18" charset="-78"/>
                <a:cs typeface="Traditional Arabic" pitchFamily="18" charset="-78"/>
              </a:rPr>
              <a:t> اليمينية لم تعثر حتى على لافتة مكتوب عليها (مرحبا بكم في قصر داوود)، برغم أن الموقف كان محسومًا لديهم في ذلك الشأن، كما لو أنهم يعتمدون على نصوص مقدسة لإرشادهم في </a:t>
            </a:r>
            <a:r>
              <a:rPr lang="ar-KW" sz="2800" b="1" dirty="0" smtClean="0">
                <a:latin typeface="Traditional Arabic" pitchFamily="18" charset="-78"/>
                <a:cs typeface="Traditional Arabic" pitchFamily="18" charset="-78"/>
              </a:rPr>
              <a:t>عملهم، </a:t>
            </a:r>
            <a:r>
              <a:rPr lang="ar-KW" sz="2800" b="1" dirty="0">
                <a:latin typeface="Traditional Arabic" pitchFamily="18" charset="-78"/>
                <a:cs typeface="Traditional Arabic" pitchFamily="18" charset="-78"/>
              </a:rPr>
              <a:t>كما قال.</a:t>
            </a:r>
          </a:p>
        </p:txBody>
      </p:sp>
      <p:pic>
        <p:nvPicPr>
          <p:cNvPr id="5" name="Picture 2" descr="The Jerusalem Post - Israel New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299" y="6096000"/>
            <a:ext cx="4457701" cy="581025"/>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http://www.aljazeera.net/File/GetImageCustom/c33a1c37-90f2-4073-8b87-9a923e5380e5/891/5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7200" y="1828800"/>
            <a:ext cx="4720522" cy="26543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extLst>
      <p:ext uri="{BB962C8B-B14F-4D97-AF65-F5344CB8AC3E}">
        <p14:creationId xmlns:p14="http://schemas.microsoft.com/office/powerpoint/2010/main" val="321116693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p:cNvSpPr txBox="1"/>
          <p:nvPr/>
        </p:nvSpPr>
        <p:spPr>
          <a:xfrm>
            <a:off x="1377462" y="381000"/>
            <a:ext cx="6553200" cy="584775"/>
          </a:xfrm>
          <a:prstGeom prst="rect">
            <a:avLst/>
          </a:prstGeom>
          <a:noFill/>
        </p:spPr>
        <p:txBody>
          <a:bodyPr wrap="square" rtlCol="1">
            <a:spAutoFit/>
          </a:bodyPr>
          <a:lstStyle/>
          <a:p>
            <a:pPr algn="ctr"/>
            <a:r>
              <a:rPr lang="ar-KW" sz="3200" b="1" dirty="0" smtClean="0">
                <a:latin typeface="Traditional Arabic" pitchFamily="18" charset="-78"/>
                <a:cs typeface="Traditional Arabic" pitchFamily="18" charset="-78"/>
              </a:rPr>
              <a:t>مخطط معالم المسجد الأقصى</a:t>
            </a:r>
          </a:p>
        </p:txBody>
      </p:sp>
      <p:pic>
        <p:nvPicPr>
          <p:cNvPr id="3074" name="Picture 2" descr="http://library.foraqsa.com/wp-content/uploads/2017/04/aqsa_layout_ahmad_yassen.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400" y="1066800"/>
            <a:ext cx="8077201" cy="56050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775663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p:cNvSpPr txBox="1"/>
          <p:nvPr/>
        </p:nvSpPr>
        <p:spPr>
          <a:xfrm>
            <a:off x="1219200" y="622012"/>
            <a:ext cx="6553200" cy="584775"/>
          </a:xfrm>
          <a:prstGeom prst="rect">
            <a:avLst/>
          </a:prstGeom>
          <a:noFill/>
        </p:spPr>
        <p:txBody>
          <a:bodyPr wrap="square" rtlCol="1">
            <a:spAutoFit/>
          </a:bodyPr>
          <a:lstStyle/>
          <a:p>
            <a:pPr algn="ctr"/>
            <a:r>
              <a:rPr lang="ar-KW" sz="3200" b="1" dirty="0" smtClean="0">
                <a:latin typeface="Traditional Arabic" pitchFamily="18" charset="-78"/>
                <a:cs typeface="Traditional Arabic" pitchFamily="18" charset="-78"/>
              </a:rPr>
              <a:t>الحفريات تحت المسجد الأقصى</a:t>
            </a:r>
          </a:p>
        </p:txBody>
      </p:sp>
      <p:pic>
        <p:nvPicPr>
          <p:cNvPr id="2052" name="Picture 4" descr="https://www.foraqsa.com/library/images/maps/Eye_on_al-Aqsa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447800"/>
            <a:ext cx="7315200" cy="51720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398203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16877"/>
            <a:ext cx="9144000" cy="6464561"/>
          </a:xfrm>
          <a:prstGeom prst="rect">
            <a:avLst/>
          </a:prstGeom>
        </p:spPr>
      </p:pic>
    </p:spTree>
    <p:extLst>
      <p:ext uri="{BB962C8B-B14F-4D97-AF65-F5344CB8AC3E}">
        <p14:creationId xmlns:p14="http://schemas.microsoft.com/office/powerpoint/2010/main" val="392086822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a:hlinkClick r:id="rId2"/>
          </p:cNvPr>
          <p:cNvSpPr txBox="1"/>
          <p:nvPr/>
        </p:nvSpPr>
        <p:spPr>
          <a:xfrm>
            <a:off x="2209800" y="1981200"/>
            <a:ext cx="4800600" cy="400110"/>
          </a:xfrm>
          <a:prstGeom prst="rect">
            <a:avLst/>
          </a:prstGeom>
        </p:spPr>
        <p:style>
          <a:lnRef idx="3">
            <a:schemeClr val="lt1"/>
          </a:lnRef>
          <a:fillRef idx="1">
            <a:schemeClr val="accent5"/>
          </a:fillRef>
          <a:effectRef idx="1">
            <a:schemeClr val="accent5"/>
          </a:effectRef>
          <a:fontRef idx="minor">
            <a:schemeClr val="lt1"/>
          </a:fontRef>
        </p:style>
        <p:txBody>
          <a:bodyPr wrap="square" rtlCol="1">
            <a:spAutoFit/>
          </a:bodyPr>
          <a:lstStyle/>
          <a:p>
            <a:pPr algn="r"/>
            <a:r>
              <a:rPr lang="ar-KW" sz="2000" dirty="0" smtClean="0"/>
              <a:t>- </a:t>
            </a:r>
            <a:r>
              <a:rPr lang="ar-KW" sz="2000" dirty="0" smtClean="0"/>
              <a:t>موقع الإسلام </a:t>
            </a:r>
            <a:r>
              <a:rPr lang="ar-KW" sz="2000" dirty="0" smtClean="0"/>
              <a:t>سؤال وجواب.</a:t>
            </a:r>
            <a:endParaRPr lang="ar-KW" sz="2000" dirty="0"/>
          </a:p>
        </p:txBody>
      </p:sp>
      <p:sp>
        <p:nvSpPr>
          <p:cNvPr id="5" name="مربع نص 4"/>
          <p:cNvSpPr txBox="1"/>
          <p:nvPr/>
        </p:nvSpPr>
        <p:spPr>
          <a:xfrm>
            <a:off x="2962868" y="1210991"/>
            <a:ext cx="3376246" cy="584775"/>
          </a:xfrm>
          <a:prstGeom prst="rect">
            <a:avLst/>
          </a:prstGeom>
          <a:noFill/>
        </p:spPr>
        <p:txBody>
          <a:bodyPr wrap="square" rtlCol="1">
            <a:spAutoFit/>
          </a:bodyPr>
          <a:lstStyle/>
          <a:p>
            <a:pPr algn="ctr"/>
            <a:r>
              <a:rPr lang="ar-KW" sz="3200" b="1" dirty="0" smtClean="0">
                <a:latin typeface="Traditional Arabic" pitchFamily="18" charset="-78"/>
                <a:cs typeface="Traditional Arabic" pitchFamily="18" charset="-78"/>
              </a:rPr>
              <a:t>مراجع المقال:</a:t>
            </a:r>
          </a:p>
        </p:txBody>
      </p:sp>
      <p:sp>
        <p:nvSpPr>
          <p:cNvPr id="6" name="مربع نص 5">
            <a:hlinkClick r:id="rId3"/>
          </p:cNvPr>
          <p:cNvSpPr txBox="1"/>
          <p:nvPr/>
        </p:nvSpPr>
        <p:spPr>
          <a:xfrm>
            <a:off x="2221523" y="2571690"/>
            <a:ext cx="4800600" cy="400110"/>
          </a:xfrm>
          <a:prstGeom prst="rect">
            <a:avLst/>
          </a:prstGeom>
        </p:spPr>
        <p:style>
          <a:lnRef idx="3">
            <a:schemeClr val="lt1"/>
          </a:lnRef>
          <a:fillRef idx="1">
            <a:schemeClr val="accent5"/>
          </a:fillRef>
          <a:effectRef idx="1">
            <a:schemeClr val="accent5"/>
          </a:effectRef>
          <a:fontRef idx="minor">
            <a:schemeClr val="lt1"/>
          </a:fontRef>
        </p:style>
        <p:txBody>
          <a:bodyPr wrap="square" rtlCol="1">
            <a:spAutoFit/>
          </a:bodyPr>
          <a:lstStyle/>
          <a:p>
            <a:pPr algn="r"/>
            <a:r>
              <a:rPr lang="ar-KW" sz="2000" dirty="0" smtClean="0"/>
              <a:t>- تفسير القرآن العظيم لابن كثير رحمه الله.</a:t>
            </a:r>
            <a:endParaRPr lang="ar-KW" sz="2000" dirty="0"/>
          </a:p>
        </p:txBody>
      </p:sp>
      <p:sp>
        <p:nvSpPr>
          <p:cNvPr id="7" name="مربع نص 6">
            <a:hlinkClick r:id="rId4"/>
          </p:cNvPr>
          <p:cNvSpPr txBox="1"/>
          <p:nvPr/>
        </p:nvSpPr>
        <p:spPr>
          <a:xfrm>
            <a:off x="2221523" y="3181290"/>
            <a:ext cx="4800600" cy="400110"/>
          </a:xfrm>
          <a:prstGeom prst="rect">
            <a:avLst/>
          </a:prstGeom>
        </p:spPr>
        <p:style>
          <a:lnRef idx="3">
            <a:schemeClr val="lt1"/>
          </a:lnRef>
          <a:fillRef idx="1">
            <a:schemeClr val="accent5"/>
          </a:fillRef>
          <a:effectRef idx="1">
            <a:schemeClr val="accent5"/>
          </a:effectRef>
          <a:fontRef idx="minor">
            <a:schemeClr val="lt1"/>
          </a:fontRef>
        </p:style>
        <p:txBody>
          <a:bodyPr wrap="square" rtlCol="1">
            <a:spAutoFit/>
          </a:bodyPr>
          <a:lstStyle/>
          <a:p>
            <a:pPr algn="r"/>
            <a:r>
              <a:rPr lang="ar-KW" sz="2000" dirty="0" smtClean="0"/>
              <a:t>- موقع مكتبة الأقصى.</a:t>
            </a:r>
            <a:endParaRPr lang="ar-KW" sz="2000" dirty="0"/>
          </a:p>
        </p:txBody>
      </p:sp>
      <p:sp>
        <p:nvSpPr>
          <p:cNvPr id="8" name="مربع نص 7">
            <a:hlinkClick r:id="rId5"/>
          </p:cNvPr>
          <p:cNvSpPr txBox="1"/>
          <p:nvPr/>
        </p:nvSpPr>
        <p:spPr>
          <a:xfrm>
            <a:off x="2221523" y="3790890"/>
            <a:ext cx="4800600" cy="400110"/>
          </a:xfrm>
          <a:prstGeom prst="rect">
            <a:avLst/>
          </a:prstGeom>
        </p:spPr>
        <p:style>
          <a:lnRef idx="3">
            <a:schemeClr val="lt1"/>
          </a:lnRef>
          <a:fillRef idx="1">
            <a:schemeClr val="accent5"/>
          </a:fillRef>
          <a:effectRef idx="1">
            <a:schemeClr val="accent5"/>
          </a:effectRef>
          <a:fontRef idx="minor">
            <a:schemeClr val="lt1"/>
          </a:fontRef>
        </p:style>
        <p:txBody>
          <a:bodyPr wrap="square" rtlCol="1">
            <a:spAutoFit/>
          </a:bodyPr>
          <a:lstStyle/>
          <a:p>
            <a:pPr algn="r"/>
            <a:r>
              <a:rPr lang="ar-KW" sz="2000" dirty="0" smtClean="0"/>
              <a:t>- مجلة الوعي الإسلامي بدولة الكويت.</a:t>
            </a:r>
            <a:endParaRPr lang="ar-KW" sz="2000" dirty="0"/>
          </a:p>
        </p:txBody>
      </p:sp>
      <p:sp>
        <p:nvSpPr>
          <p:cNvPr id="9" name="مربع نص 8"/>
          <p:cNvSpPr txBox="1"/>
          <p:nvPr/>
        </p:nvSpPr>
        <p:spPr>
          <a:xfrm>
            <a:off x="2221523" y="4400490"/>
            <a:ext cx="4800600" cy="400110"/>
          </a:xfrm>
          <a:prstGeom prst="rect">
            <a:avLst/>
          </a:prstGeom>
        </p:spPr>
        <p:style>
          <a:lnRef idx="3">
            <a:schemeClr val="lt1"/>
          </a:lnRef>
          <a:fillRef idx="1">
            <a:schemeClr val="accent5"/>
          </a:fillRef>
          <a:effectRef idx="1">
            <a:schemeClr val="accent5"/>
          </a:effectRef>
          <a:fontRef idx="minor">
            <a:schemeClr val="lt1"/>
          </a:fontRef>
        </p:style>
        <p:txBody>
          <a:bodyPr wrap="square" rtlCol="1">
            <a:spAutoFit/>
          </a:bodyPr>
          <a:lstStyle/>
          <a:p>
            <a:r>
              <a:rPr lang="ar-KW" sz="2000" dirty="0" smtClean="0"/>
              <a:t>- المسجد الأقصى والهيكل المزعوم لعبد بن محمد </a:t>
            </a:r>
            <a:r>
              <a:rPr lang="ar-KW" sz="2000" dirty="0" smtClean="0"/>
              <a:t>بركو.</a:t>
            </a:r>
            <a:endParaRPr lang="ar-KW" sz="2000" dirty="0" smtClean="0"/>
          </a:p>
        </p:txBody>
      </p:sp>
      <p:pic>
        <p:nvPicPr>
          <p:cNvPr id="10" name="Picture 2" descr="The Jerusalem Post - Israel News"/>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81086" y="5111874"/>
            <a:ext cx="3458028" cy="4507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57181"/>
      </p:ext>
    </p:extLst>
  </p:cSld>
  <p:clrMapOvr>
    <a:masterClrMapping/>
  </p:clrMapOvr>
  <p:timing>
    <p:tnLst>
      <p:par>
        <p:cTn id="1" dur="indefinite" restart="never" nodeType="tmRoot"/>
      </p:par>
    </p:tnLst>
  </p:timing>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392</TotalTime>
  <Words>1440</Words>
  <Application>Microsoft Office PowerPoint</Application>
  <PresentationFormat>عرض على الشاشة (3:4)‏</PresentationFormat>
  <Paragraphs>67</Paragraphs>
  <Slides>27</Slides>
  <Notes>0</Notes>
  <HiddenSlides>0</HiddenSlides>
  <MMClips>0</MMClips>
  <ScaleCrop>false</ScaleCrop>
  <HeadingPairs>
    <vt:vector size="4" baseType="variant">
      <vt:variant>
        <vt:lpstr>نسق</vt:lpstr>
      </vt:variant>
      <vt:variant>
        <vt:i4>1</vt:i4>
      </vt:variant>
      <vt:variant>
        <vt:lpstr>عناوين الشرائح</vt:lpstr>
      </vt:variant>
      <vt:variant>
        <vt:i4>27</vt:i4>
      </vt:variant>
    </vt:vector>
  </HeadingPairs>
  <TitlesOfParts>
    <vt:vector size="28" baseType="lpstr">
      <vt:lpstr>نسق Office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مسير ماطر عجيل الظفيرى</dc:creator>
  <cp:lastModifiedBy>مسير ماطر عجيل الظفيرى</cp:lastModifiedBy>
  <cp:revision>102</cp:revision>
  <dcterms:created xsi:type="dcterms:W3CDTF">2017-07-25T08:24:35Z</dcterms:created>
  <dcterms:modified xsi:type="dcterms:W3CDTF">2017-08-03T09:45:17Z</dcterms:modified>
</cp:coreProperties>
</file>