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1" r:id="rId4"/>
    <p:sldId id="262" r:id="rId5"/>
    <p:sldId id="258" r:id="rId6"/>
    <p:sldId id="263" r:id="rId7"/>
    <p:sldId id="259" r:id="rId8"/>
    <p:sldId id="260" r:id="rId9"/>
  </p:sldIdLst>
  <p:sldSz cx="6858000" cy="9144000" type="screen4x3"/>
  <p:notesSz cx="6858000" cy="9144000"/>
  <p:defaultText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1" d="100"/>
          <a:sy n="61" d="100"/>
        </p:scale>
        <p:origin x="-2634" y="-7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514350" y="2840568"/>
            <a:ext cx="5829300" cy="1960033"/>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KW"/>
          </a:p>
        </p:txBody>
      </p:sp>
      <p:sp>
        <p:nvSpPr>
          <p:cNvPr id="4" name="عنصر نائب للتاريخ 3"/>
          <p:cNvSpPr>
            <a:spLocks noGrp="1"/>
          </p:cNvSpPr>
          <p:nvPr>
            <p:ph type="dt" sz="half" idx="10"/>
          </p:nvPr>
        </p:nvSpPr>
        <p:spPr/>
        <p:txBody>
          <a:bodyPr/>
          <a:lstStyle/>
          <a:p>
            <a:fld id="{08129A4C-3554-478B-9EF6-8BB13B4D9BA4}" type="datetimeFigureOut">
              <a:rPr lang="ar-KW" smtClean="0"/>
              <a:t>04/11/1438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155078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08129A4C-3554-478B-9EF6-8BB13B4D9BA4}" type="datetimeFigureOut">
              <a:rPr lang="ar-KW" smtClean="0"/>
              <a:t>04/11/1438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1244731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541735" y="5875867"/>
            <a:ext cx="5829300" cy="1816100"/>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8129A4C-3554-478B-9EF6-8BB13B4D9BA4}" type="datetimeFigureOut">
              <a:rPr lang="ar-KW" smtClean="0"/>
              <a:t>04/11/1438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2123408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تاريخ 4"/>
          <p:cNvSpPr>
            <a:spLocks noGrp="1"/>
          </p:cNvSpPr>
          <p:nvPr>
            <p:ph type="dt" sz="half" idx="10"/>
          </p:nvPr>
        </p:nvSpPr>
        <p:spPr/>
        <p:txBody>
          <a:bodyPr/>
          <a:lstStyle/>
          <a:p>
            <a:fld id="{08129A4C-3554-478B-9EF6-8BB13B4D9BA4}" type="datetimeFigureOut">
              <a:rPr lang="ar-KW" smtClean="0"/>
              <a:t>04/11/1438</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399578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عنصر نائب للتاريخ 6"/>
          <p:cNvSpPr>
            <a:spLocks noGrp="1"/>
          </p:cNvSpPr>
          <p:nvPr>
            <p:ph type="dt" sz="half" idx="10"/>
          </p:nvPr>
        </p:nvSpPr>
        <p:spPr/>
        <p:txBody>
          <a:bodyPr/>
          <a:lstStyle/>
          <a:p>
            <a:fld id="{08129A4C-3554-478B-9EF6-8BB13B4D9BA4}" type="datetimeFigureOut">
              <a:rPr lang="ar-KW" smtClean="0"/>
              <a:t>04/11/1438</a:t>
            </a:fld>
            <a:endParaRPr lang="ar-KW"/>
          </a:p>
        </p:txBody>
      </p:sp>
      <p:sp>
        <p:nvSpPr>
          <p:cNvPr id="8" name="عنصر نائب للتذييل 7"/>
          <p:cNvSpPr>
            <a:spLocks noGrp="1"/>
          </p:cNvSpPr>
          <p:nvPr>
            <p:ph type="ftr" sz="quarter" idx="11"/>
          </p:nvPr>
        </p:nvSpPr>
        <p:spPr/>
        <p:txBody>
          <a:bodyPr/>
          <a:lstStyle/>
          <a:p>
            <a:endParaRPr lang="ar-KW"/>
          </a:p>
        </p:txBody>
      </p:sp>
      <p:sp>
        <p:nvSpPr>
          <p:cNvPr id="9" name="عنصر نائب لرقم الشريحة 8"/>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2040397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تاريخ 2"/>
          <p:cNvSpPr>
            <a:spLocks noGrp="1"/>
          </p:cNvSpPr>
          <p:nvPr>
            <p:ph type="dt" sz="half" idx="10"/>
          </p:nvPr>
        </p:nvSpPr>
        <p:spPr/>
        <p:txBody>
          <a:bodyPr/>
          <a:lstStyle/>
          <a:p>
            <a:fld id="{08129A4C-3554-478B-9EF6-8BB13B4D9BA4}" type="datetimeFigureOut">
              <a:rPr lang="ar-KW" smtClean="0"/>
              <a:t>04/11/1438</a:t>
            </a:fld>
            <a:endParaRPr lang="ar-KW"/>
          </a:p>
        </p:txBody>
      </p:sp>
      <p:sp>
        <p:nvSpPr>
          <p:cNvPr id="4" name="عنصر نائب للتذييل 3"/>
          <p:cNvSpPr>
            <a:spLocks noGrp="1"/>
          </p:cNvSpPr>
          <p:nvPr>
            <p:ph type="ftr" sz="quarter" idx="11"/>
          </p:nvPr>
        </p:nvSpPr>
        <p:spPr/>
        <p:txBody>
          <a:bodyPr/>
          <a:lstStyle/>
          <a:p>
            <a:endParaRPr lang="ar-KW"/>
          </a:p>
        </p:txBody>
      </p:sp>
      <p:sp>
        <p:nvSpPr>
          <p:cNvPr id="5" name="عنصر نائب لرقم الشريحة 4"/>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3230620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8129A4C-3554-478B-9EF6-8BB13B4D9BA4}" type="datetimeFigureOut">
              <a:rPr lang="ar-KW" smtClean="0"/>
              <a:t>04/11/1438</a:t>
            </a:fld>
            <a:endParaRPr lang="ar-KW"/>
          </a:p>
        </p:txBody>
      </p:sp>
      <p:sp>
        <p:nvSpPr>
          <p:cNvPr id="3" name="عنصر نائب للتذييل 2"/>
          <p:cNvSpPr>
            <a:spLocks noGrp="1"/>
          </p:cNvSpPr>
          <p:nvPr>
            <p:ph type="ftr" sz="quarter" idx="11"/>
          </p:nvPr>
        </p:nvSpPr>
        <p:spPr/>
        <p:txBody>
          <a:bodyPr/>
          <a:lstStyle/>
          <a:p>
            <a:endParaRPr lang="ar-KW"/>
          </a:p>
        </p:txBody>
      </p:sp>
      <p:sp>
        <p:nvSpPr>
          <p:cNvPr id="4" name="عنصر نائب لرقم الشريحة 3"/>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1330536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42900" y="364067"/>
            <a:ext cx="2256235" cy="154940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8129A4C-3554-478B-9EF6-8BB13B4D9BA4}" type="datetimeFigureOut">
              <a:rPr lang="ar-KW" smtClean="0"/>
              <a:t>04/11/1438</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661713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344216" y="6400800"/>
            <a:ext cx="4114800" cy="755651"/>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عنصر نائب للنص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8129A4C-3554-478B-9EF6-8BB13B4D9BA4}" type="datetimeFigureOut">
              <a:rPr lang="ar-KW" smtClean="0"/>
              <a:t>04/11/1438</a:t>
            </a:fld>
            <a:endParaRPr lang="ar-KW"/>
          </a:p>
        </p:txBody>
      </p:sp>
      <p:sp>
        <p:nvSpPr>
          <p:cNvPr id="6" name="عنصر نائب للتذييل 5"/>
          <p:cNvSpPr>
            <a:spLocks noGrp="1"/>
          </p:cNvSpPr>
          <p:nvPr>
            <p:ph type="ftr" sz="quarter" idx="11"/>
          </p:nvPr>
        </p:nvSpPr>
        <p:spPr/>
        <p:txBody>
          <a:bodyPr/>
          <a:lstStyle/>
          <a:p>
            <a:endParaRPr lang="ar-KW"/>
          </a:p>
        </p:txBody>
      </p:sp>
      <p:sp>
        <p:nvSpPr>
          <p:cNvPr id="7" name="عنصر نائب لرقم الشريحة 6"/>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1105987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08129A4C-3554-478B-9EF6-8BB13B4D9BA4}" type="datetimeFigureOut">
              <a:rPr lang="ar-KW" smtClean="0"/>
              <a:t>04/11/1438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4104667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4972050" y="366185"/>
            <a:ext cx="1543050" cy="7802033"/>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342900" y="366185"/>
            <a:ext cx="4514850" cy="780203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10"/>
          </p:nvPr>
        </p:nvSpPr>
        <p:spPr/>
        <p:txBody>
          <a:bodyPr/>
          <a:lstStyle/>
          <a:p>
            <a:fld id="{08129A4C-3554-478B-9EF6-8BB13B4D9BA4}" type="datetimeFigureOut">
              <a:rPr lang="ar-KW" smtClean="0"/>
              <a:t>04/11/1438</a:t>
            </a:fld>
            <a:endParaRPr lang="ar-KW"/>
          </a:p>
        </p:txBody>
      </p:sp>
      <p:sp>
        <p:nvSpPr>
          <p:cNvPr id="5" name="عنصر نائب للتذييل 4"/>
          <p:cNvSpPr>
            <a:spLocks noGrp="1"/>
          </p:cNvSpPr>
          <p:nvPr>
            <p:ph type="ftr" sz="quarter" idx="11"/>
          </p:nvPr>
        </p:nvSpPr>
        <p:spPr/>
        <p:txBody>
          <a:bodyPr/>
          <a:lstStyle/>
          <a:p>
            <a:endParaRPr lang="ar-KW"/>
          </a:p>
        </p:txBody>
      </p:sp>
      <p:sp>
        <p:nvSpPr>
          <p:cNvPr id="6" name="عنصر نائب لرقم الشريحة 5"/>
          <p:cNvSpPr>
            <a:spLocks noGrp="1"/>
          </p:cNvSpPr>
          <p:nvPr>
            <p:ph type="sldNum" sz="quarter" idx="12"/>
          </p:nvPr>
        </p:nvSpPr>
        <p:spPr/>
        <p:txBody>
          <a:bodyPr/>
          <a:lstStyle/>
          <a:p>
            <a:fld id="{D1B13727-819B-4613-AA09-C4D8AD106E20}" type="slidenum">
              <a:rPr lang="ar-KW" smtClean="0"/>
              <a:t>‹#›</a:t>
            </a:fld>
            <a:endParaRPr lang="ar-KW"/>
          </a:p>
        </p:txBody>
      </p:sp>
    </p:spTree>
    <p:extLst>
      <p:ext uri="{BB962C8B-B14F-4D97-AF65-F5344CB8AC3E}">
        <p14:creationId xmlns:p14="http://schemas.microsoft.com/office/powerpoint/2010/main" val="2558896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342900" y="366184"/>
            <a:ext cx="6172200" cy="1524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342900" y="2133601"/>
            <a:ext cx="6172200" cy="6034617"/>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تاريخ 3"/>
          <p:cNvSpPr>
            <a:spLocks noGrp="1"/>
          </p:cNvSpPr>
          <p:nvPr>
            <p:ph type="dt" sz="half" idx="2"/>
          </p:nvPr>
        </p:nvSpPr>
        <p:spPr>
          <a:xfrm>
            <a:off x="4914900" y="8475134"/>
            <a:ext cx="1600200" cy="486833"/>
          </a:xfrm>
          <a:prstGeom prst="rect">
            <a:avLst/>
          </a:prstGeom>
        </p:spPr>
        <p:txBody>
          <a:bodyPr vert="horz" lIns="91440" tIns="45720" rIns="91440" bIns="45720" rtlCol="1" anchor="ctr"/>
          <a:lstStyle>
            <a:lvl1pPr algn="r">
              <a:defRPr sz="1200">
                <a:solidFill>
                  <a:schemeClr val="tx1">
                    <a:tint val="75000"/>
                  </a:schemeClr>
                </a:solidFill>
              </a:defRPr>
            </a:lvl1pPr>
          </a:lstStyle>
          <a:p>
            <a:fld id="{08129A4C-3554-478B-9EF6-8BB13B4D9BA4}" type="datetimeFigureOut">
              <a:rPr lang="ar-KW" smtClean="0"/>
              <a:t>04/11/1438</a:t>
            </a:fld>
            <a:endParaRPr lang="ar-KW"/>
          </a:p>
        </p:txBody>
      </p:sp>
      <p:sp>
        <p:nvSpPr>
          <p:cNvPr id="5" name="عنصر نائب للتذييل 4"/>
          <p:cNvSpPr>
            <a:spLocks noGrp="1"/>
          </p:cNvSpPr>
          <p:nvPr>
            <p:ph type="ftr" sz="quarter" idx="3"/>
          </p:nvPr>
        </p:nvSpPr>
        <p:spPr>
          <a:xfrm>
            <a:off x="2343150" y="8475134"/>
            <a:ext cx="2171700" cy="486833"/>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KW"/>
          </a:p>
        </p:txBody>
      </p:sp>
      <p:sp>
        <p:nvSpPr>
          <p:cNvPr id="6" name="عنصر نائب لرقم الشريحة 5"/>
          <p:cNvSpPr>
            <a:spLocks noGrp="1"/>
          </p:cNvSpPr>
          <p:nvPr>
            <p:ph type="sldNum" sz="quarter" idx="4"/>
          </p:nvPr>
        </p:nvSpPr>
        <p:spPr>
          <a:xfrm>
            <a:off x="342900" y="8475134"/>
            <a:ext cx="1600200" cy="486833"/>
          </a:xfrm>
          <a:prstGeom prst="rect">
            <a:avLst/>
          </a:prstGeom>
        </p:spPr>
        <p:txBody>
          <a:bodyPr vert="horz" lIns="91440" tIns="45720" rIns="91440" bIns="45720" rtlCol="1" anchor="ctr"/>
          <a:lstStyle>
            <a:lvl1pPr algn="l">
              <a:defRPr sz="1200">
                <a:solidFill>
                  <a:schemeClr val="tx1">
                    <a:tint val="75000"/>
                  </a:schemeClr>
                </a:solidFill>
              </a:defRPr>
            </a:lvl1pPr>
          </a:lstStyle>
          <a:p>
            <a:fld id="{D1B13727-819B-4613-AA09-C4D8AD106E20}" type="slidenum">
              <a:rPr lang="ar-KW" smtClean="0"/>
              <a:t>‹#›</a:t>
            </a:fld>
            <a:endParaRPr lang="ar-KW"/>
          </a:p>
        </p:txBody>
      </p:sp>
    </p:spTree>
    <p:extLst>
      <p:ext uri="{BB962C8B-B14F-4D97-AF65-F5344CB8AC3E}">
        <p14:creationId xmlns:p14="http://schemas.microsoft.com/office/powerpoint/2010/main" val="3963406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twitter.com/aldaeey" TargetMode="Externa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hyperlink" Target="http://daeeq.blogspot.com/2013/09/blog-post_8353.html" TargetMode="External"/><Relationship Id="rId1" Type="http://schemas.openxmlformats.org/officeDocument/2006/relationships/slideLayout" Target="../slideLayouts/slideLayout2.xml"/><Relationship Id="rId6" Type="http://schemas.openxmlformats.org/officeDocument/2006/relationships/hyperlink" Target="https://www.instagram.com/mesyaralthafiri/" TargetMode="External"/><Relationship Id="rId5" Type="http://schemas.openxmlformats.org/officeDocument/2006/relationships/image" Target="../media/image4.png"/><Relationship Id="rId4" Type="http://schemas.openxmlformats.org/officeDocument/2006/relationships/hyperlink" Target="https://www.youtube.com/user/daeeq1" TargetMode="Externa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371600" y="6629400"/>
            <a:ext cx="3943350" cy="707886"/>
          </a:xfrm>
          <a:prstGeom prst="rect">
            <a:avLst/>
          </a:prstGeom>
          <a:noFill/>
        </p:spPr>
        <p:txBody>
          <a:bodyPr wrap="square" rtlCol="1">
            <a:spAutoFit/>
          </a:bodyPr>
          <a:lstStyle/>
          <a:p>
            <a:pPr algn="ctr"/>
            <a:r>
              <a:rPr lang="ar-KW" sz="4000" b="1" dirty="0" smtClean="0">
                <a:latin typeface="Traditional Arabic" pitchFamily="18" charset="-78"/>
                <a:cs typeface="Traditional Arabic" pitchFamily="18" charset="-78"/>
              </a:rPr>
              <a:t>هم الحياة وحياة الهم</a:t>
            </a:r>
            <a:endParaRPr lang="ar-KW" sz="4000" b="1" dirty="0">
              <a:latin typeface="Traditional Arabic" pitchFamily="18" charset="-78"/>
              <a:cs typeface="Traditional Arabic" pitchFamily="18" charset="-78"/>
            </a:endParaRPr>
          </a:p>
        </p:txBody>
      </p:sp>
      <p:sp>
        <p:nvSpPr>
          <p:cNvPr id="5" name="مربع نص 4"/>
          <p:cNvSpPr txBox="1"/>
          <p:nvPr/>
        </p:nvSpPr>
        <p:spPr>
          <a:xfrm>
            <a:off x="1371600" y="7319205"/>
            <a:ext cx="3943350" cy="707886"/>
          </a:xfrm>
          <a:prstGeom prst="rect">
            <a:avLst/>
          </a:prstGeom>
          <a:noFill/>
        </p:spPr>
        <p:txBody>
          <a:bodyPr wrap="square" rtlCol="1">
            <a:spAutoFit/>
          </a:bodyPr>
          <a:lstStyle/>
          <a:p>
            <a:pPr algn="ctr"/>
            <a:r>
              <a:rPr lang="ar-KW" sz="4000" b="1" dirty="0" smtClean="0">
                <a:latin typeface="Traditional Arabic" pitchFamily="18" charset="-78"/>
                <a:cs typeface="Traditional Arabic" pitchFamily="18" charset="-78"/>
              </a:rPr>
              <a:t>مسير ماطر الظفيري</a:t>
            </a:r>
            <a:endParaRPr lang="ar-KW" sz="4000" b="1" dirty="0">
              <a:latin typeface="Traditional Arabic" pitchFamily="18" charset="-78"/>
              <a:cs typeface="Traditional Arabic" pitchFamily="18" charset="-78"/>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88" y="1981200"/>
            <a:ext cx="4628734" cy="4408318"/>
          </a:xfrm>
          <a:prstGeom prst="rect">
            <a:avLst/>
          </a:prstGeom>
        </p:spPr>
      </p:pic>
    </p:spTree>
    <p:extLst>
      <p:ext uri="{BB962C8B-B14F-4D97-AF65-F5344CB8AC3E}">
        <p14:creationId xmlns:p14="http://schemas.microsoft.com/office/powerpoint/2010/main" val="39289773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85800" y="4038600"/>
            <a:ext cx="5257800" cy="1754326"/>
          </a:xfrm>
          <a:prstGeom prst="rect">
            <a:avLst/>
          </a:prstGeom>
          <a:noFill/>
        </p:spPr>
        <p:txBody>
          <a:bodyPr wrap="square" rtlCol="1">
            <a:spAutoFit/>
          </a:bodyPr>
          <a:lstStyle/>
          <a:p>
            <a:pPr algn="just"/>
            <a:r>
              <a:rPr lang="ar-KW" b="1" dirty="0"/>
              <a:t>إن من الناس من ينشغل في حياته حتى تصبح عنده هما كبيرا يجب أن يتابعه ليل نهار ، فيصحو من يقظته بعد سنين عجاف مرت عليه قد أضاعها في هموم لا تنتهي ، فأصبحت حياته بالنسبة إليه سوداء مظلمة لم يستفد منها شيئا غير </a:t>
            </a:r>
            <a:r>
              <a:rPr lang="ar-KW" b="1" dirty="0" err="1"/>
              <a:t>ماتابعه</a:t>
            </a:r>
            <a:r>
              <a:rPr lang="ar-KW" b="1" dirty="0"/>
              <a:t> مما </a:t>
            </a:r>
            <a:r>
              <a:rPr lang="ar-KW" b="1" dirty="0" err="1"/>
              <a:t>لايحتاج</a:t>
            </a:r>
            <a:r>
              <a:rPr lang="ar-KW" b="1" dirty="0"/>
              <a:t> إليه في حقيقة الأمر ، وهي في أغلبها أمور آنية </a:t>
            </a:r>
            <a:r>
              <a:rPr lang="ar-KW" b="1" dirty="0" err="1"/>
              <a:t>لاتحتاج</a:t>
            </a:r>
            <a:r>
              <a:rPr lang="ar-KW" b="1" dirty="0"/>
              <a:t> التفكير في كيفية انجازها لتوفرها وكثرتها </a:t>
            </a:r>
            <a:r>
              <a:rPr lang="ar-KW" b="1" dirty="0" smtClean="0"/>
              <a:t>!</a:t>
            </a:r>
            <a:endParaRPr lang="ar-KW" dirty="0"/>
          </a:p>
        </p:txBody>
      </p:sp>
    </p:spTree>
    <p:extLst>
      <p:ext uri="{BB962C8B-B14F-4D97-AF65-F5344CB8AC3E}">
        <p14:creationId xmlns:p14="http://schemas.microsoft.com/office/powerpoint/2010/main" val="3061090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85800" y="3200400"/>
            <a:ext cx="5257800" cy="3693319"/>
          </a:xfrm>
          <a:prstGeom prst="rect">
            <a:avLst/>
          </a:prstGeom>
          <a:noFill/>
        </p:spPr>
        <p:txBody>
          <a:bodyPr wrap="square" rtlCol="1">
            <a:spAutoFit/>
          </a:bodyPr>
          <a:lstStyle/>
          <a:p>
            <a:pPr algn="just"/>
            <a:r>
              <a:rPr lang="ar-KW" b="1" dirty="0" smtClean="0"/>
              <a:t>     </a:t>
            </a:r>
            <a:r>
              <a:rPr lang="ar-KW" b="1" dirty="0"/>
              <a:t>فيما نجد أن آخرين قد علموا أن الحياة إنما هي متاع الغرور وأنه يجب أن </a:t>
            </a:r>
            <a:r>
              <a:rPr lang="ar-KW" b="1" dirty="0" err="1"/>
              <a:t>لايضيع</a:t>
            </a:r>
            <a:r>
              <a:rPr lang="ar-KW" b="1" dirty="0"/>
              <a:t> حياته في قيل وقال وكثرة السؤال وإضاعة المال مما حذرنا منه صلى الله عليه وسلم فتصبح حياته هما بالنسبة إليه بل يحرص هؤلاء على أن ينجزوا الأمور في أقل الأوقات وأن </a:t>
            </a:r>
            <a:r>
              <a:rPr lang="ar-KW" b="1" dirty="0" err="1"/>
              <a:t>لاينشغلوا</a:t>
            </a:r>
            <a:r>
              <a:rPr lang="ar-KW" b="1" dirty="0"/>
              <a:t> في الترهات والسفاسف من الأشياء حتى يتحقق حب الله </a:t>
            </a:r>
            <a:r>
              <a:rPr lang="ar-KW" b="1" dirty="0" err="1"/>
              <a:t>عزوجل</a:t>
            </a:r>
            <a:r>
              <a:rPr lang="ar-KW" b="1" dirty="0"/>
              <a:t> لأعمالهم كما قال صلى الله عليه وسلم :  " إن الله تعالى يحب معالي الأمور ، و أشرافها ، و يكره سفسافها ". السلسلة الصحيحة 1627  </a:t>
            </a:r>
            <a:r>
              <a:rPr lang="ar-KW" b="1" dirty="0" err="1"/>
              <a:t>ومانجده</a:t>
            </a:r>
            <a:r>
              <a:rPr lang="ar-KW" b="1" dirty="0"/>
              <a:t> في واقعنا مما أشغل الكثير من الناس هو النوع الأول للهم ،  إذ لو ذهبت إلى أي مكان لسمعت الشكاوى والآهات تنطلق ممن هم في المكان ذاك </a:t>
            </a:r>
            <a:r>
              <a:rPr lang="ar-KW" b="1" dirty="0" err="1"/>
              <a:t>ولسمعت</a:t>
            </a:r>
            <a:r>
              <a:rPr lang="ar-KW" b="1" dirty="0"/>
              <a:t> التحسر و( </a:t>
            </a:r>
            <a:r>
              <a:rPr lang="ar-KW" b="1" dirty="0" err="1"/>
              <a:t>التحلطم</a:t>
            </a:r>
            <a:r>
              <a:rPr lang="ar-KW" b="1" dirty="0"/>
              <a:t> ) على </a:t>
            </a:r>
            <a:r>
              <a:rPr lang="ar-KW" b="1" dirty="0" err="1"/>
              <a:t>ماهم</a:t>
            </a:r>
            <a:r>
              <a:rPr lang="ar-KW" b="1" dirty="0"/>
              <a:t> فيه من وضع ولو أنهم رأوا ما يفعلون لوجدوا أنهم هم المخطئون ؛ وهم السبب الحقيقي في هذه الآهات والحسرات ولنضرب مثالا واحدا فقط على ذلك </a:t>
            </a:r>
            <a:r>
              <a:rPr lang="ar-KW" b="1" dirty="0" smtClean="0"/>
              <a:t>:</a:t>
            </a:r>
            <a:endParaRPr lang="ar-KW" dirty="0"/>
          </a:p>
        </p:txBody>
      </p:sp>
    </p:spTree>
    <p:extLst>
      <p:ext uri="{BB962C8B-B14F-4D97-AF65-F5344CB8AC3E}">
        <p14:creationId xmlns:p14="http://schemas.microsoft.com/office/powerpoint/2010/main" val="1297941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57250" y="3886200"/>
            <a:ext cx="5257800" cy="1754326"/>
          </a:xfrm>
          <a:prstGeom prst="rect">
            <a:avLst/>
          </a:prstGeom>
          <a:noFill/>
        </p:spPr>
        <p:txBody>
          <a:bodyPr wrap="square" rtlCol="1">
            <a:spAutoFit/>
          </a:bodyPr>
          <a:lstStyle/>
          <a:p>
            <a:pPr algn="just"/>
            <a:r>
              <a:rPr lang="ar-KW" b="1" dirty="0" smtClean="0"/>
              <a:t>إذا </a:t>
            </a:r>
            <a:r>
              <a:rPr lang="ar-KW" b="1" dirty="0"/>
              <a:t>كنت تسير في الشارع بسيارتك ورأيت زحمة أمامك ألا ترى أن هناك من يضيق صدره عن الانتظار و يتجاوزونك عن طريق السير في حارة الأمان مما يسبب زيادة الازدحام ؟</a:t>
            </a:r>
            <a:endParaRPr lang="ar-KW" dirty="0"/>
          </a:p>
          <a:p>
            <a:pPr algn="just"/>
            <a:r>
              <a:rPr lang="ar-KW" dirty="0"/>
              <a:t/>
            </a:r>
            <a:br>
              <a:rPr lang="ar-KW" dirty="0"/>
            </a:br>
            <a:r>
              <a:rPr lang="ar-KW" b="1" dirty="0"/>
              <a:t>هل هذا الشخص لو ذهب إلى أوربا سيقوم بنفس الفعل من تجاوز من أمامه والسير على حارة الأمان </a:t>
            </a:r>
            <a:r>
              <a:rPr lang="ar-KW" b="1" dirty="0" smtClean="0"/>
              <a:t>؟</a:t>
            </a:r>
            <a:endParaRPr lang="ar-KW" dirty="0"/>
          </a:p>
        </p:txBody>
      </p:sp>
    </p:spTree>
    <p:extLst>
      <p:ext uri="{BB962C8B-B14F-4D97-AF65-F5344CB8AC3E}">
        <p14:creationId xmlns:p14="http://schemas.microsoft.com/office/powerpoint/2010/main" val="4166339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09600" y="3962400"/>
            <a:ext cx="5257800" cy="1754326"/>
          </a:xfrm>
          <a:prstGeom prst="rect">
            <a:avLst/>
          </a:prstGeom>
          <a:noFill/>
        </p:spPr>
        <p:txBody>
          <a:bodyPr wrap="square" rtlCol="1">
            <a:spAutoFit/>
          </a:bodyPr>
          <a:lstStyle/>
          <a:p>
            <a:pPr algn="just"/>
            <a:r>
              <a:rPr lang="ar-KW" b="1" dirty="0" smtClean="0"/>
              <a:t>أظن </a:t>
            </a:r>
            <a:r>
              <a:rPr lang="ar-KW" b="1" dirty="0"/>
              <a:t>الأمر اتضح لك ، كثيرا هم الذين ينتقدون الواقع ! ولكن أين هم هؤلاء من إصلاحه ؟ </a:t>
            </a:r>
            <a:endParaRPr lang="ar-KW" b="1" dirty="0" smtClean="0"/>
          </a:p>
          <a:p>
            <a:pPr algn="just"/>
            <a:endParaRPr lang="ar-KW" b="1" dirty="0"/>
          </a:p>
          <a:p>
            <a:pPr algn="just"/>
            <a:r>
              <a:rPr lang="ar-KW" b="1" dirty="0" smtClean="0"/>
              <a:t>لهؤلاء </a:t>
            </a:r>
            <a:r>
              <a:rPr lang="ar-KW" b="1" dirty="0"/>
              <a:t>نقول :</a:t>
            </a:r>
            <a:endParaRPr lang="ar-KW" dirty="0"/>
          </a:p>
          <a:p>
            <a:pPr algn="ctr"/>
            <a:r>
              <a:rPr lang="ar-KW" dirty="0"/>
              <a:t/>
            </a:r>
            <a:br>
              <a:rPr lang="ar-KW" dirty="0"/>
            </a:br>
            <a:r>
              <a:rPr lang="ar-KW" b="1" dirty="0"/>
              <a:t>لا تنه عن خلق وتأتي مثله ... عار عليك إذا فعلت </a:t>
            </a:r>
            <a:r>
              <a:rPr lang="ar-KW" b="1" dirty="0" smtClean="0"/>
              <a:t>عظيم</a:t>
            </a:r>
            <a:endParaRPr lang="ar-KW" dirty="0"/>
          </a:p>
        </p:txBody>
      </p:sp>
    </p:spTree>
    <p:extLst>
      <p:ext uri="{BB962C8B-B14F-4D97-AF65-F5344CB8AC3E}">
        <p14:creationId xmlns:p14="http://schemas.microsoft.com/office/powerpoint/2010/main" val="923610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50469" y="2667000"/>
            <a:ext cx="5257800" cy="5355312"/>
          </a:xfrm>
          <a:prstGeom prst="rect">
            <a:avLst/>
          </a:prstGeom>
          <a:noFill/>
        </p:spPr>
        <p:txBody>
          <a:bodyPr wrap="square" rtlCol="1">
            <a:spAutoFit/>
          </a:bodyPr>
          <a:lstStyle/>
          <a:p>
            <a:pPr algn="just"/>
            <a:r>
              <a:rPr lang="ar-KW" b="1" dirty="0" smtClean="0"/>
              <a:t>كم </a:t>
            </a:r>
            <a:r>
              <a:rPr lang="ar-KW" b="1" dirty="0"/>
              <a:t>تجاوزنا أناس عن طريق الواسطة في أدوارنا التي نستحقها بكل مكان نذهب إليه ؟</a:t>
            </a:r>
            <a:endParaRPr lang="ar-KW" dirty="0"/>
          </a:p>
          <a:p>
            <a:pPr algn="just"/>
            <a:r>
              <a:rPr lang="ar-KW" dirty="0"/>
              <a:t/>
            </a:r>
            <a:br>
              <a:rPr lang="ar-KW" dirty="0"/>
            </a:br>
            <a:r>
              <a:rPr lang="ar-KW" b="1" dirty="0"/>
              <a:t>كم أخل موظف بحق المسلم الذي أمامه واغتصب دوره </a:t>
            </a:r>
            <a:r>
              <a:rPr lang="ar-KW" b="1" dirty="0" err="1"/>
              <a:t>بإعطاه</a:t>
            </a:r>
            <a:r>
              <a:rPr lang="ar-KW" b="1" dirty="0"/>
              <a:t> لقريبه أو زميله ؟</a:t>
            </a:r>
            <a:endParaRPr lang="ar-KW" dirty="0"/>
          </a:p>
          <a:p>
            <a:pPr algn="just"/>
            <a:r>
              <a:rPr lang="ar-KW" dirty="0"/>
              <a:t/>
            </a:r>
            <a:br>
              <a:rPr lang="ar-KW" dirty="0"/>
            </a:br>
            <a:r>
              <a:rPr lang="ar-KW" b="1" dirty="0"/>
              <a:t>قال صلى الله عليه وسلم : " من اقتطع حق امرئ مسلم بيمينه ، فقد أوجب الله له النار ، وحرم عليه الجنة " . فقال له رجل : وإن كان شيئا </a:t>
            </a:r>
            <a:r>
              <a:rPr lang="ar-KW" b="1" dirty="0" smtClean="0"/>
              <a:t>يسيرا </a:t>
            </a:r>
            <a:r>
              <a:rPr lang="ar-KW" b="1" dirty="0"/>
              <a:t>، يا رسول الله ؟ قال :" وإن قضيبا من أراك " رواه مسلم 137 .</a:t>
            </a:r>
            <a:endParaRPr lang="ar-KW" dirty="0"/>
          </a:p>
          <a:p>
            <a:pPr algn="just"/>
            <a:r>
              <a:rPr lang="ar-KW" dirty="0"/>
              <a:t/>
            </a:r>
            <a:br>
              <a:rPr lang="ar-KW" dirty="0"/>
            </a:br>
            <a:r>
              <a:rPr lang="ar-KW" b="1" dirty="0"/>
              <a:t>ألا يخشى من يتجاوز أدوار الناس أن يقع في مثل هذا الجرم فيحصل على هذا العقاب والعياذ  بالله ؟!</a:t>
            </a:r>
            <a:endParaRPr lang="ar-KW" dirty="0"/>
          </a:p>
          <a:p>
            <a:pPr algn="just"/>
            <a:r>
              <a:rPr lang="ar-KW" dirty="0"/>
              <a:t/>
            </a:r>
            <a:br>
              <a:rPr lang="ar-KW" dirty="0"/>
            </a:br>
            <a:r>
              <a:rPr lang="ar-KW" b="1" dirty="0"/>
              <a:t>أليس الذي يجلس في دوره إنسان يجب له الاحترام والتقدير كما يجب لغيره من الناس ؟</a:t>
            </a:r>
            <a:endParaRPr lang="ar-KW" dirty="0"/>
          </a:p>
          <a:p>
            <a:pPr algn="just"/>
            <a:r>
              <a:rPr lang="ar-KW" dirty="0"/>
              <a:t/>
            </a:r>
            <a:br>
              <a:rPr lang="ar-KW" dirty="0"/>
            </a:br>
            <a:r>
              <a:rPr lang="ar-KW" b="1" dirty="0"/>
              <a:t>ألا يملك هذا الذي ينتظر دوره من الأعمال ما لو أخره عنها المغتصب لحقه لتراكمت عليه </a:t>
            </a:r>
            <a:r>
              <a:rPr lang="ar-KW" b="1" dirty="0" smtClean="0"/>
              <a:t>؟</a:t>
            </a:r>
            <a:endParaRPr lang="ar-KW" dirty="0"/>
          </a:p>
        </p:txBody>
      </p:sp>
    </p:spTree>
    <p:extLst>
      <p:ext uri="{BB962C8B-B14F-4D97-AF65-F5344CB8AC3E}">
        <p14:creationId xmlns:p14="http://schemas.microsoft.com/office/powerpoint/2010/main" val="1609397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19473" y="2743200"/>
            <a:ext cx="5257800" cy="4801314"/>
          </a:xfrm>
          <a:prstGeom prst="rect">
            <a:avLst/>
          </a:prstGeom>
          <a:noFill/>
        </p:spPr>
        <p:txBody>
          <a:bodyPr wrap="square" rtlCol="1">
            <a:spAutoFit/>
          </a:bodyPr>
          <a:lstStyle/>
          <a:p>
            <a:pPr algn="just"/>
            <a:r>
              <a:rPr lang="ar-KW" b="1" dirty="0" smtClean="0"/>
              <a:t>     </a:t>
            </a:r>
            <a:r>
              <a:rPr lang="ar-KW" b="1" dirty="0"/>
              <a:t>عن سهل بن سعد الساعدي رضي الله عنه أن رسول الله صلى الله عليه وسلم أتي بشراب فشرب منه ، وعن يمينه غلام ، وعن يساره الأشياخ ، فقال للغلام : ( أتأذن لي أن أعطي هؤلاء ) . فقال الغلام : والله يا رسول الله ، لا أوثر بنصيبي منك أحدا . قال : فتله رسول الله صلى الله عليه وسلم في يده . رواه البخاري 2451 . يعني وضعه في يد الغلام .</a:t>
            </a:r>
            <a:endParaRPr lang="ar-KW" dirty="0"/>
          </a:p>
          <a:p>
            <a:pPr algn="just"/>
            <a:r>
              <a:rPr lang="ar-KW" dirty="0"/>
              <a:t/>
            </a:r>
            <a:br>
              <a:rPr lang="ar-KW" dirty="0"/>
            </a:br>
            <a:r>
              <a:rPr lang="ar-KW" b="1" dirty="0"/>
              <a:t>    عجيب هذا الموقف صغير يقدم على أشياخ ( هم كبار الصحابة كأبي بكر وعمر رضي الله   عنهما ) لأنه أحق في الدور وإقامة السنة منهم ، فرفض أن يتنازل عن دوره فكان له كل الاحترام والتقدير وأخذ دوره كما ينبغي !</a:t>
            </a:r>
            <a:endParaRPr lang="ar-KW" dirty="0"/>
          </a:p>
          <a:p>
            <a:pPr algn="just"/>
            <a:r>
              <a:rPr lang="ar-KW" dirty="0"/>
              <a:t/>
            </a:r>
            <a:br>
              <a:rPr lang="ar-KW" dirty="0"/>
            </a:br>
            <a:r>
              <a:rPr lang="ar-KW" b="1" dirty="0"/>
              <a:t>    فليع هذا كل موظف يتق الله عز وجل في عمله وليبعد المحسوبية والواسطة في أخذ واغتصاب الحقوق من الناس .</a:t>
            </a:r>
            <a:endParaRPr lang="ar-KW" dirty="0"/>
          </a:p>
          <a:p>
            <a:pPr algn="just"/>
            <a:r>
              <a:rPr lang="ar-KW" dirty="0"/>
              <a:t/>
            </a:r>
            <a:br>
              <a:rPr lang="ar-KW" dirty="0"/>
            </a:br>
            <a:r>
              <a:rPr lang="ar-KW" b="1" dirty="0"/>
              <a:t>عافانا الله وجميع المسلمين من اقتطاع حق امرئ مسلم ووفقنا جميعا لما يحب ويرضى </a:t>
            </a:r>
            <a:r>
              <a:rPr lang="ar-KW" b="1" dirty="0" smtClean="0"/>
              <a:t>.</a:t>
            </a:r>
            <a:endParaRPr lang="ar-KW" dirty="0"/>
          </a:p>
        </p:txBody>
      </p:sp>
    </p:spTree>
    <p:extLst>
      <p:ext uri="{BB962C8B-B14F-4D97-AF65-F5344CB8AC3E}">
        <p14:creationId xmlns:p14="http://schemas.microsoft.com/office/powerpoint/2010/main" val="3292773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
          <p:cNvSpPr txBox="1"/>
          <p:nvPr/>
        </p:nvSpPr>
        <p:spPr>
          <a:xfrm>
            <a:off x="1066800" y="4202802"/>
            <a:ext cx="43434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en-US" sz="4000" b="1" dirty="0" err="1" smtClean="0">
                <a:latin typeface="Arial Narrow" pitchFamily="34" charset="0"/>
                <a:cs typeface="Traditional Arabic" pitchFamily="18" charset="-78"/>
              </a:rPr>
              <a:t>Mesyar</a:t>
            </a:r>
            <a:r>
              <a:rPr lang="en-US" sz="4000" b="1" dirty="0" smtClean="0">
                <a:latin typeface="Arial Narrow" pitchFamily="34" charset="0"/>
                <a:cs typeface="Traditional Arabic" pitchFamily="18" charset="-78"/>
              </a:rPr>
              <a:t> </a:t>
            </a:r>
            <a:r>
              <a:rPr lang="en-US" sz="4000" b="1" dirty="0" err="1" smtClean="0">
                <a:latin typeface="Arial Narrow" pitchFamily="34" charset="0"/>
                <a:cs typeface="Traditional Arabic" pitchFamily="18" charset="-78"/>
              </a:rPr>
              <a:t>althafiri</a:t>
            </a:r>
            <a:endParaRPr lang="en-US" sz="4000" b="1" dirty="0">
              <a:latin typeface="Arial Narrow" pitchFamily="34" charset="0"/>
              <a:cs typeface="Traditional Arabic" pitchFamily="18" charset="-78"/>
            </a:endParaRPr>
          </a:p>
        </p:txBody>
      </p:sp>
      <p:sp>
        <p:nvSpPr>
          <p:cNvPr id="14" name="TextBox 5"/>
          <p:cNvSpPr txBox="1"/>
          <p:nvPr/>
        </p:nvSpPr>
        <p:spPr>
          <a:xfrm>
            <a:off x="1066800" y="5031830"/>
            <a:ext cx="43434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KW" sz="2000" b="1" dirty="0" smtClean="0">
                <a:latin typeface="Traditional Arabic" pitchFamily="18" charset="-78"/>
                <a:cs typeface="Traditional Arabic" pitchFamily="18" charset="-78"/>
              </a:rPr>
              <a:t>رابط المقال في مدونة الداعي الغريب:</a:t>
            </a:r>
            <a:endParaRPr lang="en-US" sz="2000" b="1" dirty="0">
              <a:latin typeface="Traditional Arabic" pitchFamily="18" charset="-78"/>
              <a:cs typeface="Traditional Arabic" pitchFamily="18" charset="-78"/>
            </a:endParaRPr>
          </a:p>
        </p:txBody>
      </p:sp>
      <p:pic>
        <p:nvPicPr>
          <p:cNvPr id="15" name="Picture 6">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668" y="5594670"/>
            <a:ext cx="1263330" cy="1263330"/>
          </a:xfrm>
          <a:prstGeom prst="rect">
            <a:avLst/>
          </a:prstGeom>
        </p:spPr>
      </p:pic>
      <p:pic>
        <p:nvPicPr>
          <p:cNvPr id="16" name="Picture 7">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7378" y="3048000"/>
            <a:ext cx="914400" cy="914400"/>
          </a:xfrm>
          <a:prstGeom prst="rect">
            <a:avLst/>
          </a:prstGeom>
        </p:spPr>
      </p:pic>
      <p:pic>
        <p:nvPicPr>
          <p:cNvPr id="17" name="Picture 8">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86578" y="3048000"/>
            <a:ext cx="914400" cy="914400"/>
          </a:xfrm>
          <a:prstGeom prst="rect">
            <a:avLst/>
          </a:prstGeom>
        </p:spPr>
      </p:pic>
      <p:pic>
        <p:nvPicPr>
          <p:cNvPr id="18" name="Picture 10">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61648" y="3048000"/>
            <a:ext cx="914400" cy="914400"/>
          </a:xfrm>
          <a:prstGeom prst="rect">
            <a:avLst/>
          </a:prstGeom>
        </p:spPr>
      </p:pic>
    </p:spTree>
    <p:extLst>
      <p:ext uri="{BB962C8B-B14F-4D97-AF65-F5344CB8AC3E}">
        <p14:creationId xmlns:p14="http://schemas.microsoft.com/office/powerpoint/2010/main" val="4144212418"/>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372</Words>
  <Application>Microsoft Office PowerPoint</Application>
  <PresentationFormat>عرض على الشاشة (3:4)‏</PresentationFormat>
  <Paragraphs>22</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مسير ماطر عجيل الظفيرى</dc:creator>
  <cp:lastModifiedBy>مسير ماطر عجيل الظفيرى</cp:lastModifiedBy>
  <cp:revision>12</cp:revision>
  <dcterms:created xsi:type="dcterms:W3CDTF">2017-07-27T08:30:23Z</dcterms:created>
  <dcterms:modified xsi:type="dcterms:W3CDTF">2017-07-27T09:43:45Z</dcterms:modified>
</cp:coreProperties>
</file>