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1974" y="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792619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501706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3987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092827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762768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186333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66324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01648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80993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08571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14487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chemeClr val="accent3">
                <a:lumMod val="20000"/>
                <a:lumOff val="8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9A113-37C9-4163-A8E5-0B0A3234E933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1FC61-B9AE-45EA-BF82-17A5B2DC732A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56490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ptsq8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pptsq8.wordpress.com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ptsq8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pptsq8.wordpress.com/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ptsq8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pptsq8.wordpress.com/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ptsq8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pptsq8.wordpress.com/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ptsq8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pptsq8.wordpress.com/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ptsq8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pptsq8.wordpress.com/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ptsq8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pptsq8.wordpress.com/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ptsq8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pptsq8.wordpress.com/" TargetMode="Externa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ptsq8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pptsq8.wordpress.com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447800" y="838200"/>
            <a:ext cx="62484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دُعاءُ الكَرْبِ والدعاءُ عندَ الأمورِ المهمّة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1951892" y="1552131"/>
            <a:ext cx="525779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من كتاب الأذكار للنووي       بتصرف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696" y="2362200"/>
            <a:ext cx="2857500" cy="28575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1066800" y="5310554"/>
            <a:ext cx="68580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تصميم ونشر موقع:</a:t>
            </a:r>
          </a:p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https://freepptsq8.com/</a:t>
            </a:r>
            <a:endParaRPr lang="ar-KW" sz="3200" b="1" dirty="0" smtClean="0">
              <a:solidFill>
                <a:srgbClr val="0070C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843" y="1510135"/>
            <a:ext cx="635187" cy="63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6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066800" y="613589"/>
            <a:ext cx="7315200" cy="27392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عن ابن عباس رضي الله عنهما، أن رسول الله صلى الله عليه وسلم كان يقول عند الكرب: " </a:t>
            </a:r>
            <a:r>
              <a:rPr lang="ar-KW" sz="36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لاَ إِلهَ إِلاَّ اللَّهُ العظيم الحليم، لا إله إلا اللَّه رَبّ العَرْشِ العظيم، لا إله إلا اللَّهُ رَبُّ السَّمَوَاتِ وَرَبُّ الأرْضِ رَبُّ العَرْشِ الكَرِيمُ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". </a:t>
            </a:r>
          </a:p>
          <a:p>
            <a:pPr algn="l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رواه البخاري ومسلم.</a:t>
            </a:r>
            <a:endParaRPr lang="ar-KW" sz="36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3335849"/>
            <a:ext cx="2857500" cy="2857500"/>
          </a:xfrm>
          <a:prstGeom prst="rect">
            <a:avLst/>
          </a:prstGeom>
        </p:spPr>
      </p:pic>
      <p:pic>
        <p:nvPicPr>
          <p:cNvPr id="6" name="صورة 5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715000"/>
            <a:ext cx="838200" cy="838200"/>
          </a:xfrm>
          <a:prstGeom prst="rect">
            <a:avLst/>
          </a:prstGeom>
        </p:spPr>
      </p:pic>
      <p:sp>
        <p:nvSpPr>
          <p:cNvPr id="7" name="مربع نص 6">
            <a:hlinkClick r:id="rId5"/>
          </p:cNvPr>
          <p:cNvSpPr txBox="1"/>
          <p:nvPr/>
        </p:nvSpPr>
        <p:spPr>
          <a:xfrm>
            <a:off x="756139" y="57341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15681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838200" y="914400"/>
            <a:ext cx="7315200" cy="26622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عن عليّ رضي الله عنه قال: لَقَّنني رسول الله صلى الله عليه وسلم هؤلاء الكلمات، وأمرني إن نزل بي كرب أو شدّة أن أقولها:</a:t>
            </a:r>
          </a:p>
          <a:p>
            <a:pPr algn="just"/>
            <a:endParaRPr lang="ar-KW" sz="11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/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« </a:t>
            </a:r>
            <a:r>
              <a:rPr lang="ar-KW" sz="40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لا </a:t>
            </a:r>
            <a:r>
              <a:rPr lang="ar-KW" sz="4000" b="1" dirty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إِلهَ </a:t>
            </a:r>
            <a:r>
              <a:rPr lang="ar-KW" sz="40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إِلاَّ اللَّهُ الكَرِيمُ العَظِيمُ، سُبْحانَهُ، تَبارَكَ اللَّهُ رَبُّ العَرْش العَظِيمِ، الحَمْدُ لِلَّهِ رَبّ العالَمِينَ </a:t>
            </a:r>
            <a:r>
              <a:rPr lang="ar-KW" sz="2800" b="1" dirty="0" smtClean="0">
                <a:solidFill>
                  <a:schemeClr val="accent5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»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. </a:t>
            </a:r>
          </a:p>
          <a:p>
            <a:pPr algn="l"/>
            <a:r>
              <a:rPr lang="ar-KW" sz="2000" b="1" dirty="0" smtClean="0">
                <a:latin typeface="Traditional Arabic" pitchFamily="18" charset="-78"/>
                <a:cs typeface="Traditional Arabic" pitchFamily="18" charset="-78"/>
              </a:rPr>
              <a:t>رواه النسائي في سننه، وابن السني.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3390900"/>
            <a:ext cx="2857500" cy="2857500"/>
          </a:xfrm>
          <a:prstGeom prst="rect">
            <a:avLst/>
          </a:prstGeom>
        </p:spPr>
      </p:pic>
      <p:pic>
        <p:nvPicPr>
          <p:cNvPr id="6" name="صورة 5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715000"/>
            <a:ext cx="838200" cy="838200"/>
          </a:xfrm>
          <a:prstGeom prst="rect">
            <a:avLst/>
          </a:prstGeom>
        </p:spPr>
      </p:pic>
      <p:sp>
        <p:nvSpPr>
          <p:cNvPr id="7" name="مربع نص 6">
            <a:hlinkClick r:id="rId5"/>
          </p:cNvPr>
          <p:cNvSpPr txBox="1"/>
          <p:nvPr/>
        </p:nvSpPr>
        <p:spPr>
          <a:xfrm>
            <a:off x="756139" y="57341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8761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990600" y="1066800"/>
            <a:ext cx="7162800" cy="21852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عن أنس رضي الله عنه، عن النبي صلى الله عليه وسلم، أنه كان إذا كربه أمر قال: </a:t>
            </a:r>
          </a:p>
          <a:p>
            <a:pPr algn="ctr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« </a:t>
            </a:r>
            <a:r>
              <a:rPr lang="ar-KW" sz="40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يا حَيُّ يا قَيُّومُ، بِرَحْمَتِكَ أسْتَغِيثُ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» </a:t>
            </a:r>
          </a:p>
          <a:p>
            <a:pPr algn="l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رواه الترمذي وقال الحاكم: هذا حديث صحيح الإِسناد.</a:t>
            </a:r>
            <a:endParaRPr lang="ar-KW" sz="36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3335849"/>
            <a:ext cx="2857500" cy="2857500"/>
          </a:xfrm>
          <a:prstGeom prst="rect">
            <a:avLst/>
          </a:prstGeom>
        </p:spPr>
      </p:pic>
      <p:pic>
        <p:nvPicPr>
          <p:cNvPr id="7" name="صورة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715000"/>
            <a:ext cx="838200" cy="838200"/>
          </a:xfrm>
          <a:prstGeom prst="rect">
            <a:avLst/>
          </a:prstGeom>
        </p:spPr>
      </p:pic>
      <p:sp>
        <p:nvSpPr>
          <p:cNvPr id="8" name="مربع نص 7">
            <a:hlinkClick r:id="rId5"/>
          </p:cNvPr>
          <p:cNvSpPr txBox="1"/>
          <p:nvPr/>
        </p:nvSpPr>
        <p:spPr>
          <a:xfrm>
            <a:off x="756139" y="57341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282606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066800" y="1143000"/>
            <a:ext cx="70104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عن أبي هريرة رضي الله عنه، أن النبي صلى الله عليه وسلم كان إذا أهمّه الأمر رفع رأسَه إلى السماء فقال: « </a:t>
            </a:r>
            <a:r>
              <a:rPr lang="ar-KW" sz="32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سُبْحانَ الله العَظِيمِ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»</a:t>
            </a:r>
            <a:r>
              <a:rPr lang="ar-KW" sz="32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، وإذا اجتهد في الدعاء قال: « </a:t>
            </a:r>
            <a:r>
              <a:rPr lang="ar-KW" sz="32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يا حَيُّ يا قَيُّومُ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». </a:t>
            </a:r>
          </a:p>
          <a:p>
            <a:pPr algn="l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رواه الترمذي.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3335849"/>
            <a:ext cx="2857500" cy="2857500"/>
          </a:xfrm>
          <a:prstGeom prst="rect">
            <a:avLst/>
          </a:prstGeom>
        </p:spPr>
      </p:pic>
      <p:pic>
        <p:nvPicPr>
          <p:cNvPr id="7" name="صورة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715000"/>
            <a:ext cx="838200" cy="838200"/>
          </a:xfrm>
          <a:prstGeom prst="rect">
            <a:avLst/>
          </a:prstGeom>
        </p:spPr>
      </p:pic>
      <p:sp>
        <p:nvSpPr>
          <p:cNvPr id="8" name="مربع نص 7">
            <a:hlinkClick r:id="rId5"/>
          </p:cNvPr>
          <p:cNvSpPr txBox="1"/>
          <p:nvPr/>
        </p:nvSpPr>
        <p:spPr>
          <a:xfrm>
            <a:off x="756139" y="57341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151736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236785" y="1028720"/>
            <a:ext cx="67056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عن أنس رضي الله عنه قال: كان أكثرُ دعاءِ النبيّ صلى الله عليه وسلم: " </a:t>
            </a:r>
            <a:r>
              <a:rPr lang="ar-KW" sz="36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اللَّهُمَّ آتِنا في الدُّنْيا حَسَنَةً، وفي الآخرة حسنة، وقنا عَذَابَ النَّارِ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" 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رواه البخاري ومسلم.</a:t>
            </a:r>
            <a:endParaRPr lang="ar-KW" sz="36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3335849"/>
            <a:ext cx="2857500" cy="2857500"/>
          </a:xfrm>
          <a:prstGeom prst="rect">
            <a:avLst/>
          </a:prstGeom>
        </p:spPr>
      </p:pic>
      <p:pic>
        <p:nvPicPr>
          <p:cNvPr id="6" name="صورة 5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715000"/>
            <a:ext cx="838200" cy="838200"/>
          </a:xfrm>
          <a:prstGeom prst="rect">
            <a:avLst/>
          </a:prstGeom>
        </p:spPr>
      </p:pic>
      <p:sp>
        <p:nvSpPr>
          <p:cNvPr id="7" name="مربع نص 6">
            <a:hlinkClick r:id="rId5"/>
          </p:cNvPr>
          <p:cNvSpPr txBox="1"/>
          <p:nvPr/>
        </p:nvSpPr>
        <p:spPr>
          <a:xfrm>
            <a:off x="756139" y="57341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196865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236785" y="914400"/>
            <a:ext cx="67056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عن أبي بكرة رضي الله عنه، أن رسولَ الله صلى الله عليه وسلم قال: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« </a:t>
            </a:r>
            <a:r>
              <a:rPr lang="ar-KW" sz="36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دَعَوَاتُ </a:t>
            </a:r>
            <a:r>
              <a:rPr lang="ar-KW" sz="3600" b="1" dirty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المَكْرُوب: اللَّهُمَّ رَحْمَتَكَ أرْجُو فَلا تَكِلْنِي إلى نَفْسي طَرْفَةَ عَيْنٍ، وأصْلِحْ لي شَأنِي كُلَّهُ، لا إِلهَ إِلاَّ </a:t>
            </a:r>
            <a:r>
              <a:rPr lang="ar-KW" sz="36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أنْتَ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». 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رواه أبوداود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3335849"/>
            <a:ext cx="2857500" cy="2857500"/>
          </a:xfrm>
          <a:prstGeom prst="rect">
            <a:avLst/>
          </a:prstGeom>
        </p:spPr>
      </p:pic>
      <p:pic>
        <p:nvPicPr>
          <p:cNvPr id="6" name="صورة 5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715000"/>
            <a:ext cx="838200" cy="838200"/>
          </a:xfrm>
          <a:prstGeom prst="rect">
            <a:avLst/>
          </a:prstGeom>
        </p:spPr>
      </p:pic>
      <p:sp>
        <p:nvSpPr>
          <p:cNvPr id="7" name="مربع نص 6">
            <a:hlinkClick r:id="rId5"/>
          </p:cNvPr>
          <p:cNvSpPr txBox="1"/>
          <p:nvPr/>
        </p:nvSpPr>
        <p:spPr>
          <a:xfrm>
            <a:off x="756139" y="57341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2344396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236785" y="914400"/>
            <a:ext cx="670560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عن أسماء بنت عُمَيْس رضي الله عنها، قالت: قال لي رسولُ الله صلى الله عليه </a:t>
            </a:r>
            <a:r>
              <a:rPr lang="ar-KW" sz="36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 وسلم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: « </a:t>
            </a:r>
            <a:r>
              <a:rPr lang="ar-KW" sz="36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ألا </a:t>
            </a:r>
            <a:r>
              <a:rPr lang="ar-KW" sz="3600" b="1" dirty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أُعَلِّمُكَ كَلِماتٍ تَقُولِيْنَهُنَّ عِنْدَ الكَرْبِ - أو في الكرب - اللَّهُ اللَّهُ رَبي لا أُشْرِكُ بِهِ </a:t>
            </a:r>
            <a:r>
              <a:rPr lang="ar-KW" sz="36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شَيْئاً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». </a:t>
            </a:r>
          </a:p>
          <a:p>
            <a:pPr algn="l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رواه أبوداود وابن ماجة.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3335849"/>
            <a:ext cx="2857500" cy="2857500"/>
          </a:xfrm>
          <a:prstGeom prst="rect">
            <a:avLst/>
          </a:prstGeom>
        </p:spPr>
      </p:pic>
      <p:pic>
        <p:nvPicPr>
          <p:cNvPr id="6" name="صورة 5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715000"/>
            <a:ext cx="838200" cy="838200"/>
          </a:xfrm>
          <a:prstGeom prst="rect">
            <a:avLst/>
          </a:prstGeom>
        </p:spPr>
      </p:pic>
      <p:sp>
        <p:nvSpPr>
          <p:cNvPr id="7" name="مربع نص 6">
            <a:hlinkClick r:id="rId5"/>
          </p:cNvPr>
          <p:cNvSpPr txBox="1"/>
          <p:nvPr/>
        </p:nvSpPr>
        <p:spPr>
          <a:xfrm>
            <a:off x="756139" y="57341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1649796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/>
          <p:cNvSpPr txBox="1"/>
          <p:nvPr/>
        </p:nvSpPr>
        <p:spPr>
          <a:xfrm>
            <a:off x="1236785" y="914400"/>
            <a:ext cx="6705600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4000" b="1" dirty="0">
                <a:latin typeface="Traditional Arabic" pitchFamily="18" charset="-78"/>
                <a:cs typeface="Traditional Arabic" pitchFamily="18" charset="-78"/>
              </a:rPr>
              <a:t>عن قتادة رضي الله عنه قال: قال رسول الله صلى الله عليه وسلم</a:t>
            </a:r>
            <a:r>
              <a:rPr lang="ar-KW" sz="4000" b="1" dirty="0" smtClean="0">
                <a:latin typeface="Traditional Arabic" pitchFamily="18" charset="-78"/>
                <a:cs typeface="Traditional Arabic" pitchFamily="18" charset="-78"/>
              </a:rPr>
              <a:t>: « </a:t>
            </a:r>
            <a:r>
              <a:rPr lang="ar-KW" sz="40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مَنْ </a:t>
            </a:r>
            <a:r>
              <a:rPr lang="ar-KW" sz="4000" b="1" dirty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قَرأ آيَةَ الكُرْسِيّ وَخَوَاتِيمَ سُورَةِ البَقَرَةِ عِنْدَ الكَرْبِ، أغاثَهُ اللَّهُ عَزَّ </a:t>
            </a:r>
            <a:r>
              <a:rPr lang="ar-KW" sz="40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وَجَلَّ </a:t>
            </a:r>
            <a:r>
              <a:rPr lang="ar-KW" sz="4000" b="1" dirty="0" smtClean="0">
                <a:latin typeface="Traditional Arabic" pitchFamily="18" charset="-78"/>
                <a:cs typeface="Traditional Arabic" pitchFamily="18" charset="-78"/>
              </a:rPr>
              <a:t>»  </a:t>
            </a:r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ابن السني.</a:t>
            </a:r>
            <a:endParaRPr lang="ar-KW" sz="20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3335849"/>
            <a:ext cx="2857500" cy="2857500"/>
          </a:xfrm>
          <a:prstGeom prst="rect">
            <a:avLst/>
          </a:prstGeom>
        </p:spPr>
      </p:pic>
      <p:pic>
        <p:nvPicPr>
          <p:cNvPr id="10" name="صورة 9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715000"/>
            <a:ext cx="838200" cy="838200"/>
          </a:xfrm>
          <a:prstGeom prst="rect">
            <a:avLst/>
          </a:prstGeom>
        </p:spPr>
      </p:pic>
      <p:sp>
        <p:nvSpPr>
          <p:cNvPr id="11" name="مربع نص 10">
            <a:hlinkClick r:id="rId5"/>
          </p:cNvPr>
          <p:cNvSpPr txBox="1"/>
          <p:nvPr/>
        </p:nvSpPr>
        <p:spPr>
          <a:xfrm>
            <a:off x="756139" y="57341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2144197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025770" y="739676"/>
            <a:ext cx="712763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عن سعد قال: قال رسول الله صلى الله عليه وسلم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:</a:t>
            </a:r>
          </a:p>
          <a:p>
            <a:pPr algn="just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« </a:t>
            </a:r>
            <a:r>
              <a:rPr lang="ar-KW" sz="36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دَعْوَةُ </a:t>
            </a:r>
            <a:r>
              <a:rPr lang="ar-KW" sz="3600" b="1" dirty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ذِي النُّونِ إذْ دَعا رَبَّهُ وَهُوَ في بَطْنِ الحُوتِ: لا إِلهَ إِلاَّ أنْتَ سُبْحانَكَ إنِّي كُنْتُ مِنَ الظَّالِمِينَ، لَمْ يَدْعُ بِها رَجُلٌ مُسْلِمٌ فِي </a:t>
            </a:r>
            <a:r>
              <a:rPr lang="ar-KW" sz="3600" b="1" dirty="0" err="1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شئ</a:t>
            </a:r>
            <a:r>
              <a:rPr lang="ar-KW" sz="3600" b="1" dirty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 قَطُّ إِلاَّ اسْتَجابَ </a:t>
            </a:r>
            <a:r>
              <a:rPr lang="ar-KW" sz="3600" b="1" dirty="0" smtClean="0">
                <a:solidFill>
                  <a:schemeClr val="accent6">
                    <a:lumMod val="5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له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».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رواه الترمذي</a:t>
            </a:r>
            <a:endParaRPr lang="ar-KW" sz="14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3335849"/>
            <a:ext cx="2857500" cy="2857500"/>
          </a:xfrm>
          <a:prstGeom prst="rect">
            <a:avLst/>
          </a:prstGeom>
        </p:spPr>
      </p:pic>
      <p:pic>
        <p:nvPicPr>
          <p:cNvPr id="6" name="صورة 5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715000"/>
            <a:ext cx="838200" cy="838200"/>
          </a:xfrm>
          <a:prstGeom prst="rect">
            <a:avLst/>
          </a:prstGeom>
        </p:spPr>
      </p:pic>
      <p:sp>
        <p:nvSpPr>
          <p:cNvPr id="7" name="مربع نص 6">
            <a:hlinkClick r:id="rId5"/>
          </p:cNvPr>
          <p:cNvSpPr txBox="1"/>
          <p:nvPr/>
        </p:nvSpPr>
        <p:spPr>
          <a:xfrm>
            <a:off x="756139" y="57341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188055969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449</Words>
  <Application>Microsoft Office PowerPoint</Application>
  <PresentationFormat>عرض على الشاشة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Traditional Arabic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مسير ماطر عجيل الظفيرى</dc:creator>
  <cp:lastModifiedBy>مسير ماطر عجيل ناجى الظفيرى</cp:lastModifiedBy>
  <cp:revision>29</cp:revision>
  <dcterms:created xsi:type="dcterms:W3CDTF">2017-07-19T06:10:48Z</dcterms:created>
  <dcterms:modified xsi:type="dcterms:W3CDTF">2018-09-17T05:15:17Z</dcterms:modified>
</cp:coreProperties>
</file>