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4" r:id="rId11"/>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2742" y="-90"/>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66E75-C789-4407-9CF3-0FEE0FDB3BBD}" type="datetimeFigureOut">
              <a:rPr lang="en-US" smtClean="0"/>
              <a:t>11/6/2016</a:t>
            </a:fld>
            <a:endParaRPr lang="en-US"/>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39927-6833-4225-AA3D-61CA6F0D7DFF}" type="slidenum">
              <a:rPr lang="en-US" smtClean="0"/>
              <a:t>‹#›</a:t>
            </a:fld>
            <a:endParaRPr lang="en-US"/>
          </a:p>
        </p:txBody>
      </p:sp>
    </p:spTree>
    <p:extLst>
      <p:ext uri="{BB962C8B-B14F-4D97-AF65-F5344CB8AC3E}">
        <p14:creationId xmlns:p14="http://schemas.microsoft.com/office/powerpoint/2010/main" val="3699793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3"/>
            <a:ext cx="5829300" cy="212336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0500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379084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2"/>
            <a:ext cx="5829300" cy="196744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1A3DB-7BF3-459D-8A21-79BA9BABD75F}"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329657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51A3DB-7BF3-459D-8A21-79BA9BABD75F}"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91326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51A3DB-7BF3-459D-8A21-79BA9BABD75F}" type="datetimeFigureOut">
              <a:rPr lang="en-US" smtClean="0"/>
              <a:t>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633560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51A3DB-7BF3-459D-8A21-79BA9BABD75F}" type="datetimeFigureOut">
              <a:rPr lang="en-US" smtClean="0"/>
              <a:t>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751284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1A3DB-7BF3-459D-8A21-79BA9BABD75F}" type="datetimeFigureOut">
              <a:rPr lang="en-US" smtClean="0"/>
              <a:t>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651493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6"/>
            <a:ext cx="2256235" cy="16785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1A3DB-7BF3-459D-8A21-79BA9BABD75F}"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849402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1"/>
            <a:ext cx="4114800" cy="81862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1A3DB-7BF3-459D-8A21-79BA9BABD75F}" type="datetimeFigureOut">
              <a:rPr lang="en-US" smtClean="0"/>
              <a:t>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914898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24539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29697"/>
            <a:ext cx="1157288" cy="11268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6" y="529697"/>
            <a:ext cx="3357563" cy="11268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1A3DB-7BF3-459D-8A21-79BA9BABD75F}" type="datetimeFigureOut">
              <a:rPr lang="en-US" smtClean="0"/>
              <a:t>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13545-D600-4BE1-A8AA-39C0160F1E6E}" type="slidenum">
              <a:rPr lang="en-US" smtClean="0"/>
              <a:t>‹#›</a:t>
            </a:fld>
            <a:endParaRPr lang="en-US"/>
          </a:p>
        </p:txBody>
      </p:sp>
    </p:spTree>
    <p:extLst>
      <p:ext uri="{BB962C8B-B14F-4D97-AF65-F5344CB8AC3E}">
        <p14:creationId xmlns:p14="http://schemas.microsoft.com/office/powerpoint/2010/main" val="1402498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6000" r="-4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2451A3DB-7BF3-459D-8A21-79BA9BABD75F}" type="datetimeFigureOut">
              <a:rPr lang="en-US" smtClean="0"/>
              <a:t>11/6/2016</a:t>
            </a:fld>
            <a:endParaRPr lang="en-US"/>
          </a:p>
        </p:txBody>
      </p:sp>
      <p:sp>
        <p:nvSpPr>
          <p:cNvPr id="5" name="Footer Placeholder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B7713545-D600-4BE1-A8AA-39C0160F1E6E}" type="slidenum">
              <a:rPr lang="en-US" smtClean="0"/>
              <a:t>‹#›</a:t>
            </a:fld>
            <a:endParaRPr lang="en-US"/>
          </a:p>
        </p:txBody>
      </p:sp>
    </p:spTree>
    <p:extLst>
      <p:ext uri="{BB962C8B-B14F-4D97-AF65-F5344CB8AC3E}">
        <p14:creationId xmlns:p14="http://schemas.microsoft.com/office/powerpoint/2010/main" val="286224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twitter.com/aldaeey"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m.alraimedia.com/ar/article/others/2009/05/29/426078/nr/nc" TargetMode="External"/><Relationship Id="rId1" Type="http://schemas.openxmlformats.org/officeDocument/2006/relationships/slideLayout" Target="../slideLayouts/slideLayout2.xml"/><Relationship Id="rId6" Type="http://schemas.openxmlformats.org/officeDocument/2006/relationships/hyperlink" Target="https://www.instagram.com/mesyaralthafiri/" TargetMode="External"/><Relationship Id="rId5" Type="http://schemas.openxmlformats.org/officeDocument/2006/relationships/image" Target="../media/image6.png"/><Relationship Id="rId4" Type="http://schemas.openxmlformats.org/officeDocument/2006/relationships/hyperlink" Target="https://www.youtube.com/user/daeeq1" TargetMode="Externa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5398532"/>
            <a:ext cx="4724400" cy="1015663"/>
          </a:xfrm>
          <a:prstGeom prst="rect">
            <a:avLst/>
          </a:prstGeom>
          <a:noFill/>
        </p:spPr>
        <p:txBody>
          <a:bodyPr wrap="square" rtlCol="0">
            <a:spAutoFit/>
          </a:bodyPr>
          <a:lstStyle/>
          <a:p>
            <a:pPr algn="ctr"/>
            <a:r>
              <a:rPr lang="ar-KW" sz="6000" dirty="0" smtClean="0">
                <a:cs typeface="DecoType Naskh Variants" pitchFamily="2" charset="-78"/>
              </a:rPr>
              <a:t>صورة الحياة</a:t>
            </a:r>
            <a:endParaRPr lang="en-US" sz="6000" dirty="0">
              <a:cs typeface="DecoType Naskh Variants" pitchFamily="2" charset="-78"/>
            </a:endParaRPr>
          </a:p>
        </p:txBody>
      </p:sp>
      <p:sp>
        <p:nvSpPr>
          <p:cNvPr id="3" name="TextBox 2"/>
          <p:cNvSpPr txBox="1"/>
          <p:nvPr/>
        </p:nvSpPr>
        <p:spPr>
          <a:xfrm>
            <a:off x="1066800" y="6364069"/>
            <a:ext cx="4724400" cy="1200329"/>
          </a:xfrm>
          <a:prstGeom prst="rect">
            <a:avLst/>
          </a:prstGeom>
          <a:noFill/>
        </p:spPr>
        <p:txBody>
          <a:bodyPr wrap="square" rtlCol="0">
            <a:spAutoFit/>
          </a:bodyPr>
          <a:lstStyle/>
          <a:p>
            <a:pPr algn="ctr" rtl="1"/>
            <a:r>
              <a:rPr lang="ar-KW" sz="3600" dirty="0" smtClean="0">
                <a:cs typeface="DecoType Naskh Variants" pitchFamily="2" charset="-78"/>
              </a:rPr>
              <a:t>بقلم:</a:t>
            </a:r>
          </a:p>
          <a:p>
            <a:pPr algn="ctr" rtl="1"/>
            <a:r>
              <a:rPr lang="ar-KW" sz="3600" dirty="0" smtClean="0">
                <a:cs typeface="DecoType Naskh Variants" pitchFamily="2" charset="-78"/>
              </a:rPr>
              <a:t>مسير ماطر الظفيري</a:t>
            </a:r>
            <a:endParaRPr lang="en-US" sz="3600" dirty="0">
              <a:cs typeface="DecoType Naskh Variants"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2400470"/>
            <a:ext cx="4724400" cy="2476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701566" y="9067800"/>
            <a:ext cx="5715000" cy="369332"/>
          </a:xfrm>
          <a:prstGeom prst="rect">
            <a:avLst/>
          </a:prstGeom>
          <a:noFill/>
        </p:spPr>
        <p:txBody>
          <a:bodyPr wrap="square" rtlCol="0">
            <a:spAutoFit/>
          </a:bodyPr>
          <a:lstStyle/>
          <a:p>
            <a:pPr algn="ctr" rtl="1"/>
            <a:r>
              <a:rPr lang="ar-KW" b="1" dirty="0" smtClean="0">
                <a:latin typeface="Traditional Arabic" pitchFamily="18" charset="-78"/>
                <a:cs typeface="Traditional Arabic" pitchFamily="18" charset="-78"/>
              </a:rPr>
              <a:t>مقال نشر في جريدة الراي يوم الجمعة 29/ 9 / 2009 - متفرقات</a:t>
            </a:r>
            <a:endParaRPr lang="en-US" b="1" dirty="0">
              <a:latin typeface="Traditional Arabic" pitchFamily="18" charset="-78"/>
              <a:cs typeface="Traditional Arabic" pitchFamily="18" charset="-78"/>
            </a:endParaRPr>
          </a:p>
        </p:txBody>
      </p:sp>
    </p:spTree>
    <p:extLst>
      <p:ext uri="{BB962C8B-B14F-4D97-AF65-F5344CB8AC3E}">
        <p14:creationId xmlns:p14="http://schemas.microsoft.com/office/powerpoint/2010/main" val="32715906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2230934"/>
            <a:ext cx="4343400" cy="5693866"/>
          </a:xfrm>
          <a:prstGeom prst="rect">
            <a:avLst/>
          </a:prstGeom>
          <a:noFill/>
        </p:spPr>
        <p:txBody>
          <a:bodyPr wrap="square" rtlCol="0">
            <a:spAutoFit/>
          </a:bodyPr>
          <a:lstStyle/>
          <a:p>
            <a:pPr algn="just" rtl="1"/>
            <a:r>
              <a:rPr lang="ar-KW" sz="2800" b="1" dirty="0">
                <a:latin typeface="Traditional Arabic" pitchFamily="18" charset="-78"/>
                <a:cs typeface="Traditional Arabic" pitchFamily="18" charset="-78"/>
              </a:rPr>
              <a:t>عندما توفي عمي «رحمه الله» قبل </a:t>
            </a:r>
            <a:r>
              <a:rPr lang="ar-KW" sz="2800" b="1" dirty="0" smtClean="0">
                <a:latin typeface="Traditional Arabic" pitchFamily="18" charset="-78"/>
                <a:cs typeface="Traditional Arabic" pitchFamily="18" charset="-78"/>
              </a:rPr>
              <a:t>أيام </a:t>
            </a:r>
            <a:r>
              <a:rPr lang="ar-KW" sz="2800" b="1" dirty="0">
                <a:latin typeface="Traditional Arabic" pitchFamily="18" charset="-78"/>
                <a:cs typeface="Traditional Arabic" pitchFamily="18" charset="-78"/>
              </a:rPr>
              <a:t>وكنا عند المغسل نغسله، دخل علينا شاب معه قطعة قماش، فإذا بها طفل صغير ولد ميتا، فغسل ثم وضع مع عمي في نفس الجنازة، فقلت سبحان الله العظيم القدير! عمي توفي عن عمر يناهز السادسة والسبعين «رحمه الله» وهذا الطفل ولد صغيرا قبل </a:t>
            </a:r>
            <a:r>
              <a:rPr lang="ar-KW" sz="2800" b="1" dirty="0" smtClean="0">
                <a:latin typeface="Traditional Arabic" pitchFamily="18" charset="-78"/>
                <a:cs typeface="Traditional Arabic" pitchFamily="18" charset="-78"/>
              </a:rPr>
              <a:t>أن </a:t>
            </a:r>
            <a:r>
              <a:rPr lang="ar-KW" sz="2800" b="1" dirty="0">
                <a:latin typeface="Traditional Arabic" pitchFamily="18" charset="-78"/>
                <a:cs typeface="Traditional Arabic" pitchFamily="18" charset="-78"/>
              </a:rPr>
              <a:t>يرى الحياة! وفي ديوان العزاء رأيت لوحة فنية معلقة تنبض بالحياة! (أشجار وأنهار وقصور) فتذكرت قول الله تعالى: «وما الحياة الدنيا إلا متاع الغرور» هذه هي صورة الحياة الحقيقية، شخص يموت وآخر يولد ولكن هل من معتبر؟</a:t>
            </a:r>
            <a:endParaRPr lang="en-US" sz="28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904469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90600" y="2230934"/>
            <a:ext cx="4800600" cy="4216539"/>
          </a:xfrm>
          <a:prstGeom prst="rect">
            <a:avLst/>
          </a:prstGeom>
          <a:noFill/>
        </p:spPr>
        <p:txBody>
          <a:bodyPr wrap="square" rtlCol="0">
            <a:spAutoFit/>
          </a:bodyPr>
          <a:lstStyle/>
          <a:p>
            <a:pPr algn="just" rtl="1"/>
            <a:r>
              <a:rPr lang="ar-KW" sz="3600" b="1" dirty="0">
                <a:latin typeface="Traditional Arabic" pitchFamily="18" charset="-78"/>
                <a:cs typeface="Traditional Arabic" pitchFamily="18" charset="-78"/>
              </a:rPr>
              <a:t>كم تمنينا </a:t>
            </a:r>
            <a:r>
              <a:rPr lang="ar-KW" sz="3600" b="1" dirty="0" smtClean="0">
                <a:latin typeface="Traditional Arabic" pitchFamily="18" charset="-78"/>
                <a:cs typeface="Traditional Arabic" pitchFamily="18" charset="-78"/>
              </a:rPr>
              <a:t>أن </a:t>
            </a:r>
            <a:r>
              <a:rPr lang="ar-KW" sz="3600" b="1" dirty="0">
                <a:latin typeface="Traditional Arabic" pitchFamily="18" charset="-78"/>
                <a:cs typeface="Traditional Arabic" pitchFamily="18" charset="-78"/>
              </a:rPr>
              <a:t>ننجز </a:t>
            </a:r>
            <a:r>
              <a:rPr lang="ar-KW" sz="3600" b="1" dirty="0" smtClean="0">
                <a:latin typeface="Traditional Arabic" pitchFamily="18" charset="-78"/>
                <a:cs typeface="Traditional Arabic" pitchFamily="18" charset="-78"/>
              </a:rPr>
              <a:t>أمورا </a:t>
            </a:r>
            <a:r>
              <a:rPr lang="ar-KW" sz="3600" b="1" dirty="0">
                <a:latin typeface="Traditional Arabic" pitchFamily="18" charset="-78"/>
                <a:cs typeface="Traditional Arabic" pitchFamily="18" charset="-78"/>
              </a:rPr>
              <a:t>في الأيام التي ذهبت منا؟</a:t>
            </a:r>
          </a:p>
          <a:p>
            <a:pPr algn="just" rtl="1"/>
            <a:endParaRPr lang="ar-KW" sz="1400" b="1" dirty="0" smtClean="0">
              <a:latin typeface="Traditional Arabic" pitchFamily="18" charset="-78"/>
              <a:cs typeface="Traditional Arabic" pitchFamily="18" charset="-78"/>
            </a:endParaRPr>
          </a:p>
          <a:p>
            <a:pPr algn="just" rtl="1"/>
            <a:r>
              <a:rPr lang="ar-KW" sz="3600" b="1" dirty="0" smtClean="0">
                <a:latin typeface="Traditional Arabic" pitchFamily="18" charset="-78"/>
                <a:cs typeface="Traditional Arabic" pitchFamily="18" charset="-78"/>
              </a:rPr>
              <a:t>وكم </a:t>
            </a:r>
            <a:r>
              <a:rPr lang="ar-KW" sz="3600" b="1" dirty="0">
                <a:latin typeface="Traditional Arabic" pitchFamily="18" charset="-78"/>
                <a:cs typeface="Traditional Arabic" pitchFamily="18" charset="-78"/>
              </a:rPr>
              <a:t>تمنينا </a:t>
            </a:r>
            <a:r>
              <a:rPr lang="ar-KW" sz="3600" b="1" dirty="0" smtClean="0">
                <a:latin typeface="Traditional Arabic" pitchFamily="18" charset="-78"/>
                <a:cs typeface="Traditional Arabic" pitchFamily="18" charset="-78"/>
              </a:rPr>
              <a:t>أن </a:t>
            </a:r>
            <a:r>
              <a:rPr lang="ar-KW" sz="3600" b="1" dirty="0">
                <a:latin typeface="Traditional Arabic" pitchFamily="18" charset="-78"/>
                <a:cs typeface="Traditional Arabic" pitchFamily="18" charset="-78"/>
              </a:rPr>
              <a:t>نكون في أحسن من حالنا الآن في الأيام السابقة؟</a:t>
            </a:r>
          </a:p>
          <a:p>
            <a:pPr algn="just" rtl="1"/>
            <a:endParaRPr lang="ar-KW" sz="1400" b="1" dirty="0" smtClean="0">
              <a:latin typeface="Traditional Arabic" pitchFamily="18" charset="-78"/>
              <a:cs typeface="Traditional Arabic" pitchFamily="18" charset="-78"/>
            </a:endParaRPr>
          </a:p>
          <a:p>
            <a:pPr algn="just" rtl="1"/>
            <a:r>
              <a:rPr lang="ar-KW" sz="3600" b="1" dirty="0" smtClean="0">
                <a:latin typeface="Traditional Arabic" pitchFamily="18" charset="-78"/>
                <a:cs typeface="Traditional Arabic" pitchFamily="18" charset="-78"/>
              </a:rPr>
              <a:t>وكم </a:t>
            </a:r>
            <a:r>
              <a:rPr lang="ar-KW" sz="3600" b="1" dirty="0">
                <a:latin typeface="Traditional Arabic" pitchFamily="18" charset="-78"/>
                <a:cs typeface="Traditional Arabic" pitchFamily="18" charset="-78"/>
              </a:rPr>
              <a:t>رأينا غيرنا تقدم وازدهر؟</a:t>
            </a:r>
          </a:p>
          <a:p>
            <a:pPr algn="just" rtl="1"/>
            <a:endParaRPr lang="ar-KW" sz="1400" b="1" dirty="0" smtClean="0">
              <a:latin typeface="Traditional Arabic" pitchFamily="18" charset="-78"/>
              <a:cs typeface="Traditional Arabic" pitchFamily="18" charset="-78"/>
            </a:endParaRPr>
          </a:p>
          <a:p>
            <a:pPr algn="just" rtl="1"/>
            <a:r>
              <a:rPr lang="ar-KW" sz="3600" b="1" dirty="0" smtClean="0">
                <a:latin typeface="Traditional Arabic" pitchFamily="18" charset="-78"/>
                <a:cs typeface="Traditional Arabic" pitchFamily="18" charset="-78"/>
              </a:rPr>
              <a:t>وكم </a:t>
            </a:r>
            <a:r>
              <a:rPr lang="ar-KW" sz="3600" b="1" dirty="0" err="1">
                <a:latin typeface="Traditional Arabic" pitchFamily="18" charset="-78"/>
                <a:cs typeface="Traditional Arabic" pitchFamily="18" charset="-78"/>
              </a:rPr>
              <a:t>وكم</a:t>
            </a:r>
            <a:r>
              <a:rPr lang="ar-KW" sz="3600" b="1" dirty="0">
                <a:latin typeface="Traditional Arabic" pitchFamily="18" charset="-78"/>
                <a:cs typeface="Traditional Arabic" pitchFamily="18" charset="-78"/>
              </a:rPr>
              <a:t> </a:t>
            </a:r>
            <a:r>
              <a:rPr lang="ar-KW" sz="3600" b="1" dirty="0" err="1">
                <a:latin typeface="Traditional Arabic" pitchFamily="18" charset="-78"/>
                <a:cs typeface="Traditional Arabic" pitchFamily="18" charset="-78"/>
              </a:rPr>
              <a:t>وكم</a:t>
            </a:r>
            <a:r>
              <a:rPr lang="ar-KW" sz="3600" b="1" dirty="0">
                <a:latin typeface="Traditional Arabic" pitchFamily="18" charset="-78"/>
                <a:cs typeface="Traditional Arabic" pitchFamily="18" charset="-78"/>
              </a:rPr>
              <a:t>...</a:t>
            </a:r>
            <a:endParaRPr lang="en-US" sz="3600" b="1" dirty="0">
              <a:solidFill>
                <a:srgbClr val="C00000"/>
              </a:solidFill>
              <a:latin typeface="Traditional Arabic" pitchFamily="18" charset="-78"/>
              <a:cs typeface="Traditional Arabic" pitchFamily="18"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943600"/>
            <a:ext cx="3175724" cy="3175724"/>
          </a:xfrm>
          <a:prstGeom prst="rect">
            <a:avLst/>
          </a:prstGeom>
        </p:spPr>
      </p:pic>
    </p:spTree>
    <p:extLst>
      <p:ext uri="{BB962C8B-B14F-4D97-AF65-F5344CB8AC3E}">
        <p14:creationId xmlns:p14="http://schemas.microsoft.com/office/powerpoint/2010/main" val="2224477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66800" y="1752600"/>
            <a:ext cx="4800600" cy="5663089"/>
          </a:xfrm>
          <a:prstGeom prst="rect">
            <a:avLst/>
          </a:prstGeom>
          <a:noFill/>
        </p:spPr>
        <p:txBody>
          <a:bodyPr wrap="square" rtlCol="0">
            <a:spAutoFit/>
          </a:bodyPr>
          <a:lstStyle/>
          <a:p>
            <a:pPr algn="just" rtl="1"/>
            <a:r>
              <a:rPr lang="ar-KW" sz="3200" b="1" dirty="0" smtClean="0">
                <a:latin typeface="Traditional Arabic" pitchFamily="18" charset="-78"/>
                <a:cs typeface="Traditional Arabic" pitchFamily="18" charset="-78"/>
              </a:rPr>
              <a:t>إنها الأماني </a:t>
            </a:r>
            <a:r>
              <a:rPr lang="ar-KW" sz="3200" b="1" dirty="0">
                <a:latin typeface="Traditional Arabic" pitchFamily="18" charset="-78"/>
                <a:cs typeface="Traditional Arabic" pitchFamily="18" charset="-78"/>
              </a:rPr>
              <a:t>التي تأخذنا من شيء لآخر </a:t>
            </a:r>
            <a:r>
              <a:rPr lang="ar-KW" sz="3200" b="1" dirty="0" smtClean="0">
                <a:latin typeface="Traditional Arabic" pitchFamily="18" charset="-78"/>
                <a:cs typeface="Traditional Arabic" pitchFamily="18" charset="-78"/>
              </a:rPr>
              <a:t>حتى إذا </a:t>
            </a:r>
            <a:r>
              <a:rPr lang="ar-KW" sz="3200" b="1" dirty="0">
                <a:latin typeface="Traditional Arabic" pitchFamily="18" charset="-78"/>
                <a:cs typeface="Traditional Arabic" pitchFamily="18" charset="-78"/>
              </a:rPr>
              <a:t>(بلغت الروح الحلقوم) قلنا كان لفلان وكان لفلان </a:t>
            </a:r>
            <a:r>
              <a:rPr lang="ar-KW" sz="3200" b="1" dirty="0" smtClean="0">
                <a:latin typeface="Traditional Arabic" pitchFamily="18" charset="-78"/>
                <a:cs typeface="Traditional Arabic" pitchFamily="18" charset="-78"/>
              </a:rPr>
              <a:t>وأردنا </a:t>
            </a:r>
            <a:r>
              <a:rPr lang="ar-KW" sz="3200" b="1" dirty="0" err="1" smtClean="0">
                <a:latin typeface="Traditional Arabic" pitchFamily="18" charset="-78"/>
                <a:cs typeface="Traditional Arabic" pitchFamily="18" charset="-78"/>
              </a:rPr>
              <a:t>وأردنا</a:t>
            </a:r>
            <a:r>
              <a:rPr lang="ar-KW" sz="3200" b="1" dirty="0" smtClean="0">
                <a:latin typeface="Traditional Arabic" pitchFamily="18" charset="-78"/>
                <a:cs typeface="Traditional Arabic" pitchFamily="18" charset="-78"/>
              </a:rPr>
              <a:t>...</a:t>
            </a:r>
          </a:p>
          <a:p>
            <a:pPr algn="just" rtl="1"/>
            <a:r>
              <a:rPr lang="ar-KW" sz="3200" b="1" dirty="0" smtClean="0">
                <a:latin typeface="Traditional Arabic" pitchFamily="18" charset="-78"/>
                <a:cs typeface="Traditional Arabic" pitchFamily="18" charset="-78"/>
              </a:rPr>
              <a:t>أخي </a:t>
            </a:r>
            <a:r>
              <a:rPr lang="ar-KW" sz="3200" b="1" dirty="0">
                <a:latin typeface="Traditional Arabic" pitchFamily="18" charset="-78"/>
                <a:cs typeface="Traditional Arabic" pitchFamily="18" charset="-78"/>
              </a:rPr>
              <a:t>هل بحثت عن حقيقة رغبتك وسألت نفسك الآتي</a:t>
            </a:r>
            <a:r>
              <a:rPr lang="ar-KW" sz="3200" b="1" dirty="0" smtClean="0">
                <a:latin typeface="Traditional Arabic" pitchFamily="18" charset="-78"/>
                <a:cs typeface="Traditional Arabic" pitchFamily="18" charset="-78"/>
              </a:rPr>
              <a:t>:</a:t>
            </a:r>
          </a:p>
          <a:p>
            <a:pPr algn="just" rtl="1"/>
            <a:endParaRPr lang="ar-KW" sz="1400" b="1" dirty="0">
              <a:latin typeface="Traditional Arabic" pitchFamily="18" charset="-78"/>
              <a:cs typeface="Traditional Arabic" pitchFamily="18" charset="-78"/>
            </a:endParaRPr>
          </a:p>
          <a:p>
            <a:pPr algn="just" rtl="1"/>
            <a:r>
              <a:rPr lang="ar-KW" sz="3200" b="1" dirty="0">
                <a:latin typeface="Traditional Arabic" pitchFamily="18" charset="-78"/>
                <a:cs typeface="Traditional Arabic" pitchFamily="18" charset="-78"/>
              </a:rPr>
              <a:t>هل هذه الرغبة حقيقية أم زائفة</a:t>
            </a:r>
            <a:r>
              <a:rPr lang="ar-KW" sz="3200" b="1" dirty="0" smtClean="0">
                <a:latin typeface="Traditional Arabic" pitchFamily="18" charset="-78"/>
                <a:cs typeface="Traditional Arabic" pitchFamily="18" charset="-78"/>
              </a:rPr>
              <a:t>؟</a:t>
            </a:r>
          </a:p>
          <a:p>
            <a:pPr algn="just" rtl="1"/>
            <a:endParaRPr lang="ar-KW" sz="1400" b="1" dirty="0">
              <a:latin typeface="Traditional Arabic" pitchFamily="18" charset="-78"/>
              <a:cs typeface="Traditional Arabic" pitchFamily="18" charset="-78"/>
            </a:endParaRPr>
          </a:p>
          <a:p>
            <a:pPr algn="just" rtl="1"/>
            <a:r>
              <a:rPr lang="ar-KW" sz="3200" b="1" dirty="0">
                <a:latin typeface="Traditional Arabic" pitchFamily="18" charset="-78"/>
                <a:cs typeface="Traditional Arabic" pitchFamily="18" charset="-78"/>
              </a:rPr>
              <a:t>هل هذه الرغبة موافقة لشرع الله وسنة رسوله صلى الله عليه وسلم أم مخالفة</a:t>
            </a:r>
            <a:r>
              <a:rPr lang="ar-KW" sz="3200" b="1" dirty="0" smtClean="0">
                <a:latin typeface="Traditional Arabic" pitchFamily="18" charset="-78"/>
                <a:cs typeface="Traditional Arabic" pitchFamily="18" charset="-78"/>
              </a:rPr>
              <a:t>؟</a:t>
            </a:r>
          </a:p>
          <a:p>
            <a:pPr algn="just" rtl="1"/>
            <a:endParaRPr lang="ar-KW" sz="1400" b="1" dirty="0">
              <a:latin typeface="Traditional Arabic" pitchFamily="18" charset="-78"/>
              <a:cs typeface="Traditional Arabic" pitchFamily="18" charset="-78"/>
            </a:endParaRPr>
          </a:p>
          <a:p>
            <a:pPr algn="just" rtl="1"/>
            <a:r>
              <a:rPr lang="ar-KW" sz="3200" b="1" dirty="0">
                <a:latin typeface="Traditional Arabic" pitchFamily="18" charset="-78"/>
                <a:cs typeface="Traditional Arabic" pitchFamily="18" charset="-78"/>
              </a:rPr>
              <a:t>هل النفع منها دنيوي فقط </a:t>
            </a:r>
            <a:r>
              <a:rPr lang="ar-KW" sz="3200" b="1" dirty="0" smtClean="0">
                <a:latin typeface="Traditional Arabic" pitchFamily="18" charset="-78"/>
                <a:cs typeface="Traditional Arabic" pitchFamily="18" charset="-78"/>
              </a:rPr>
              <a:t>أو </a:t>
            </a:r>
            <a:r>
              <a:rPr lang="ar-KW" sz="3200" b="1" dirty="0">
                <a:latin typeface="Traditional Arabic" pitchFamily="18" charset="-78"/>
                <a:cs typeface="Traditional Arabic" pitchFamily="18" charset="-78"/>
              </a:rPr>
              <a:t>دنيوي </a:t>
            </a:r>
            <a:r>
              <a:rPr lang="ar-KW" sz="3200" b="1" dirty="0" err="1" smtClean="0">
                <a:latin typeface="Traditional Arabic" pitchFamily="18" charset="-78"/>
                <a:cs typeface="Traditional Arabic" pitchFamily="18" charset="-78"/>
              </a:rPr>
              <a:t>وأخروي</a:t>
            </a:r>
            <a:r>
              <a:rPr lang="ar-KW" sz="3200" b="1" dirty="0" smtClean="0">
                <a:latin typeface="Traditional Arabic" pitchFamily="18" charset="-78"/>
                <a:cs typeface="Traditional Arabic" pitchFamily="18" charset="-78"/>
              </a:rPr>
              <a:t>؟</a:t>
            </a:r>
            <a:endParaRPr lang="en-US" sz="32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4286922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5064" y="1905000"/>
            <a:ext cx="5257800" cy="6986528"/>
          </a:xfrm>
          <a:prstGeom prst="rect">
            <a:avLst/>
          </a:prstGeom>
          <a:noFill/>
        </p:spPr>
        <p:txBody>
          <a:bodyPr wrap="square" rtlCol="0">
            <a:spAutoFit/>
          </a:bodyPr>
          <a:lstStyle/>
          <a:p>
            <a:pPr algn="just" rtl="1"/>
            <a:r>
              <a:rPr lang="ar-KW" sz="2800" b="1" dirty="0">
                <a:latin typeface="Traditional Arabic" pitchFamily="18" charset="-78"/>
                <a:cs typeface="Traditional Arabic" pitchFamily="18" charset="-78"/>
              </a:rPr>
              <a:t>لا تكن كالمرأة الحمقاء التي غزلت وغزلت </a:t>
            </a:r>
            <a:r>
              <a:rPr lang="ar-KW" sz="2800" b="1" dirty="0" err="1">
                <a:latin typeface="Traditional Arabic" pitchFamily="18" charset="-78"/>
                <a:cs typeface="Traditional Arabic" pitchFamily="18" charset="-78"/>
              </a:rPr>
              <a:t>وغزلت</a:t>
            </a:r>
            <a:r>
              <a:rPr lang="ar-KW" sz="2800" b="1" dirty="0">
                <a:latin typeface="Traditional Arabic" pitchFamily="18" charset="-78"/>
                <a:cs typeface="Traditional Arabic" pitchFamily="18" charset="-78"/>
              </a:rPr>
              <a:t> ثم نكثت غزلها من بعد قوة، ولا تكن كمن يقول </a:t>
            </a:r>
            <a:r>
              <a:rPr lang="ar-KW" sz="2800" b="1" dirty="0" smtClean="0">
                <a:latin typeface="Traditional Arabic" pitchFamily="18" charset="-78"/>
                <a:cs typeface="Traditional Arabic" pitchFamily="18" charset="-78"/>
              </a:rPr>
              <a:t>أتمنى أن أصل </a:t>
            </a:r>
            <a:r>
              <a:rPr lang="ar-KW" sz="2800" b="1" dirty="0">
                <a:latin typeface="Traditional Arabic" pitchFamily="18" charset="-78"/>
                <a:cs typeface="Traditional Arabic" pitchFamily="18" charset="-78"/>
              </a:rPr>
              <a:t>إلى نهاية هذا الطريق وهو يرى الطريق </a:t>
            </a:r>
            <a:r>
              <a:rPr lang="ar-KW" sz="2800" b="1" dirty="0" smtClean="0">
                <a:latin typeface="Traditional Arabic" pitchFamily="18" charset="-78"/>
                <a:cs typeface="Traditional Arabic" pitchFamily="18" charset="-78"/>
              </a:rPr>
              <a:t>أمامه </a:t>
            </a:r>
            <a:r>
              <a:rPr lang="ar-KW" sz="2800" b="1" dirty="0">
                <a:latin typeface="Traditional Arabic" pitchFamily="18" charset="-78"/>
                <a:cs typeface="Traditional Arabic" pitchFamily="18" charset="-78"/>
              </a:rPr>
              <a:t>ولا يقوم فيمشي فيه! كم فاتتك من انجازات؟ وكم تحسرت على ما فات؟ كم ندمت وكان حينها لا ينفع الندم لأن الامر انتهى </a:t>
            </a:r>
            <a:r>
              <a:rPr lang="ar-KW" sz="2800" b="1" dirty="0" smtClean="0">
                <a:latin typeface="Traditional Arabic" pitchFamily="18" charset="-78"/>
                <a:cs typeface="Traditional Arabic" pitchFamily="18" charset="-78"/>
              </a:rPr>
              <a:t>وانعدم؟</a:t>
            </a:r>
          </a:p>
          <a:p>
            <a:pPr algn="just" rtl="1"/>
            <a:endParaRPr lang="ar-KW" sz="1400" b="1" dirty="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أخي أنا </a:t>
            </a:r>
            <a:r>
              <a:rPr lang="ar-KW" sz="2800" b="1" dirty="0">
                <a:latin typeface="Traditional Arabic" pitchFamily="18" charset="-78"/>
                <a:cs typeface="Traditional Arabic" pitchFamily="18" charset="-78"/>
              </a:rPr>
              <a:t>لا </a:t>
            </a:r>
            <a:r>
              <a:rPr lang="ar-KW" sz="2800" b="1" dirty="0" smtClean="0">
                <a:latin typeface="Traditional Arabic" pitchFamily="18" charset="-78"/>
                <a:cs typeface="Traditional Arabic" pitchFamily="18" charset="-78"/>
              </a:rPr>
              <a:t>أقول </a:t>
            </a:r>
            <a:r>
              <a:rPr lang="ar-KW" sz="2800" b="1" dirty="0">
                <a:latin typeface="Traditional Arabic" pitchFamily="18" charset="-78"/>
                <a:cs typeface="Traditional Arabic" pitchFamily="18" charset="-78"/>
              </a:rPr>
              <a:t>هذه الكلمات لأسود بها حياتك </a:t>
            </a:r>
            <a:r>
              <a:rPr lang="ar-KW" sz="2800" b="1" dirty="0" smtClean="0">
                <a:latin typeface="Traditional Arabic" pitchFamily="18" charset="-78"/>
                <a:cs typeface="Traditional Arabic" pitchFamily="18" charset="-78"/>
              </a:rPr>
              <a:t>وأدعوك </a:t>
            </a:r>
            <a:r>
              <a:rPr lang="ar-KW" sz="2800" b="1" dirty="0">
                <a:latin typeface="Traditional Arabic" pitchFamily="18" charset="-78"/>
                <a:cs typeface="Traditional Arabic" pitchFamily="18" charset="-78"/>
              </a:rPr>
              <a:t>بها للتشاؤم لا </a:t>
            </a:r>
            <a:r>
              <a:rPr lang="ar-KW" sz="2800" b="1" dirty="0" smtClean="0">
                <a:latin typeface="Traditional Arabic" pitchFamily="18" charset="-78"/>
                <a:cs typeface="Traditional Arabic" pitchFamily="18" charset="-78"/>
              </a:rPr>
              <a:t>والله، </a:t>
            </a:r>
            <a:r>
              <a:rPr lang="ar-KW" sz="2800" b="1" dirty="0">
                <a:latin typeface="Traditional Arabic" pitchFamily="18" charset="-78"/>
                <a:cs typeface="Traditional Arabic" pitchFamily="18" charset="-78"/>
              </a:rPr>
              <a:t>بل لأقول لك قم فثابر وارغب وصابر واعلم </a:t>
            </a:r>
            <a:r>
              <a:rPr lang="ar-KW" sz="2800" b="1" dirty="0" smtClean="0">
                <a:latin typeface="Traditional Arabic" pitchFamily="18" charset="-78"/>
                <a:cs typeface="Traditional Arabic" pitchFamily="18" charset="-78"/>
              </a:rPr>
              <a:t>أنه </a:t>
            </a:r>
            <a:r>
              <a:rPr lang="ar-KW" sz="2800" b="1" dirty="0">
                <a:latin typeface="Traditional Arabic" pitchFamily="18" charset="-78"/>
                <a:cs typeface="Traditional Arabic" pitchFamily="18" charset="-78"/>
              </a:rPr>
              <a:t>بالصبر واليقين تنال </a:t>
            </a:r>
            <a:r>
              <a:rPr lang="ar-KW" sz="2800" b="1" dirty="0" smtClean="0">
                <a:latin typeface="Traditional Arabic" pitchFamily="18" charset="-78"/>
                <a:cs typeface="Traditional Arabic" pitchFamily="18" charset="-78"/>
              </a:rPr>
              <a:t>الإمامة </a:t>
            </a:r>
            <a:r>
              <a:rPr lang="ar-KW" sz="2800" b="1" dirty="0">
                <a:latin typeface="Traditional Arabic" pitchFamily="18" charset="-78"/>
                <a:cs typeface="Traditional Arabic" pitchFamily="18" charset="-78"/>
              </a:rPr>
              <a:t>في الدين كما قال الامام ابن تيمية «رحمه الله</a:t>
            </a:r>
            <a:r>
              <a:rPr lang="ar-KW" sz="2800" b="1" dirty="0" smtClean="0">
                <a:latin typeface="Traditional Arabic" pitchFamily="18" charset="-78"/>
                <a:cs typeface="Traditional Arabic" pitchFamily="18" charset="-78"/>
              </a:rPr>
              <a:t>»، </a:t>
            </a:r>
            <a:r>
              <a:rPr lang="ar-KW" sz="2800" b="1" dirty="0">
                <a:latin typeface="Traditional Arabic" pitchFamily="18" charset="-78"/>
                <a:cs typeface="Traditional Arabic" pitchFamily="18" charset="-78"/>
              </a:rPr>
              <a:t>قال صلى الله عليه وسلم: «من كانت الآخرة همه جعل الله غناه في قلبه وجمع له شمله </a:t>
            </a:r>
            <a:r>
              <a:rPr lang="ar-KW" sz="2800" b="1" dirty="0" smtClean="0">
                <a:latin typeface="Traditional Arabic" pitchFamily="18" charset="-78"/>
                <a:cs typeface="Traditional Arabic" pitchFamily="18" charset="-78"/>
              </a:rPr>
              <a:t>وأتته </a:t>
            </a:r>
            <a:r>
              <a:rPr lang="ar-KW" sz="2800" b="1" dirty="0">
                <a:latin typeface="Traditional Arabic" pitchFamily="18" charset="-78"/>
                <a:cs typeface="Traditional Arabic" pitchFamily="18" charset="-78"/>
              </a:rPr>
              <a:t>الدنيا وهي راغمة، ومن كانت الدنيا همه جعل الله فقره بين عينيه، وفرق عليه شمله، ولم يأته من الدنيا إلا ما قدر له» </a:t>
            </a:r>
            <a:r>
              <a:rPr lang="ar-KW" sz="2000" b="1" dirty="0">
                <a:latin typeface="Traditional Arabic" pitchFamily="18" charset="-78"/>
                <a:cs typeface="Traditional Arabic" pitchFamily="18" charset="-78"/>
              </a:rPr>
              <a:t>صحيح الترمذي 2465. </a:t>
            </a:r>
            <a:endParaRPr lang="en-US" sz="20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269982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000" y="1905000"/>
            <a:ext cx="5257800" cy="5355312"/>
          </a:xfrm>
          <a:prstGeom prst="rect">
            <a:avLst/>
          </a:prstGeom>
          <a:noFill/>
        </p:spPr>
        <p:txBody>
          <a:bodyPr wrap="square" rtlCol="0">
            <a:spAutoFit/>
          </a:bodyPr>
          <a:lstStyle/>
          <a:p>
            <a:pPr algn="just" rtl="1"/>
            <a:r>
              <a:rPr lang="ar-KW" sz="2800" b="1" dirty="0">
                <a:latin typeface="Traditional Arabic" pitchFamily="18" charset="-78"/>
                <a:cs typeface="Traditional Arabic" pitchFamily="18" charset="-78"/>
              </a:rPr>
              <a:t>ودعني </a:t>
            </a:r>
            <a:r>
              <a:rPr lang="ar-KW" sz="2800" b="1" dirty="0" smtClean="0">
                <a:latin typeface="Traditional Arabic" pitchFamily="18" charset="-78"/>
                <a:cs typeface="Traditional Arabic" pitchFamily="18" charset="-78"/>
              </a:rPr>
              <a:t>أذكرك </a:t>
            </a:r>
            <a:r>
              <a:rPr lang="ar-KW" sz="2800" b="1" dirty="0">
                <a:latin typeface="Traditional Arabic" pitchFamily="18" charset="-78"/>
                <a:cs typeface="Traditional Arabic" pitchFamily="18" charset="-78"/>
              </a:rPr>
              <a:t>ببعض </a:t>
            </a:r>
            <a:r>
              <a:rPr lang="ar-KW" sz="2800" b="1" dirty="0" smtClean="0">
                <a:latin typeface="Traditional Arabic" pitchFamily="18" charset="-78"/>
                <a:cs typeface="Traditional Arabic" pitchFamily="18" charset="-78"/>
              </a:rPr>
              <a:t>الأسئلة </a:t>
            </a:r>
            <a:r>
              <a:rPr lang="ar-KW" sz="2800" b="1" dirty="0">
                <a:latin typeface="Traditional Arabic" pitchFamily="18" charset="-78"/>
                <a:cs typeface="Traditional Arabic" pitchFamily="18" charset="-78"/>
              </a:rPr>
              <a:t>المهمة جدا لك في حياتك:</a:t>
            </a:r>
          </a:p>
          <a:p>
            <a:pPr algn="just" rtl="1"/>
            <a:endParaRPr lang="ar-KW" sz="1400" b="1" dirty="0" smtClean="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هل </a:t>
            </a:r>
            <a:r>
              <a:rPr lang="ar-KW" sz="2800" b="1" dirty="0">
                <a:latin typeface="Traditional Arabic" pitchFamily="18" charset="-78"/>
                <a:cs typeface="Traditional Arabic" pitchFamily="18" charset="-78"/>
              </a:rPr>
              <a:t>بررت والديك أم كانا آخر الاهتمامات لديك؟</a:t>
            </a:r>
          </a:p>
          <a:p>
            <a:pPr algn="just" rtl="1"/>
            <a:endParaRPr lang="ar-KW" sz="1400" b="1" dirty="0" smtClean="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هل </a:t>
            </a:r>
            <a:r>
              <a:rPr lang="ar-KW" sz="2800" b="1" dirty="0">
                <a:latin typeface="Traditional Arabic" pitchFamily="18" charset="-78"/>
                <a:cs typeface="Traditional Arabic" pitchFamily="18" charset="-78"/>
              </a:rPr>
              <a:t>حافظت على الصلوات أم هي في آخر الاهتمامات؟</a:t>
            </a:r>
          </a:p>
          <a:p>
            <a:pPr algn="just" rtl="1"/>
            <a:endParaRPr lang="ar-KW" sz="1400" b="1" dirty="0" smtClean="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هل </a:t>
            </a:r>
            <a:r>
              <a:rPr lang="ar-KW" sz="2800" b="1" dirty="0">
                <a:latin typeface="Traditional Arabic" pitchFamily="18" charset="-78"/>
                <a:cs typeface="Traditional Arabic" pitchFamily="18" charset="-78"/>
              </a:rPr>
              <a:t>حافظت على </a:t>
            </a:r>
            <a:r>
              <a:rPr lang="ar-KW" sz="2800" b="1" dirty="0" smtClean="0">
                <a:latin typeface="Traditional Arabic" pitchFamily="18" charset="-78"/>
                <a:cs typeface="Traditional Arabic" pitchFamily="18" charset="-78"/>
              </a:rPr>
              <a:t>أولادك </a:t>
            </a:r>
            <a:r>
              <a:rPr lang="ar-KW" sz="2800" b="1" dirty="0">
                <a:latin typeface="Traditional Arabic" pitchFamily="18" charset="-78"/>
                <a:cs typeface="Traditional Arabic" pitchFamily="18" charset="-78"/>
              </a:rPr>
              <a:t>وزوجتك من الضياع </a:t>
            </a:r>
            <a:r>
              <a:rPr lang="ar-KW" sz="2800" b="1" dirty="0" smtClean="0">
                <a:latin typeface="Traditional Arabic" pitchFamily="18" charset="-78"/>
                <a:cs typeface="Traditional Arabic" pitchFamily="18" charset="-78"/>
              </a:rPr>
              <a:t>أم </a:t>
            </a:r>
            <a:r>
              <a:rPr lang="ar-KW" sz="2800" b="1" dirty="0">
                <a:latin typeface="Traditional Arabic" pitchFamily="18" charset="-78"/>
                <a:cs typeface="Traditional Arabic" pitchFamily="18" charset="-78"/>
              </a:rPr>
              <a:t>تركت تربيتهم للساقطين والساقطات من أهل الضياع في القنوات التي لا تخشى رب الأرض والسماء؟</a:t>
            </a:r>
          </a:p>
          <a:p>
            <a:pPr algn="just" rtl="1"/>
            <a:endParaRPr lang="ar-KW" sz="1400" b="1" dirty="0" smtClean="0">
              <a:latin typeface="Traditional Arabic" pitchFamily="18" charset="-78"/>
              <a:cs typeface="Traditional Arabic" pitchFamily="18" charset="-78"/>
            </a:endParaRPr>
          </a:p>
          <a:p>
            <a:pPr algn="just" rtl="1"/>
            <a:r>
              <a:rPr lang="ar-KW" sz="2800" b="1" dirty="0" smtClean="0">
                <a:latin typeface="Traditional Arabic" pitchFamily="18" charset="-78"/>
                <a:cs typeface="Traditional Arabic" pitchFamily="18" charset="-78"/>
              </a:rPr>
              <a:t>هل </a:t>
            </a:r>
            <a:r>
              <a:rPr lang="ar-KW" sz="2800" b="1" dirty="0">
                <a:latin typeface="Traditional Arabic" pitchFamily="18" charset="-78"/>
                <a:cs typeface="Traditional Arabic" pitchFamily="18" charset="-78"/>
              </a:rPr>
              <a:t>ابتعدت عن المعاصي أم غررت نفسك بقول إ</a:t>
            </a:r>
            <a:r>
              <a:rPr lang="ar-KW" sz="2800" b="1" dirty="0" smtClean="0">
                <a:latin typeface="Traditional Arabic" pitchFamily="18" charset="-78"/>
                <a:cs typeface="Traditional Arabic" pitchFamily="18" charset="-78"/>
              </a:rPr>
              <a:t>ن </a:t>
            </a:r>
            <a:r>
              <a:rPr lang="ar-KW" sz="2800" b="1" dirty="0">
                <a:latin typeface="Traditional Arabic" pitchFamily="18" charset="-78"/>
                <a:cs typeface="Traditional Arabic" pitchFamily="18" charset="-78"/>
              </a:rPr>
              <a:t>الله غفور رحيم ونسيت </a:t>
            </a:r>
            <a:r>
              <a:rPr lang="ar-KW" sz="2800" b="1" dirty="0" smtClean="0">
                <a:latin typeface="Traditional Arabic" pitchFamily="18" charset="-78"/>
                <a:cs typeface="Traditional Arabic" pitchFamily="18" charset="-78"/>
              </a:rPr>
              <a:t>أنه </a:t>
            </a:r>
            <a:r>
              <a:rPr lang="ar-KW" sz="2800" b="1" dirty="0">
                <a:latin typeface="Traditional Arabic" pitchFamily="18" charset="-78"/>
                <a:cs typeface="Traditional Arabic" pitchFamily="18" charset="-78"/>
              </a:rPr>
              <a:t>شديد العقاب؟</a:t>
            </a:r>
            <a:endParaRPr lang="en-US" sz="20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943628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462" y="1066800"/>
            <a:ext cx="3419475" cy="2724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730468" y="4607174"/>
            <a:ext cx="5486400" cy="3046988"/>
          </a:xfrm>
          <a:prstGeom prst="rect">
            <a:avLst/>
          </a:prstGeom>
          <a:noFill/>
        </p:spPr>
        <p:txBody>
          <a:bodyPr wrap="square" rtlCol="0">
            <a:spAutoFit/>
          </a:bodyPr>
          <a:lstStyle/>
          <a:p>
            <a:pPr algn="just" rtl="1"/>
            <a:r>
              <a:rPr lang="ar-KW" sz="4800" b="1" dirty="0">
                <a:latin typeface="Traditional Arabic" pitchFamily="18" charset="-78"/>
                <a:cs typeface="Traditional Arabic" pitchFamily="18" charset="-78"/>
              </a:rPr>
              <a:t>يا من بدنياه </a:t>
            </a:r>
            <a:r>
              <a:rPr lang="ar-KW" sz="4800" b="1" dirty="0" smtClean="0">
                <a:latin typeface="Traditional Arabic" pitchFamily="18" charset="-78"/>
                <a:cs typeface="Traditional Arabic" pitchFamily="18" charset="-78"/>
              </a:rPr>
              <a:t>اشتغل</a:t>
            </a:r>
          </a:p>
          <a:p>
            <a:pPr algn="just" rtl="1"/>
            <a:r>
              <a:rPr lang="ar-KW" sz="4800" b="1" dirty="0">
                <a:latin typeface="Traditional Arabic" pitchFamily="18" charset="-78"/>
                <a:cs typeface="Traditional Arabic" pitchFamily="18" charset="-78"/>
              </a:rPr>
              <a:t>	</a:t>
            </a:r>
            <a:r>
              <a:rPr lang="ar-KW" sz="4800" b="1" dirty="0" smtClean="0">
                <a:latin typeface="Traditional Arabic" pitchFamily="18" charset="-78"/>
                <a:cs typeface="Traditional Arabic" pitchFamily="18" charset="-78"/>
              </a:rPr>
              <a:t>	وغــره طــــول الأمــــــــــــل</a:t>
            </a:r>
            <a:endParaRPr lang="ar-KW" sz="4800" b="1" dirty="0">
              <a:latin typeface="Traditional Arabic" pitchFamily="18" charset="-78"/>
              <a:cs typeface="Traditional Arabic" pitchFamily="18" charset="-78"/>
            </a:endParaRPr>
          </a:p>
          <a:p>
            <a:pPr algn="just" rtl="1"/>
            <a:r>
              <a:rPr lang="ar-KW" sz="4800" b="1" dirty="0">
                <a:latin typeface="Traditional Arabic" pitchFamily="18" charset="-78"/>
                <a:cs typeface="Traditional Arabic" pitchFamily="18" charset="-78"/>
              </a:rPr>
              <a:t>الموت يأتي </a:t>
            </a:r>
            <a:r>
              <a:rPr lang="ar-KW" sz="4800" b="1" dirty="0" smtClean="0">
                <a:latin typeface="Traditional Arabic" pitchFamily="18" charset="-78"/>
                <a:cs typeface="Traditional Arabic" pitchFamily="18" charset="-78"/>
              </a:rPr>
              <a:t>بغتــــــــة</a:t>
            </a:r>
          </a:p>
          <a:p>
            <a:pPr algn="just" rtl="1"/>
            <a:r>
              <a:rPr lang="ar-KW" sz="4800" b="1" dirty="0">
                <a:latin typeface="Traditional Arabic" pitchFamily="18" charset="-78"/>
                <a:cs typeface="Traditional Arabic" pitchFamily="18" charset="-78"/>
              </a:rPr>
              <a:t>	</a:t>
            </a:r>
            <a:r>
              <a:rPr lang="ar-KW" sz="4800" b="1" dirty="0" smtClean="0">
                <a:latin typeface="Traditional Arabic" pitchFamily="18" charset="-78"/>
                <a:cs typeface="Traditional Arabic" pitchFamily="18" charset="-78"/>
              </a:rPr>
              <a:t>	والقبر صندوق </a:t>
            </a:r>
            <a:r>
              <a:rPr lang="ar-KW" sz="4800" b="1" dirty="0">
                <a:latin typeface="Traditional Arabic" pitchFamily="18" charset="-78"/>
                <a:cs typeface="Traditional Arabic" pitchFamily="18" charset="-78"/>
              </a:rPr>
              <a:t>العمل</a:t>
            </a:r>
            <a:endParaRPr lang="en-US" sz="40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631500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62000" y="1905000"/>
            <a:ext cx="5257800" cy="6186309"/>
          </a:xfrm>
          <a:prstGeom prst="rect">
            <a:avLst/>
          </a:prstGeom>
          <a:noFill/>
        </p:spPr>
        <p:txBody>
          <a:bodyPr wrap="square" rtlCol="0">
            <a:spAutoFit/>
          </a:bodyPr>
          <a:lstStyle/>
          <a:p>
            <a:pPr algn="just" rtl="1"/>
            <a:r>
              <a:rPr lang="ar-KW" sz="3600" b="1" dirty="0">
                <a:latin typeface="Traditional Arabic" pitchFamily="18" charset="-78"/>
                <a:cs typeface="Traditional Arabic" pitchFamily="18" charset="-78"/>
              </a:rPr>
              <a:t>واحذرك مما حذرنا منه صلى الله عليه وسلم حين قال: </a:t>
            </a:r>
            <a:r>
              <a:rPr lang="ar-KW" sz="3600" b="1" dirty="0" smtClean="0">
                <a:latin typeface="Traditional Arabic" pitchFamily="18" charset="-78"/>
                <a:cs typeface="Traditional Arabic" pitchFamily="18" charset="-78"/>
              </a:rPr>
              <a:t>« أتدرون </a:t>
            </a:r>
            <a:r>
              <a:rPr lang="ar-KW" sz="3600" b="1" dirty="0">
                <a:latin typeface="Traditional Arabic" pitchFamily="18" charset="-78"/>
                <a:cs typeface="Traditional Arabic" pitchFamily="18" charset="-78"/>
              </a:rPr>
              <a:t>ما المفلس؟ قالوا: المفلس فينا من لا درهم له ولا متاع. فقال: </a:t>
            </a:r>
            <a:r>
              <a:rPr lang="ar-KW" sz="3600" b="1" dirty="0" smtClean="0">
                <a:latin typeface="Traditional Arabic" pitchFamily="18" charset="-78"/>
                <a:cs typeface="Traditional Arabic" pitchFamily="18" charset="-78"/>
              </a:rPr>
              <a:t>إن </a:t>
            </a:r>
            <a:r>
              <a:rPr lang="ar-KW" sz="3600" b="1" dirty="0">
                <a:latin typeface="Traditional Arabic" pitchFamily="18" charset="-78"/>
                <a:cs typeface="Traditional Arabic" pitchFamily="18" charset="-78"/>
              </a:rPr>
              <a:t>المفلس من </a:t>
            </a:r>
            <a:r>
              <a:rPr lang="ar-KW" sz="3600" b="1" dirty="0" smtClean="0">
                <a:latin typeface="Traditional Arabic" pitchFamily="18" charset="-78"/>
                <a:cs typeface="Traditional Arabic" pitchFamily="18" charset="-78"/>
              </a:rPr>
              <a:t>أمتي </a:t>
            </a:r>
            <a:r>
              <a:rPr lang="ar-KW" sz="3600" b="1" dirty="0">
                <a:latin typeface="Traditional Arabic" pitchFamily="18" charset="-78"/>
                <a:cs typeface="Traditional Arabic" pitchFamily="18" charset="-78"/>
              </a:rPr>
              <a:t>يأتي يوم القيامة بصلاة وصيام وزكاة، ويأتي قد شتم هذا وقذف هذا، </a:t>
            </a:r>
            <a:r>
              <a:rPr lang="ar-KW" sz="3600" b="1" dirty="0" smtClean="0">
                <a:latin typeface="Traditional Arabic" pitchFamily="18" charset="-78"/>
                <a:cs typeface="Traditional Arabic" pitchFamily="18" charset="-78"/>
              </a:rPr>
              <a:t>وأكل </a:t>
            </a:r>
            <a:r>
              <a:rPr lang="ar-KW" sz="3600" b="1" dirty="0">
                <a:latin typeface="Traditional Arabic" pitchFamily="18" charset="-78"/>
                <a:cs typeface="Traditional Arabic" pitchFamily="18" charset="-78"/>
              </a:rPr>
              <a:t>مال هذا وسفك دم هذا وضرب هذا فيعطى هذا من حسناته وهذا من حسناته فإن فنيت حسناته، قبل </a:t>
            </a:r>
            <a:r>
              <a:rPr lang="ar-KW" sz="3600" b="1" dirty="0" smtClean="0">
                <a:latin typeface="Traditional Arabic" pitchFamily="18" charset="-78"/>
                <a:cs typeface="Traditional Arabic" pitchFamily="18" charset="-78"/>
              </a:rPr>
              <a:t>أن </a:t>
            </a:r>
            <a:r>
              <a:rPr lang="ar-KW" sz="3600" b="1" dirty="0">
                <a:latin typeface="Traditional Arabic" pitchFamily="18" charset="-78"/>
                <a:cs typeface="Traditional Arabic" pitchFamily="18" charset="-78"/>
              </a:rPr>
              <a:t>يقضى ما عليه، </a:t>
            </a:r>
            <a:r>
              <a:rPr lang="ar-KW" sz="3600" b="1" dirty="0" smtClean="0">
                <a:latin typeface="Traditional Arabic" pitchFamily="18" charset="-78"/>
                <a:cs typeface="Traditional Arabic" pitchFamily="18" charset="-78"/>
              </a:rPr>
              <a:t>أخذ </a:t>
            </a:r>
            <a:r>
              <a:rPr lang="ar-KW" sz="3600" b="1" dirty="0">
                <a:latin typeface="Traditional Arabic" pitchFamily="18" charset="-78"/>
                <a:cs typeface="Traditional Arabic" pitchFamily="18" charset="-78"/>
              </a:rPr>
              <a:t>من خطاياهم فطرحت عليه ثم طرح في النار» </a:t>
            </a:r>
            <a:r>
              <a:rPr lang="ar-KW" sz="2800" b="1" dirty="0">
                <a:latin typeface="Traditional Arabic" pitchFamily="18" charset="-78"/>
                <a:cs typeface="Traditional Arabic" pitchFamily="18" charset="-78"/>
              </a:rPr>
              <a:t>رواه مسلم</a:t>
            </a:r>
            <a:endParaRPr lang="en-US" sz="2000"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3828093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066800"/>
            <a:ext cx="5562600" cy="7971413"/>
          </a:xfrm>
          <a:prstGeom prst="rect">
            <a:avLst/>
          </a:prstGeom>
          <a:noFill/>
        </p:spPr>
        <p:txBody>
          <a:bodyPr wrap="square" rtlCol="0">
            <a:spAutoFit/>
          </a:bodyPr>
          <a:lstStyle/>
          <a:p>
            <a:pPr algn="just" rtl="1"/>
            <a:r>
              <a:rPr lang="ar-KW" sz="3200" b="1" dirty="0">
                <a:latin typeface="Traditional Arabic" pitchFamily="18" charset="-78"/>
                <a:cs typeface="Traditional Arabic" pitchFamily="18" charset="-78"/>
              </a:rPr>
              <a:t>وقال صلى الله عليه وسلم: «كلكم راع ومسؤول عن رعيته، فالإمام راع ومسؤول عن رعيته، والرجل في أهله راع وهو مسؤول عن رعيته، والمرأة في بيت زوجها راعية وهي مسؤولة عن رعيتها، والخادم في مال سيده راع وهو مسؤول عن رعيته» </a:t>
            </a:r>
            <a:r>
              <a:rPr lang="ar-KW" sz="2400" b="1" dirty="0">
                <a:latin typeface="Traditional Arabic" pitchFamily="18" charset="-78"/>
                <a:cs typeface="Traditional Arabic" pitchFamily="18" charset="-78"/>
              </a:rPr>
              <a:t>رواه البخاري</a:t>
            </a:r>
          </a:p>
          <a:p>
            <a:pPr algn="just" rtl="1"/>
            <a:r>
              <a:rPr lang="ar-KW" sz="3200" b="1" dirty="0">
                <a:latin typeface="Traditional Arabic" pitchFamily="18" charset="-78"/>
                <a:cs typeface="Traditional Arabic" pitchFamily="18" charset="-78"/>
              </a:rPr>
              <a:t>وجاء </a:t>
            </a:r>
            <a:r>
              <a:rPr lang="ar-KW" sz="3200" b="1" dirty="0" smtClean="0">
                <a:latin typeface="Traditional Arabic" pitchFamily="18" charset="-78"/>
                <a:cs typeface="Traditional Arabic" pitchFamily="18" charset="-78"/>
              </a:rPr>
              <a:t>أعرابي </a:t>
            </a:r>
            <a:r>
              <a:rPr lang="ar-KW" sz="3200" b="1" dirty="0">
                <a:latin typeface="Traditional Arabic" pitchFamily="18" charset="-78"/>
                <a:cs typeface="Traditional Arabic" pitchFamily="18" charset="-78"/>
              </a:rPr>
              <a:t>إلى النبي صلى الله عليه وسلم فقال: يا رسول الله، ما الكبائر؟ قال: (الإشراك بالله) قال: ثم ماذا؟ قال: (ثم عقوق الوالدين) قال: ثم ماذا؟ قال: (اليمين الغموس) قلت: وما اليمين الغموس؟ قال: (الذي يقتطع مال امرئ مسلم، هو فيها كاذب) </a:t>
            </a:r>
            <a:r>
              <a:rPr lang="ar-KW" sz="2400" b="1" dirty="0">
                <a:latin typeface="Traditional Arabic" pitchFamily="18" charset="-78"/>
                <a:cs typeface="Traditional Arabic" pitchFamily="18" charset="-78"/>
              </a:rPr>
              <a:t>رواه البخاري</a:t>
            </a:r>
          </a:p>
          <a:p>
            <a:pPr algn="just" rtl="1"/>
            <a:endParaRPr lang="ar-KW" sz="3200" b="1" dirty="0" smtClean="0">
              <a:latin typeface="Traditional Arabic" pitchFamily="18" charset="-78"/>
              <a:cs typeface="Traditional Arabic" pitchFamily="18" charset="-78"/>
            </a:endParaRPr>
          </a:p>
          <a:p>
            <a:pPr algn="just" rtl="1"/>
            <a:r>
              <a:rPr lang="ar-KW" sz="3200" b="1" dirty="0" smtClean="0">
                <a:latin typeface="Traditional Arabic" pitchFamily="18" charset="-78"/>
                <a:cs typeface="Traditional Arabic" pitchFamily="18" charset="-78"/>
              </a:rPr>
              <a:t>وفقني </a:t>
            </a:r>
            <a:r>
              <a:rPr lang="ar-KW" sz="3200" b="1" dirty="0">
                <a:latin typeface="Traditional Arabic" pitchFamily="18" charset="-78"/>
                <a:cs typeface="Traditional Arabic" pitchFamily="18" charset="-78"/>
              </a:rPr>
              <a:t>الله </a:t>
            </a:r>
            <a:r>
              <a:rPr lang="ar-KW" sz="3200" b="1" dirty="0" smtClean="0">
                <a:latin typeface="Traditional Arabic" pitchFamily="18" charset="-78"/>
                <a:cs typeface="Traditional Arabic" pitchFamily="18" charset="-78"/>
              </a:rPr>
              <a:t>وإياكم </a:t>
            </a:r>
            <a:r>
              <a:rPr lang="ar-KW" sz="3200" b="1" dirty="0">
                <a:latin typeface="Traditional Arabic" pitchFamily="18" charset="-78"/>
                <a:cs typeface="Traditional Arabic" pitchFamily="18" charset="-78"/>
              </a:rPr>
              <a:t>لما يحب ويرضى وحفظ الله الكويت وشعبها من كل مكروه والحمد لله </a:t>
            </a:r>
            <a:r>
              <a:rPr lang="ar-KW" sz="3200" b="1" dirty="0" smtClean="0">
                <a:latin typeface="Traditional Arabic" pitchFamily="18" charset="-78"/>
                <a:cs typeface="Traditional Arabic" pitchFamily="18" charset="-78"/>
              </a:rPr>
              <a:t>أولا </a:t>
            </a:r>
            <a:r>
              <a:rPr lang="ar-KW" sz="3200" b="1" dirty="0">
                <a:latin typeface="Traditional Arabic" pitchFamily="18" charset="-78"/>
                <a:cs typeface="Traditional Arabic" pitchFamily="18" charset="-78"/>
              </a:rPr>
              <a:t>وآخرا.</a:t>
            </a:r>
            <a:endParaRPr lang="en-US" b="1" dirty="0">
              <a:solidFill>
                <a:srgbClr val="C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2452102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932" y="5064070"/>
            <a:ext cx="5715000" cy="707886"/>
          </a:xfrm>
          <a:prstGeom prst="rect">
            <a:avLst/>
          </a:prstGeom>
          <a:noFill/>
        </p:spPr>
        <p:txBody>
          <a:bodyPr wrap="square" rtlCol="0">
            <a:spAutoFit/>
          </a:bodyPr>
          <a:lstStyle/>
          <a:p>
            <a:pPr algn="ctr" rtl="1"/>
            <a:r>
              <a:rPr lang="en-US" sz="4000" b="1" dirty="0" err="1" smtClean="0">
                <a:latin typeface="Arial Narrow" pitchFamily="34" charset="0"/>
                <a:cs typeface="Traditional Arabic" pitchFamily="18" charset="-78"/>
              </a:rPr>
              <a:t>Mesyar</a:t>
            </a:r>
            <a:r>
              <a:rPr lang="en-US" sz="4000" b="1" dirty="0" smtClean="0">
                <a:latin typeface="Arial Narrow" pitchFamily="34" charset="0"/>
                <a:cs typeface="Traditional Arabic" pitchFamily="18" charset="-78"/>
              </a:rPr>
              <a:t> </a:t>
            </a:r>
            <a:r>
              <a:rPr lang="en-US" sz="4000" b="1" dirty="0" err="1" smtClean="0">
                <a:latin typeface="Arial Narrow" pitchFamily="34" charset="0"/>
                <a:cs typeface="Traditional Arabic" pitchFamily="18" charset="-78"/>
              </a:rPr>
              <a:t>althafiri</a:t>
            </a:r>
            <a:endParaRPr lang="en-US" sz="4000" b="1" dirty="0">
              <a:latin typeface="Arial Narrow" pitchFamily="34" charset="0"/>
              <a:cs typeface="Traditional Arabic" pitchFamily="18" charset="-78"/>
            </a:endParaRPr>
          </a:p>
        </p:txBody>
      </p:sp>
      <p:sp>
        <p:nvSpPr>
          <p:cNvPr id="6" name="TextBox 5"/>
          <p:cNvSpPr txBox="1"/>
          <p:nvPr/>
        </p:nvSpPr>
        <p:spPr>
          <a:xfrm>
            <a:off x="564932" y="6500202"/>
            <a:ext cx="5715000" cy="400110"/>
          </a:xfrm>
          <a:prstGeom prst="rect">
            <a:avLst/>
          </a:prstGeom>
          <a:noFill/>
        </p:spPr>
        <p:txBody>
          <a:bodyPr wrap="square" rtlCol="0">
            <a:spAutoFit/>
          </a:bodyPr>
          <a:lstStyle/>
          <a:p>
            <a:pPr algn="ctr" rtl="1"/>
            <a:r>
              <a:rPr lang="ar-KW" sz="2000" b="1" dirty="0" smtClean="0">
                <a:latin typeface="Traditional Arabic" pitchFamily="18" charset="-78"/>
                <a:cs typeface="Traditional Arabic" pitchFamily="18" charset="-78"/>
              </a:rPr>
              <a:t>رابط المقال في موقع </a:t>
            </a:r>
            <a:r>
              <a:rPr lang="ar-KW" sz="2000" b="1" dirty="0" smtClean="0">
                <a:latin typeface="Traditional Arabic" pitchFamily="18" charset="-78"/>
                <a:cs typeface="Traditional Arabic" pitchFamily="18" charset="-78"/>
              </a:rPr>
              <a:t>جريدة الراي:</a:t>
            </a:r>
            <a:endParaRPr lang="en-US" sz="2000" b="1" dirty="0">
              <a:latin typeface="Traditional Arabic" pitchFamily="18" charset="-78"/>
              <a:cs typeface="Traditional Arabic" pitchFamily="18" charset="-78"/>
            </a:endParaRPr>
          </a:p>
        </p:txBody>
      </p:sp>
      <p:pic>
        <p:nvPicPr>
          <p:cNvPr id="7" name="Picture 6">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3533" y="7061403"/>
            <a:ext cx="1777797" cy="1777797"/>
          </a:xfrm>
          <a:prstGeom prst="rect">
            <a:avLst/>
          </a:prstGeom>
        </p:spPr>
      </p:pic>
      <p:pic>
        <p:nvPicPr>
          <p:cNvPr id="8" name="Picture 7">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9536" y="2367009"/>
            <a:ext cx="1676400" cy="1676400"/>
          </a:xfrm>
          <a:prstGeom prst="rect">
            <a:avLst/>
          </a:prstGeom>
        </p:spPr>
      </p:pic>
      <p:pic>
        <p:nvPicPr>
          <p:cNvPr id="9" name="Picture 8">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18099" y="3312701"/>
            <a:ext cx="1587301" cy="1587301"/>
          </a:xfrm>
          <a:prstGeom prst="rect">
            <a:avLst/>
          </a:prstGeom>
        </p:spPr>
      </p:pic>
      <p:pic>
        <p:nvPicPr>
          <p:cNvPr id="11" name="Picture 10">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18099" y="1274973"/>
            <a:ext cx="1645927" cy="1645927"/>
          </a:xfrm>
          <a:prstGeom prst="rect">
            <a:avLst/>
          </a:prstGeom>
        </p:spPr>
      </p:pic>
    </p:spTree>
    <p:extLst>
      <p:ext uri="{BB962C8B-B14F-4D97-AF65-F5344CB8AC3E}">
        <p14:creationId xmlns:p14="http://schemas.microsoft.com/office/powerpoint/2010/main" val="3321552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674</Words>
  <Application>Microsoft Office PowerPoint</Application>
  <PresentationFormat>A4 Paper (210x297 mm)</PresentationFormat>
  <Paragraphs>43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مسير ماطر عجيل الظفيرى</dc:creator>
  <cp:lastModifiedBy>مسير ماطر عجيل الظفيرى</cp:lastModifiedBy>
  <cp:revision>50</cp:revision>
  <dcterms:created xsi:type="dcterms:W3CDTF">2016-11-02T07:52:12Z</dcterms:created>
  <dcterms:modified xsi:type="dcterms:W3CDTF">2016-11-06T06:43:55Z</dcterms:modified>
</cp:coreProperties>
</file>