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8" r:id="rId2"/>
    <p:sldId id="256" r:id="rId3"/>
    <p:sldId id="258" r:id="rId4"/>
    <p:sldId id="269" r:id="rId5"/>
    <p:sldId id="271" r:id="rId6"/>
    <p:sldId id="257" r:id="rId7"/>
    <p:sldId id="270" r:id="rId8"/>
    <p:sldId id="272" r:id="rId9"/>
    <p:sldId id="273" r:id="rId10"/>
    <p:sldId id="274" r:id="rId11"/>
    <p:sldId id="275" r:id="rId12"/>
    <p:sldId id="276" r:id="rId13"/>
    <p:sldId id="277" r:id="rId14"/>
    <p:sldId id="259" r:id="rId15"/>
    <p:sldId id="267" r:id="rId16"/>
    <p:sldId id="268" r:id="rId17"/>
    <p:sldId id="264" r:id="rId18"/>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2628" y="-72"/>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66E75-C789-4407-9CF3-0FEE0FDB3BBD}" type="datetimeFigureOut">
              <a:rPr lang="en-US" smtClean="0"/>
              <a:t>11/28/2016</a:t>
            </a:fld>
            <a:endParaRPr lang="en-US"/>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E39927-6833-4225-AA3D-61CA6F0D7DFF}" type="slidenum">
              <a:rPr lang="en-US" smtClean="0"/>
              <a:t>‹#›</a:t>
            </a:fld>
            <a:endParaRPr lang="en-US"/>
          </a:p>
        </p:txBody>
      </p:sp>
    </p:spTree>
    <p:extLst>
      <p:ext uri="{BB962C8B-B14F-4D97-AF65-F5344CB8AC3E}">
        <p14:creationId xmlns:p14="http://schemas.microsoft.com/office/powerpoint/2010/main" val="3699793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39927-6833-4225-AA3D-61CA6F0D7DFF}" type="slidenum">
              <a:rPr lang="en-US" smtClean="0"/>
              <a:t>14</a:t>
            </a:fld>
            <a:endParaRPr lang="en-US"/>
          </a:p>
        </p:txBody>
      </p:sp>
    </p:spTree>
    <p:extLst>
      <p:ext uri="{BB962C8B-B14F-4D97-AF65-F5344CB8AC3E}">
        <p14:creationId xmlns:p14="http://schemas.microsoft.com/office/powerpoint/2010/main" val="3701688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3"/>
            <a:ext cx="5829300" cy="212336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0500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379084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2"/>
            <a:ext cx="5829300" cy="196744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51A3DB-7BF3-459D-8A21-79BA9BABD75F}"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329657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51A3DB-7BF3-459D-8A21-79BA9BABD75F}"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91326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51A3DB-7BF3-459D-8A21-79BA9BABD75F}" type="datetimeFigureOut">
              <a:rPr lang="en-US" smtClean="0"/>
              <a:t>11/28/2016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2633560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51A3DB-7BF3-459D-8A21-79BA9BABD75F}" type="datetimeFigureOut">
              <a:rPr lang="en-US" smtClean="0"/>
              <a:t>11/28/2016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751284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1A3DB-7BF3-459D-8A21-79BA9BABD75F}" type="datetimeFigureOut">
              <a:rPr lang="en-US" smtClean="0"/>
              <a:t>11/28/2016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651493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6"/>
            <a:ext cx="2256235" cy="167851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1A3DB-7BF3-459D-8A21-79BA9BABD75F}"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849402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1"/>
            <a:ext cx="4114800" cy="81862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1A3DB-7BF3-459D-8A21-79BA9BABD75F}"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2914898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245397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29697"/>
            <a:ext cx="1157288" cy="11268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6" y="529697"/>
            <a:ext cx="3357563" cy="11268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402498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4000"/>
            <a:lum/>
          </a:blip>
          <a:srcRect/>
          <a:stretch>
            <a:fillRect l="-78000" r="-7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2451A3DB-7BF3-459D-8A21-79BA9BABD75F}" type="datetimeFigureOut">
              <a:rPr lang="en-US" smtClean="0"/>
              <a:t>11/28/2016</a:t>
            </a:fld>
            <a:endParaRPr lang="en-US"/>
          </a:p>
        </p:txBody>
      </p:sp>
      <p:sp>
        <p:nvSpPr>
          <p:cNvPr id="5" name="Footer Placeholder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B7713545-D600-4BE1-A8AA-39C0160F1E6E}" type="slidenum">
              <a:rPr lang="en-US" smtClean="0"/>
              <a:t>‹#›</a:t>
            </a:fld>
            <a:endParaRPr lang="en-US"/>
          </a:p>
        </p:txBody>
      </p:sp>
    </p:spTree>
    <p:extLst>
      <p:ext uri="{BB962C8B-B14F-4D97-AF65-F5344CB8AC3E}">
        <p14:creationId xmlns:p14="http://schemas.microsoft.com/office/powerpoint/2010/main" val="2862243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twitter.com/aldaeey" TargetMode="External"/><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hyperlink" Target="http://daeeq.blogspot.com/2013/09/blog-post_8504.html" TargetMode="External"/><Relationship Id="rId1" Type="http://schemas.openxmlformats.org/officeDocument/2006/relationships/slideLayout" Target="../slideLayouts/slideLayout2.xml"/><Relationship Id="rId6" Type="http://schemas.openxmlformats.org/officeDocument/2006/relationships/hyperlink" Target="https://www.instagram.com/mesyaralthafiri/" TargetMode="External"/><Relationship Id="rId5" Type="http://schemas.openxmlformats.org/officeDocument/2006/relationships/image" Target="../media/image17.png"/><Relationship Id="rId10" Type="http://schemas.openxmlformats.org/officeDocument/2006/relationships/image" Target="../media/image4.gif"/><Relationship Id="rId4" Type="http://schemas.openxmlformats.org/officeDocument/2006/relationships/hyperlink" Target="https://www.youtube.com/user/daeeq1" TargetMode="External"/><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9800"/>
            <a:ext cx="6858000" cy="5486400"/>
          </a:xfrm>
          <a:prstGeom prst="rect">
            <a:avLst/>
          </a:prstGeom>
        </p:spPr>
      </p:pic>
    </p:spTree>
    <p:extLst>
      <p:ext uri="{BB962C8B-B14F-4D97-AF65-F5344CB8AC3E}">
        <p14:creationId xmlns:p14="http://schemas.microsoft.com/office/powerpoint/2010/main" val="2121104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6574" y="3848001"/>
            <a:ext cx="3992528" cy="1015663"/>
          </a:xfrm>
          <a:prstGeom prst="rect">
            <a:avLst/>
          </a:prstGeom>
          <a:noFill/>
        </p:spPr>
        <p:txBody>
          <a:bodyPr wrap="square" rtlCol="0">
            <a:spAutoFit/>
          </a:bodyPr>
          <a:lstStyle/>
          <a:p>
            <a:pPr algn="ctr"/>
            <a:r>
              <a:rPr lang="ar-KW" sz="6000" dirty="0" smtClean="0">
                <a:cs typeface="DecoType Naskh Variants" pitchFamily="2" charset="-78"/>
              </a:rPr>
              <a:t>استيقظ...!</a:t>
            </a:r>
            <a:endParaRPr lang="en-US" sz="6000" dirty="0">
              <a:cs typeface="DecoType Naskh Variants" pitchFamily="2" charset="-78"/>
            </a:endParaRPr>
          </a:p>
        </p:txBody>
      </p:sp>
      <p:sp>
        <p:nvSpPr>
          <p:cNvPr id="3" name="TextBox 2"/>
          <p:cNvSpPr txBox="1"/>
          <p:nvPr/>
        </p:nvSpPr>
        <p:spPr>
          <a:xfrm>
            <a:off x="1066800" y="5791200"/>
            <a:ext cx="4724400" cy="1200329"/>
          </a:xfrm>
          <a:prstGeom prst="rect">
            <a:avLst/>
          </a:prstGeom>
          <a:noFill/>
        </p:spPr>
        <p:txBody>
          <a:bodyPr wrap="square" rtlCol="0">
            <a:spAutoFit/>
          </a:bodyPr>
          <a:lstStyle/>
          <a:p>
            <a:pPr algn="ctr" rtl="1"/>
            <a:r>
              <a:rPr lang="ar-KW" sz="3600" dirty="0" smtClean="0">
                <a:cs typeface="DecoType Naskh Variants" pitchFamily="2" charset="-78"/>
              </a:rPr>
              <a:t>بقلم:</a:t>
            </a:r>
          </a:p>
          <a:p>
            <a:pPr algn="ctr" rtl="1"/>
            <a:r>
              <a:rPr lang="ar-KW" sz="3600" dirty="0" smtClean="0">
                <a:cs typeface="DecoType Naskh Variants" pitchFamily="2" charset="-78"/>
              </a:rPr>
              <a:t>مسير ماطر الظفيري</a:t>
            </a:r>
            <a:endParaRPr lang="en-US" sz="3600" dirty="0">
              <a:cs typeface="DecoType Naskh Variants" pitchFamily="2" charset="-78"/>
            </a:endParaRPr>
          </a:p>
        </p:txBody>
      </p:sp>
      <p:sp>
        <p:nvSpPr>
          <p:cNvPr id="9" name="TextBox 8"/>
          <p:cNvSpPr txBox="1"/>
          <p:nvPr/>
        </p:nvSpPr>
        <p:spPr>
          <a:xfrm>
            <a:off x="701566" y="9220200"/>
            <a:ext cx="5715000" cy="369332"/>
          </a:xfrm>
          <a:prstGeom prst="rect">
            <a:avLst/>
          </a:prstGeom>
          <a:noFill/>
        </p:spPr>
        <p:txBody>
          <a:bodyPr wrap="square" rtlCol="0">
            <a:spAutoFit/>
          </a:bodyPr>
          <a:lstStyle/>
          <a:p>
            <a:pPr algn="ctr" rtl="1"/>
            <a:r>
              <a:rPr lang="ar-KW" b="1" dirty="0" smtClean="0">
                <a:latin typeface="Traditional Arabic" pitchFamily="18" charset="-78"/>
                <a:cs typeface="Traditional Arabic" pitchFamily="18" charset="-78"/>
              </a:rPr>
              <a:t>مقال نشر في جريدة الوطن</a:t>
            </a:r>
            <a:endParaRPr lang="en-US" b="1" dirty="0">
              <a:latin typeface="Traditional Arabic" pitchFamily="18" charset="-78"/>
              <a:cs typeface="Traditional Arabic" pitchFamily="18"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0667" y="762000"/>
            <a:ext cx="2979729" cy="297972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3271590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09600" y="2201991"/>
            <a:ext cx="5562600" cy="3539430"/>
          </a:xfrm>
          <a:prstGeom prst="rect">
            <a:avLst/>
          </a:prstGeom>
          <a:noFill/>
        </p:spPr>
        <p:txBody>
          <a:bodyPr wrap="square" rtlCol="0">
            <a:spAutoFit/>
          </a:bodyPr>
          <a:lstStyle/>
          <a:p>
            <a:pPr algn="just" rtl="1"/>
            <a:r>
              <a:rPr lang="ar-KW" sz="3200" b="1" dirty="0">
                <a:latin typeface="Traditional Arabic" pitchFamily="18" charset="-78"/>
                <a:cs typeface="Traditional Arabic" pitchFamily="18" charset="-78"/>
              </a:rPr>
              <a:t> إنه الإيمان إذا ارتفع في قلب المرء المسلم جعل القلب يستيقظ فترتفع همته وتعلو رغبته وينطلق نحو معالي الأمور بعد أن كان يسعى لسفسافها ، ويعتدل في طريقه بعد أن كان كالكوز – الكأس – </a:t>
            </a:r>
            <a:r>
              <a:rPr lang="ar-KW" sz="3200" b="1" dirty="0" err="1">
                <a:latin typeface="Traditional Arabic" pitchFamily="18" charset="-78"/>
                <a:cs typeface="Traditional Arabic" pitchFamily="18" charset="-78"/>
              </a:rPr>
              <a:t>مجخيا</a:t>
            </a:r>
            <a:r>
              <a:rPr lang="ar-KW" sz="3200" b="1" dirty="0">
                <a:latin typeface="Traditional Arabic" pitchFamily="18" charset="-78"/>
                <a:cs typeface="Traditional Arabic" pitchFamily="18" charset="-78"/>
              </a:rPr>
              <a:t> – منكوسا - </a:t>
            </a:r>
            <a:r>
              <a:rPr lang="ar-KW" sz="3200" b="1" dirty="0" err="1">
                <a:latin typeface="Traditional Arabic" pitchFamily="18" charset="-78"/>
                <a:cs typeface="Traditional Arabic" pitchFamily="18" charset="-78"/>
              </a:rPr>
              <a:t>لايعرف</a:t>
            </a:r>
            <a:r>
              <a:rPr lang="ar-KW" sz="3200" b="1" dirty="0">
                <a:latin typeface="Traditional Arabic" pitchFamily="18" charset="-78"/>
                <a:cs typeface="Traditional Arabic" pitchFamily="18" charset="-78"/>
              </a:rPr>
              <a:t> معروفا </a:t>
            </a:r>
            <a:r>
              <a:rPr lang="ar-KW" sz="3200" b="1" dirty="0" err="1">
                <a:latin typeface="Traditional Arabic" pitchFamily="18" charset="-78"/>
                <a:cs typeface="Traditional Arabic" pitchFamily="18" charset="-78"/>
              </a:rPr>
              <a:t>ولاينكر</a:t>
            </a:r>
            <a:r>
              <a:rPr lang="ar-KW" sz="3200" b="1" dirty="0">
                <a:latin typeface="Traditional Arabic" pitchFamily="18" charset="-78"/>
                <a:cs typeface="Traditional Arabic" pitchFamily="18" charset="-78"/>
              </a:rPr>
              <a:t> منكرا إلا </a:t>
            </a:r>
            <a:r>
              <a:rPr lang="ar-KW" sz="3200" b="1" dirty="0" err="1">
                <a:latin typeface="Traditional Arabic" pitchFamily="18" charset="-78"/>
                <a:cs typeface="Traditional Arabic" pitchFamily="18" charset="-78"/>
              </a:rPr>
              <a:t>ماأشرب</a:t>
            </a:r>
            <a:r>
              <a:rPr lang="ar-KW" sz="3200" b="1" dirty="0">
                <a:latin typeface="Traditional Arabic" pitchFamily="18" charset="-78"/>
                <a:cs typeface="Traditional Arabic" pitchFamily="18" charset="-78"/>
              </a:rPr>
              <a:t> من هواه !</a:t>
            </a:r>
            <a:endParaRPr lang="en-US" sz="3200" b="1" dirty="0" smtClean="0">
              <a:latin typeface="Traditional Arabic" pitchFamily="18" charset="-78"/>
              <a:cs typeface="Traditional Arabic" pitchFamily="18"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603" y="5486400"/>
            <a:ext cx="3250794" cy="325079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2224477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1524000"/>
            <a:ext cx="6019800" cy="5078313"/>
          </a:xfrm>
          <a:prstGeom prst="rect">
            <a:avLst/>
          </a:prstGeom>
          <a:noFill/>
        </p:spPr>
        <p:txBody>
          <a:bodyPr wrap="square" rtlCol="0">
            <a:spAutoFit/>
          </a:bodyPr>
          <a:lstStyle/>
          <a:p>
            <a:pPr algn="just" rtl="1"/>
            <a:r>
              <a:rPr lang="ar-KW" sz="3600" b="1" dirty="0">
                <a:latin typeface="Traditional Arabic" pitchFamily="18" charset="-78"/>
                <a:cs typeface="Traditional Arabic" pitchFamily="18" charset="-78"/>
              </a:rPr>
              <a:t> إنه استيقاظ يحبه الله </a:t>
            </a:r>
            <a:r>
              <a:rPr lang="ar-KW" sz="3600" b="1" dirty="0" smtClean="0">
                <a:latin typeface="Traditional Arabic" pitchFamily="18" charset="-78"/>
                <a:cs typeface="Traditional Arabic" pitchFamily="18" charset="-78"/>
              </a:rPr>
              <a:t>عز وجل </a:t>
            </a:r>
            <a:r>
              <a:rPr lang="ar-KW" sz="3600" b="1" dirty="0">
                <a:latin typeface="Traditional Arabic" pitchFamily="18" charset="-78"/>
                <a:cs typeface="Traditional Arabic" pitchFamily="18" charset="-78"/>
              </a:rPr>
              <a:t>ورسوله صلى الله عليه </a:t>
            </a:r>
            <a:r>
              <a:rPr lang="ar-KW" sz="3600" b="1" dirty="0" smtClean="0">
                <a:latin typeface="Traditional Arabic" pitchFamily="18" charset="-78"/>
                <a:cs typeface="Traditional Arabic" pitchFamily="18" charset="-78"/>
              </a:rPr>
              <a:t>وسلم </a:t>
            </a:r>
            <a:r>
              <a:rPr lang="ar-KW" sz="3600" b="1" dirty="0">
                <a:latin typeface="Traditional Arabic" pitchFamily="18" charset="-78"/>
                <a:cs typeface="Traditional Arabic" pitchFamily="18" charset="-78"/>
              </a:rPr>
              <a:t>ويدعوان </a:t>
            </a:r>
            <a:r>
              <a:rPr lang="ar-KW" sz="3600" b="1" dirty="0" smtClean="0">
                <a:latin typeface="Traditional Arabic" pitchFamily="18" charset="-78"/>
                <a:cs typeface="Traditional Arabic" pitchFamily="18" charset="-78"/>
              </a:rPr>
              <a:t>إليه، </a:t>
            </a:r>
            <a:r>
              <a:rPr lang="ar-KW" sz="3600" b="1" dirty="0">
                <a:latin typeface="Traditional Arabic" pitchFamily="18" charset="-78"/>
                <a:cs typeface="Traditional Arabic" pitchFamily="18" charset="-78"/>
              </a:rPr>
              <a:t>فالله دعانا لإيقاظ قلوبنا من سباتها وغفلتها بالتفكر في خلقه وتدبر آياته والتعرف عليه جل وعلا </a:t>
            </a:r>
            <a:r>
              <a:rPr lang="ar-KW" sz="3600" b="1" dirty="0" smtClean="0">
                <a:latin typeface="Traditional Arabic" pitchFamily="18" charset="-78"/>
                <a:cs typeface="Traditional Arabic" pitchFamily="18" charset="-78"/>
              </a:rPr>
              <a:t>فقال:( </a:t>
            </a:r>
            <a:r>
              <a:rPr lang="ar-KW" sz="3600" b="1" dirty="0">
                <a:latin typeface="Traditional Arabic" pitchFamily="18" charset="-78"/>
                <a:cs typeface="Traditional Arabic" pitchFamily="18" charset="-78"/>
              </a:rPr>
              <a:t>أَفَلَا يَتَدَبَّرُونَ الْقُرْآنَ أَمْ </a:t>
            </a:r>
            <a:r>
              <a:rPr lang="ar-KW" sz="3600" b="1" dirty="0" err="1">
                <a:latin typeface="Traditional Arabic" pitchFamily="18" charset="-78"/>
                <a:cs typeface="Traditional Arabic" pitchFamily="18" charset="-78"/>
              </a:rPr>
              <a:t>عَلَىٰ</a:t>
            </a:r>
            <a:r>
              <a:rPr lang="ar-KW" sz="3600" b="1" dirty="0">
                <a:latin typeface="Traditional Arabic" pitchFamily="18" charset="-78"/>
                <a:cs typeface="Traditional Arabic" pitchFamily="18" charset="-78"/>
              </a:rPr>
              <a:t> قُلُوبٍ أَقْفَالُهَا ) محمد </a:t>
            </a:r>
            <a:r>
              <a:rPr lang="ar-KW" sz="2800" b="1" dirty="0">
                <a:latin typeface="Traditional Arabic" pitchFamily="18" charset="-78"/>
              </a:rPr>
              <a:t>24</a:t>
            </a:r>
            <a:r>
              <a:rPr lang="ar-KW" sz="2800" b="1" dirty="0">
                <a:latin typeface="Traditional Arabic" pitchFamily="18" charset="-78"/>
                <a:cs typeface="Traditional Arabic" pitchFamily="18" charset="-78"/>
              </a:rPr>
              <a:t> </a:t>
            </a:r>
            <a:r>
              <a:rPr lang="ar-KW" sz="3600" b="1" dirty="0">
                <a:latin typeface="Traditional Arabic" pitchFamily="18" charset="-78"/>
                <a:cs typeface="Traditional Arabic" pitchFamily="18" charset="-78"/>
              </a:rPr>
              <a:t>، </a:t>
            </a:r>
            <a:r>
              <a:rPr lang="ar-KW" sz="3600" b="1" dirty="0" smtClean="0">
                <a:latin typeface="Traditional Arabic" pitchFamily="18" charset="-78"/>
                <a:cs typeface="Traditional Arabic" pitchFamily="18" charset="-78"/>
              </a:rPr>
              <a:t>وقال: </a:t>
            </a:r>
            <a:r>
              <a:rPr lang="ar-KW" sz="3600" b="1" dirty="0">
                <a:latin typeface="Traditional Arabic" pitchFamily="18" charset="-78"/>
                <a:cs typeface="Traditional Arabic" pitchFamily="18" charset="-78"/>
              </a:rPr>
              <a:t>( اللَّهُ يَتَوَفَّى </a:t>
            </a:r>
            <a:r>
              <a:rPr lang="ar-KW" sz="3600" b="1" dirty="0" smtClean="0">
                <a:latin typeface="Traditional Arabic" pitchFamily="18" charset="-78"/>
                <a:cs typeface="Traditional Arabic" pitchFamily="18" charset="-78"/>
              </a:rPr>
              <a:t>الأنْفُسَ </a:t>
            </a:r>
            <a:r>
              <a:rPr lang="ar-KW" sz="3600" b="1" dirty="0">
                <a:latin typeface="Traditional Arabic" pitchFamily="18" charset="-78"/>
                <a:cs typeface="Traditional Arabic" pitchFamily="18" charset="-78"/>
              </a:rPr>
              <a:t>حِينَ مَوْتِهَا وَالَّتِي لَمْ تَمُتْ فِي مَنَامِهَا فَيُمْسِكُ الَّتِي </a:t>
            </a:r>
            <a:r>
              <a:rPr lang="ar-KW" sz="3600" b="1" dirty="0" err="1">
                <a:latin typeface="Traditional Arabic" pitchFamily="18" charset="-78"/>
                <a:cs typeface="Traditional Arabic" pitchFamily="18" charset="-78"/>
              </a:rPr>
              <a:t>قَضَىٰ</a:t>
            </a:r>
            <a:r>
              <a:rPr lang="ar-KW" sz="3600" b="1" dirty="0">
                <a:latin typeface="Traditional Arabic" pitchFamily="18" charset="-78"/>
                <a:cs typeface="Traditional Arabic" pitchFamily="18" charset="-78"/>
              </a:rPr>
              <a:t> عَلَيْهَا الْمَوْتَ وَيُرْسِلُ </a:t>
            </a:r>
            <a:r>
              <a:rPr lang="ar-KW" sz="3600" b="1" dirty="0" err="1">
                <a:latin typeface="Traditional Arabic" pitchFamily="18" charset="-78"/>
                <a:cs typeface="Traditional Arabic" pitchFamily="18" charset="-78"/>
              </a:rPr>
              <a:t>الْأُخْرَىٰ</a:t>
            </a:r>
            <a:r>
              <a:rPr lang="ar-KW" sz="3600" b="1" dirty="0">
                <a:latin typeface="Traditional Arabic" pitchFamily="18" charset="-78"/>
                <a:cs typeface="Traditional Arabic" pitchFamily="18" charset="-78"/>
              </a:rPr>
              <a:t> </a:t>
            </a:r>
            <a:r>
              <a:rPr lang="ar-KW" sz="3600" b="1" dirty="0" err="1">
                <a:latin typeface="Traditional Arabic" pitchFamily="18" charset="-78"/>
                <a:cs typeface="Traditional Arabic" pitchFamily="18" charset="-78"/>
              </a:rPr>
              <a:t>إِلَىٰ</a:t>
            </a:r>
            <a:r>
              <a:rPr lang="ar-KW" sz="3600" b="1" dirty="0">
                <a:latin typeface="Traditional Arabic" pitchFamily="18" charset="-78"/>
                <a:cs typeface="Traditional Arabic" pitchFamily="18" charset="-78"/>
              </a:rPr>
              <a:t> أَجَلٍ مُسَمًّى إِنَّ فِي </a:t>
            </a:r>
            <a:r>
              <a:rPr lang="ar-KW" sz="3600" b="1" dirty="0" err="1">
                <a:latin typeface="Traditional Arabic" pitchFamily="18" charset="-78"/>
                <a:cs typeface="Traditional Arabic" pitchFamily="18" charset="-78"/>
              </a:rPr>
              <a:t>ذَٰلِكَ</a:t>
            </a:r>
            <a:r>
              <a:rPr lang="ar-KW" sz="3600" b="1" dirty="0">
                <a:latin typeface="Traditional Arabic" pitchFamily="18" charset="-78"/>
                <a:cs typeface="Traditional Arabic" pitchFamily="18" charset="-78"/>
              </a:rPr>
              <a:t> لَآيَاتٍ لِقَوْمٍ يَتَفَكَّرُونَ ) </a:t>
            </a:r>
            <a:r>
              <a:rPr lang="ar-KW" sz="2800" b="1" dirty="0">
                <a:latin typeface="Traditional Arabic" pitchFamily="18" charset="-78"/>
                <a:cs typeface="Traditional Arabic" pitchFamily="18" charset="-78"/>
              </a:rPr>
              <a:t>الزمر </a:t>
            </a:r>
            <a:r>
              <a:rPr lang="ar-KW" sz="2000" b="1" dirty="0">
                <a:latin typeface="Traditional Arabic" pitchFamily="18" charset="-78"/>
              </a:rPr>
              <a:t>42</a:t>
            </a:r>
            <a:r>
              <a:rPr lang="ar-KW" sz="2000" b="1" dirty="0">
                <a:latin typeface="Traditional Arabic" pitchFamily="18" charset="-78"/>
                <a:cs typeface="Traditional Arabic" pitchFamily="18" charset="-78"/>
              </a:rPr>
              <a:t> </a:t>
            </a:r>
            <a:r>
              <a:rPr lang="ar-KW" sz="3600" b="1" dirty="0">
                <a:latin typeface="Traditional Arabic" pitchFamily="18" charset="-78"/>
                <a:cs typeface="Traditional Arabic" pitchFamily="18" charset="-78"/>
              </a:rPr>
              <a:t>.</a:t>
            </a:r>
            <a:endParaRPr lang="en-US" sz="3600" b="1" dirty="0">
              <a:solidFill>
                <a:srgbClr val="C00000"/>
              </a:solidFill>
              <a:latin typeface="Traditional Arabic" pitchFamily="18" charset="-78"/>
              <a:cs typeface="Traditional Arabic" pitchFamily="18"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100" y="6602313"/>
            <a:ext cx="2133600" cy="1834317"/>
          </a:xfrm>
          <a:prstGeom prst="rect">
            <a:avLst/>
          </a:prstGeom>
          <a:ln>
            <a:noFill/>
          </a:ln>
          <a:effectLst>
            <a:softEdge rad="112500"/>
          </a:effectLst>
        </p:spPr>
      </p:pic>
    </p:spTree>
    <p:extLst>
      <p:ext uri="{BB962C8B-B14F-4D97-AF65-F5344CB8AC3E}">
        <p14:creationId xmlns:p14="http://schemas.microsoft.com/office/powerpoint/2010/main" val="3706951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524000"/>
            <a:ext cx="6019800" cy="5078313"/>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ورسول </a:t>
            </a:r>
            <a:r>
              <a:rPr lang="ar-KW" sz="3600" b="1" dirty="0">
                <a:latin typeface="Traditional Arabic" pitchFamily="18" charset="-78"/>
                <a:cs typeface="Traditional Arabic" pitchFamily="18" charset="-78"/>
              </a:rPr>
              <a:t>الله صلى الله عليه </a:t>
            </a:r>
            <a:r>
              <a:rPr lang="ar-KW" sz="3600" b="1" dirty="0" smtClean="0">
                <a:latin typeface="Traditional Arabic" pitchFamily="18" charset="-78"/>
                <a:cs typeface="Traditional Arabic" pitchFamily="18" charset="-78"/>
              </a:rPr>
              <a:t>وسلم </a:t>
            </a:r>
            <a:r>
              <a:rPr lang="ar-KW" sz="3600" b="1" dirty="0">
                <a:latin typeface="Traditional Arabic" pitchFamily="18" charset="-78"/>
                <a:cs typeface="Traditional Arabic" pitchFamily="18" charset="-78"/>
              </a:rPr>
              <a:t>دعانا لهذه اليقظة </a:t>
            </a:r>
            <a:r>
              <a:rPr lang="ar-KW" sz="3600" b="1" dirty="0" smtClean="0">
                <a:latin typeface="Traditional Arabic" pitchFamily="18" charset="-78"/>
                <a:cs typeface="Traditional Arabic" pitchFamily="18" charset="-78"/>
              </a:rPr>
              <a:t>بقوله: </a:t>
            </a:r>
            <a:r>
              <a:rPr lang="ar-KW" sz="3600" b="1" dirty="0" smtClean="0">
                <a:latin typeface="Traditional Arabic" pitchFamily="18" charset="-78"/>
                <a:cs typeface="Traditional Arabic" pitchFamily="18" charset="-78"/>
              </a:rPr>
              <a:t>« </a:t>
            </a:r>
            <a:r>
              <a:rPr lang="ar-KW" sz="3600" b="1" dirty="0">
                <a:latin typeface="Traditional Arabic" pitchFamily="18" charset="-78"/>
                <a:cs typeface="Traditional Arabic" pitchFamily="18" charset="-78"/>
              </a:rPr>
              <a:t>الكيس من دان نفسه وعمل لما بعد الموت والعاجز من أتبع نفسه هواها وتمنى على </a:t>
            </a:r>
            <a:r>
              <a:rPr lang="ar-KW" sz="3600" b="1" dirty="0" smtClean="0">
                <a:latin typeface="Traditional Arabic" pitchFamily="18" charset="-78"/>
                <a:cs typeface="Traditional Arabic" pitchFamily="18" charset="-78"/>
              </a:rPr>
              <a:t>الله » </a:t>
            </a:r>
            <a:r>
              <a:rPr lang="ar-KW" sz="2800" b="1" dirty="0">
                <a:latin typeface="Traditional Arabic" pitchFamily="18" charset="-78"/>
                <a:cs typeface="Traditional Arabic" pitchFamily="18" charset="-78"/>
              </a:rPr>
              <a:t>رواه الترمذي </a:t>
            </a:r>
            <a:r>
              <a:rPr lang="ar-KW" sz="2800" b="1" dirty="0" smtClean="0">
                <a:latin typeface="Traditional Arabic" pitchFamily="18" charset="-78"/>
                <a:cs typeface="Traditional Arabic" pitchFamily="18" charset="-78"/>
              </a:rPr>
              <a:t>وقال: حسن</a:t>
            </a:r>
            <a:r>
              <a:rPr lang="ar-KW" sz="3600" b="1" dirty="0" smtClean="0">
                <a:latin typeface="Traditional Arabic" pitchFamily="18" charset="-78"/>
                <a:cs typeface="Traditional Arabic" pitchFamily="18" charset="-78"/>
              </a:rPr>
              <a:t>، </a:t>
            </a:r>
            <a:r>
              <a:rPr lang="ar-KW" sz="3600" b="1" dirty="0">
                <a:latin typeface="Traditional Arabic" pitchFamily="18" charset="-78"/>
                <a:cs typeface="Traditional Arabic" pitchFamily="18" charset="-78"/>
              </a:rPr>
              <a:t>فمحاسبة النفس هي في حقيقتها استيقاظ للقلب من نومته واستدراك لما فاته من الخير وانتباه من غفلة ألمت </a:t>
            </a:r>
            <a:r>
              <a:rPr lang="ar-KW" sz="3600" b="1" dirty="0" smtClean="0">
                <a:latin typeface="Traditional Arabic" pitchFamily="18" charset="-78"/>
                <a:cs typeface="Traditional Arabic" pitchFamily="18" charset="-78"/>
              </a:rPr>
              <a:t>به، </a:t>
            </a:r>
            <a:r>
              <a:rPr lang="ar-KW" sz="3600" b="1" dirty="0">
                <a:latin typeface="Traditional Arabic" pitchFamily="18" charset="-78"/>
                <a:cs typeface="Traditional Arabic" pitchFamily="18" charset="-78"/>
              </a:rPr>
              <a:t>إنها دأب </a:t>
            </a:r>
            <a:r>
              <a:rPr lang="ar-KW" sz="3600" b="1" dirty="0" smtClean="0">
                <a:latin typeface="Traditional Arabic" pitchFamily="18" charset="-78"/>
                <a:cs typeface="Traditional Arabic" pitchFamily="18" charset="-78"/>
              </a:rPr>
              <a:t>الصالحين، </a:t>
            </a:r>
            <a:r>
              <a:rPr lang="ar-KW" sz="3600" b="1" dirty="0">
                <a:latin typeface="Traditional Arabic" pitchFamily="18" charset="-78"/>
                <a:cs typeface="Traditional Arabic" pitchFamily="18" charset="-78"/>
              </a:rPr>
              <a:t>والخطوة الأولى في طريق </a:t>
            </a:r>
            <a:r>
              <a:rPr lang="ar-KW" sz="3600" b="1" dirty="0" smtClean="0">
                <a:latin typeface="Traditional Arabic" pitchFamily="18" charset="-78"/>
                <a:cs typeface="Traditional Arabic" pitchFamily="18" charset="-78"/>
              </a:rPr>
              <a:t>التائبين، </a:t>
            </a:r>
            <a:r>
              <a:rPr lang="ar-KW" sz="3600" b="1" dirty="0">
                <a:latin typeface="Traditional Arabic" pitchFamily="18" charset="-78"/>
                <a:cs typeface="Traditional Arabic" pitchFamily="18" charset="-78"/>
              </a:rPr>
              <a:t>إنها العودة لرب العالمين ( وَأَنِيبُوا </a:t>
            </a:r>
            <a:r>
              <a:rPr lang="ar-KW" sz="3600" b="1" dirty="0" err="1">
                <a:latin typeface="Traditional Arabic" pitchFamily="18" charset="-78"/>
                <a:cs typeface="Traditional Arabic" pitchFamily="18" charset="-78"/>
              </a:rPr>
              <a:t>إِلَىٰ</a:t>
            </a:r>
            <a:r>
              <a:rPr lang="ar-KW" sz="3600" b="1" dirty="0">
                <a:latin typeface="Traditional Arabic" pitchFamily="18" charset="-78"/>
                <a:cs typeface="Traditional Arabic" pitchFamily="18" charset="-78"/>
              </a:rPr>
              <a:t> رَبِّكُمْ وَأَسْلِمُوا لَهُ ) </a:t>
            </a:r>
            <a:r>
              <a:rPr lang="ar-KW" sz="2800" b="1" dirty="0">
                <a:latin typeface="Traditional Arabic" pitchFamily="18" charset="-78"/>
                <a:cs typeface="Traditional Arabic" pitchFamily="18" charset="-78"/>
              </a:rPr>
              <a:t>الزمر</a:t>
            </a:r>
            <a:r>
              <a:rPr lang="ar-KW" sz="2000" b="1" dirty="0">
                <a:latin typeface="Traditional Arabic" pitchFamily="18" charset="-78"/>
              </a:rPr>
              <a:t>54</a:t>
            </a:r>
            <a:r>
              <a:rPr lang="ar-KW" sz="2800" b="1" dirty="0">
                <a:latin typeface="Traditional Arabic" pitchFamily="18" charset="-78"/>
                <a:cs typeface="Traditional Arabic" pitchFamily="18" charset="-78"/>
              </a:rPr>
              <a:t>.</a:t>
            </a:r>
            <a:endParaRPr lang="en-US" sz="2800" b="1" dirty="0">
              <a:solidFill>
                <a:srgbClr val="C00000"/>
              </a:solidFill>
              <a:latin typeface="Traditional Arabic" pitchFamily="18" charset="-78"/>
              <a:cs typeface="Traditional Arabic" pitchFamily="18"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9486"/>
          <a:stretch/>
        </p:blipFill>
        <p:spPr>
          <a:xfrm>
            <a:off x="2209800" y="6755245"/>
            <a:ext cx="2667000" cy="16267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338155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7700" y="1524000"/>
            <a:ext cx="5562600" cy="4401205"/>
          </a:xfrm>
          <a:prstGeom prst="rect">
            <a:avLst/>
          </a:prstGeom>
          <a:noFill/>
        </p:spPr>
        <p:txBody>
          <a:bodyPr wrap="square" rtlCol="0">
            <a:spAutoFit/>
          </a:bodyPr>
          <a:lstStyle/>
          <a:p>
            <a:pPr algn="just" rtl="1"/>
            <a:r>
              <a:rPr lang="ar-KW" sz="2800" b="1" dirty="0">
                <a:latin typeface="Traditional Arabic" pitchFamily="18" charset="-78"/>
                <a:cs typeface="Traditional Arabic" pitchFamily="18" charset="-78"/>
              </a:rPr>
              <a:t>تيقَّظ فما أنت </a:t>
            </a:r>
            <a:r>
              <a:rPr lang="ar-KW" sz="2800" b="1" dirty="0" smtClean="0">
                <a:latin typeface="Traditional Arabic" pitchFamily="18" charset="-78"/>
                <a:cs typeface="Traditional Arabic" pitchFamily="18" charset="-78"/>
              </a:rPr>
              <a:t>بالخـــــــــــالدِ</a:t>
            </a:r>
          </a:p>
          <a:p>
            <a:pPr algn="just" rtl="1"/>
            <a:r>
              <a:rPr lang="ar-KW" sz="2800" b="1" dirty="0">
                <a:latin typeface="Traditional Arabic" pitchFamily="18" charset="-78"/>
                <a:cs typeface="Traditional Arabic" pitchFamily="18" charset="-78"/>
              </a:rPr>
              <a:t>	</a:t>
            </a:r>
            <a:r>
              <a:rPr lang="ar-KW" sz="2800" b="1" dirty="0" smtClean="0">
                <a:latin typeface="Traditional Arabic" pitchFamily="18" charset="-78"/>
                <a:cs typeface="Traditional Arabic" pitchFamily="18" charset="-78"/>
              </a:rPr>
              <a:t>		ولا </a:t>
            </a:r>
            <a:r>
              <a:rPr lang="ar-KW" sz="2800" b="1" dirty="0">
                <a:latin typeface="Traditional Arabic" pitchFamily="18" charset="-78"/>
                <a:cs typeface="Traditional Arabic" pitchFamily="18" charset="-78"/>
              </a:rPr>
              <a:t>حادث الدهر بالراقدِ</a:t>
            </a:r>
          </a:p>
          <a:p>
            <a:pPr algn="just" rtl="1"/>
            <a:endParaRPr lang="ar-KW" sz="2800" b="1" dirty="0">
              <a:latin typeface="Traditional Arabic" pitchFamily="18" charset="-78"/>
              <a:cs typeface="Traditional Arabic" pitchFamily="18" charset="-78"/>
            </a:endParaRPr>
          </a:p>
          <a:p>
            <a:pPr algn="just" rtl="1"/>
            <a:endParaRPr lang="ar-KW" sz="2800" b="1" dirty="0">
              <a:latin typeface="Traditional Arabic" pitchFamily="18" charset="-78"/>
              <a:cs typeface="Traditional Arabic" pitchFamily="18" charset="-78"/>
            </a:endParaRPr>
          </a:p>
          <a:p>
            <a:pPr algn="just" rtl="1"/>
            <a:r>
              <a:rPr lang="ar-KW" sz="2800" b="1" dirty="0" smtClean="0">
                <a:latin typeface="Traditional Arabic" pitchFamily="18" charset="-78"/>
                <a:cs typeface="Traditional Arabic" pitchFamily="18" charset="-78"/>
              </a:rPr>
              <a:t>فخلِّد </a:t>
            </a:r>
            <a:r>
              <a:rPr lang="ar-KW" sz="2800" b="1" dirty="0">
                <a:latin typeface="Traditional Arabic" pitchFamily="18" charset="-78"/>
                <a:cs typeface="Traditional Arabic" pitchFamily="18" charset="-78"/>
              </a:rPr>
              <a:t>بسعيك مجداً يدومُ </a:t>
            </a:r>
            <a:endParaRPr lang="ar-KW" sz="2800" b="1" dirty="0" smtClean="0">
              <a:latin typeface="Traditional Arabic" pitchFamily="18" charset="-78"/>
              <a:cs typeface="Traditional Arabic" pitchFamily="18" charset="-78"/>
            </a:endParaRPr>
          </a:p>
          <a:p>
            <a:pPr algn="just" rtl="1"/>
            <a:r>
              <a:rPr lang="ar-KW" sz="2800" b="1" dirty="0">
                <a:latin typeface="Traditional Arabic" pitchFamily="18" charset="-78"/>
                <a:cs typeface="Traditional Arabic" pitchFamily="18" charset="-78"/>
              </a:rPr>
              <a:t>	</a:t>
            </a:r>
            <a:r>
              <a:rPr lang="ar-KW" sz="2800" b="1" dirty="0" smtClean="0">
                <a:latin typeface="Traditional Arabic" pitchFamily="18" charset="-78"/>
                <a:cs typeface="Traditional Arabic" pitchFamily="18" charset="-78"/>
              </a:rPr>
              <a:t>		دوام </a:t>
            </a:r>
            <a:r>
              <a:rPr lang="ar-KW" sz="2800" b="1" dirty="0">
                <a:latin typeface="Traditional Arabic" pitchFamily="18" charset="-78"/>
                <a:cs typeface="Traditional Arabic" pitchFamily="18" charset="-78"/>
              </a:rPr>
              <a:t>النجوم بلا </a:t>
            </a:r>
            <a:r>
              <a:rPr lang="ar-KW" sz="2800" b="1" dirty="0" smtClean="0">
                <a:latin typeface="Traditional Arabic" pitchFamily="18" charset="-78"/>
                <a:cs typeface="Traditional Arabic" pitchFamily="18" charset="-78"/>
              </a:rPr>
              <a:t>جاحـــد</a:t>
            </a:r>
            <a:endParaRPr lang="ar-KW" sz="2800" b="1" dirty="0">
              <a:latin typeface="Traditional Arabic" pitchFamily="18" charset="-78"/>
              <a:cs typeface="Traditional Arabic" pitchFamily="18" charset="-78"/>
            </a:endParaRPr>
          </a:p>
          <a:p>
            <a:pPr algn="just" rtl="1"/>
            <a:endParaRPr lang="ar-KW" sz="2800" b="1" dirty="0">
              <a:latin typeface="Traditional Arabic" pitchFamily="18" charset="-78"/>
              <a:cs typeface="Traditional Arabic" pitchFamily="18" charset="-78"/>
            </a:endParaRPr>
          </a:p>
          <a:p>
            <a:pPr algn="just" rtl="1"/>
            <a:endParaRPr lang="ar-KW" sz="2800" b="1" dirty="0">
              <a:latin typeface="Traditional Arabic" pitchFamily="18" charset="-78"/>
              <a:cs typeface="Traditional Arabic" pitchFamily="18" charset="-78"/>
            </a:endParaRPr>
          </a:p>
          <a:p>
            <a:pPr algn="just" rtl="1"/>
            <a:r>
              <a:rPr lang="ar-KW" sz="2800" b="1" dirty="0">
                <a:latin typeface="Traditional Arabic" pitchFamily="18" charset="-78"/>
                <a:cs typeface="Traditional Arabic" pitchFamily="18" charset="-78"/>
              </a:rPr>
              <a:t>وأبق لك الذكر بالصالحات </a:t>
            </a:r>
            <a:endParaRPr lang="ar-KW" sz="2800" b="1" dirty="0" smtClean="0">
              <a:latin typeface="Traditional Arabic" pitchFamily="18" charset="-78"/>
              <a:cs typeface="Traditional Arabic" pitchFamily="18" charset="-78"/>
            </a:endParaRPr>
          </a:p>
          <a:p>
            <a:pPr algn="just" rtl="1"/>
            <a:r>
              <a:rPr lang="ar-KW" sz="2800" b="1" dirty="0">
                <a:latin typeface="Traditional Arabic" pitchFamily="18" charset="-78"/>
                <a:cs typeface="Traditional Arabic" pitchFamily="18" charset="-78"/>
              </a:rPr>
              <a:t>	</a:t>
            </a:r>
            <a:r>
              <a:rPr lang="ar-KW" sz="2800" b="1" dirty="0" smtClean="0">
                <a:latin typeface="Traditional Arabic" pitchFamily="18" charset="-78"/>
                <a:cs typeface="Traditional Arabic" pitchFamily="18" charset="-78"/>
              </a:rPr>
              <a:t>		وخل </a:t>
            </a:r>
            <a:r>
              <a:rPr lang="ar-KW" sz="2800" b="1" dirty="0">
                <a:latin typeface="Traditional Arabic" pitchFamily="18" charset="-78"/>
                <a:cs typeface="Traditional Arabic" pitchFamily="18" charset="-78"/>
              </a:rPr>
              <a:t>النزوع إلى الفاسد</a:t>
            </a:r>
            <a:endParaRPr lang="en-US" b="1" dirty="0" smtClean="0">
              <a:latin typeface="Traditional Arabic" pitchFamily="18" charset="-78"/>
              <a:cs typeface="Traditional Arabic" pitchFamily="18"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5904183"/>
            <a:ext cx="2706417" cy="270641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1904469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685800"/>
            <a:ext cx="5562600" cy="5632311"/>
          </a:xfrm>
          <a:prstGeom prst="rect">
            <a:avLst/>
          </a:prstGeom>
          <a:noFill/>
        </p:spPr>
        <p:txBody>
          <a:bodyPr wrap="square" rtlCol="0">
            <a:spAutoFit/>
          </a:bodyPr>
          <a:lstStyle/>
          <a:p>
            <a:pPr algn="just" rtl="1"/>
            <a:r>
              <a:rPr lang="ar-KW" sz="3600" b="1" dirty="0">
                <a:latin typeface="Traditional Arabic" pitchFamily="18" charset="-78"/>
                <a:cs typeface="Traditional Arabic" pitchFamily="18" charset="-78"/>
              </a:rPr>
              <a:t>عن بريدة بن الحصيب الأسلمي رضي الله عنه </a:t>
            </a:r>
            <a:r>
              <a:rPr lang="ar-KW" sz="3600" b="1" dirty="0" smtClean="0">
                <a:latin typeface="Traditional Arabic" pitchFamily="18" charset="-78"/>
                <a:cs typeface="Traditional Arabic" pitchFamily="18" charset="-78"/>
              </a:rPr>
              <a:t>قال: </a:t>
            </a:r>
            <a:r>
              <a:rPr lang="ar-KW" sz="3600" b="1" dirty="0">
                <a:latin typeface="Traditional Arabic" pitchFamily="18" charset="-78"/>
                <a:cs typeface="Traditional Arabic" pitchFamily="18" charset="-78"/>
              </a:rPr>
              <a:t>جاء ماعز بن مالك إلى النبي صلى الله عليه </a:t>
            </a:r>
            <a:r>
              <a:rPr lang="ar-KW" sz="3600" b="1" dirty="0" smtClean="0">
                <a:latin typeface="Traditional Arabic" pitchFamily="18" charset="-78"/>
                <a:cs typeface="Traditional Arabic" pitchFamily="18" charset="-78"/>
              </a:rPr>
              <a:t>وسلم. فقال: </a:t>
            </a:r>
            <a:r>
              <a:rPr lang="ar-KW" sz="3600" b="1" dirty="0">
                <a:latin typeface="Traditional Arabic" pitchFamily="18" charset="-78"/>
                <a:cs typeface="Traditional Arabic" pitchFamily="18" charset="-78"/>
              </a:rPr>
              <a:t>يا رسول </a:t>
            </a:r>
            <a:r>
              <a:rPr lang="ar-KW" sz="3600" b="1" dirty="0" smtClean="0">
                <a:latin typeface="Traditional Arabic" pitchFamily="18" charset="-78"/>
                <a:cs typeface="Traditional Arabic" pitchFamily="18" charset="-78"/>
              </a:rPr>
              <a:t>الله! طهرني. فقال: </a:t>
            </a:r>
            <a:r>
              <a:rPr lang="ar-KW" sz="3600" b="1" dirty="0" smtClean="0">
                <a:latin typeface="Traditional Arabic" pitchFamily="18" charset="-78"/>
                <a:cs typeface="Traditional Arabic" pitchFamily="18" charset="-78"/>
              </a:rPr>
              <a:t>«</a:t>
            </a:r>
            <a:r>
              <a:rPr lang="ar-KW" sz="3600" b="1" dirty="0" smtClean="0">
                <a:latin typeface="Traditional Arabic" pitchFamily="18" charset="-78"/>
                <a:cs typeface="Traditional Arabic" pitchFamily="18" charset="-78"/>
              </a:rPr>
              <a:t> </a:t>
            </a:r>
            <a:r>
              <a:rPr lang="ar-KW" sz="3600" b="1" dirty="0" smtClean="0">
                <a:latin typeface="Traditional Arabic" pitchFamily="18" charset="-78"/>
                <a:cs typeface="Traditional Arabic" pitchFamily="18" charset="-78"/>
              </a:rPr>
              <a:t>ويحك! </a:t>
            </a:r>
            <a:r>
              <a:rPr lang="ar-KW" sz="3600" b="1" dirty="0">
                <a:latin typeface="Traditional Arabic" pitchFamily="18" charset="-78"/>
                <a:cs typeface="Traditional Arabic" pitchFamily="18" charset="-78"/>
              </a:rPr>
              <a:t>ارجع فاستغفر الله وتب </a:t>
            </a:r>
            <a:r>
              <a:rPr lang="ar-KW" sz="3600" b="1" dirty="0" smtClean="0">
                <a:latin typeface="Traditional Arabic" pitchFamily="18" charset="-78"/>
                <a:cs typeface="Traditional Arabic" pitchFamily="18" charset="-78"/>
              </a:rPr>
              <a:t>إليه » </a:t>
            </a:r>
            <a:r>
              <a:rPr lang="ar-KW" sz="3600" b="1" dirty="0" smtClean="0">
                <a:latin typeface="Traditional Arabic" pitchFamily="18" charset="-78"/>
                <a:cs typeface="Traditional Arabic" pitchFamily="18" charset="-78"/>
              </a:rPr>
              <a:t>قال: </a:t>
            </a:r>
            <a:r>
              <a:rPr lang="ar-KW" sz="3600" b="1" dirty="0">
                <a:latin typeface="Traditional Arabic" pitchFamily="18" charset="-78"/>
                <a:cs typeface="Traditional Arabic" pitchFamily="18" charset="-78"/>
              </a:rPr>
              <a:t>فرجع غير </a:t>
            </a:r>
            <a:r>
              <a:rPr lang="ar-KW" sz="3600" b="1" dirty="0" smtClean="0">
                <a:latin typeface="Traditional Arabic" pitchFamily="18" charset="-78"/>
                <a:cs typeface="Traditional Arabic" pitchFamily="18" charset="-78"/>
              </a:rPr>
              <a:t>بعيد. </a:t>
            </a:r>
            <a:r>
              <a:rPr lang="ar-KW" sz="3600" b="1" dirty="0">
                <a:latin typeface="Traditional Arabic" pitchFamily="18" charset="-78"/>
                <a:cs typeface="Traditional Arabic" pitchFamily="18" charset="-78"/>
              </a:rPr>
              <a:t>ثم جاء </a:t>
            </a:r>
            <a:r>
              <a:rPr lang="ar-KW" sz="3600" b="1" dirty="0" smtClean="0">
                <a:latin typeface="Traditional Arabic" pitchFamily="18" charset="-78"/>
                <a:cs typeface="Traditional Arabic" pitchFamily="18" charset="-78"/>
              </a:rPr>
              <a:t>فقال: </a:t>
            </a:r>
            <a:r>
              <a:rPr lang="ar-KW" sz="3600" b="1" dirty="0">
                <a:latin typeface="Traditional Arabic" pitchFamily="18" charset="-78"/>
                <a:cs typeface="Traditional Arabic" pitchFamily="18" charset="-78"/>
              </a:rPr>
              <a:t>يا رسول </a:t>
            </a:r>
            <a:r>
              <a:rPr lang="ar-KW" sz="3600" b="1" dirty="0" smtClean="0">
                <a:latin typeface="Traditional Arabic" pitchFamily="18" charset="-78"/>
                <a:cs typeface="Traditional Arabic" pitchFamily="18" charset="-78"/>
              </a:rPr>
              <a:t>الله! طهرني. </a:t>
            </a:r>
            <a:r>
              <a:rPr lang="ar-KW" sz="3600" b="1" dirty="0">
                <a:latin typeface="Traditional Arabic" pitchFamily="18" charset="-78"/>
                <a:cs typeface="Traditional Arabic" pitchFamily="18" charset="-78"/>
              </a:rPr>
              <a:t>فقال رسول الله صلى الله عليه </a:t>
            </a:r>
            <a:r>
              <a:rPr lang="ar-KW" sz="3600" b="1" dirty="0" smtClean="0">
                <a:latin typeface="Traditional Arabic" pitchFamily="18" charset="-78"/>
                <a:cs typeface="Traditional Arabic" pitchFamily="18" charset="-78"/>
              </a:rPr>
              <a:t>وسلم: </a:t>
            </a:r>
            <a:r>
              <a:rPr lang="ar-KW" sz="3600" b="1" dirty="0" smtClean="0">
                <a:latin typeface="Traditional Arabic" pitchFamily="18" charset="-78"/>
                <a:cs typeface="Traditional Arabic" pitchFamily="18" charset="-78"/>
              </a:rPr>
              <a:t>« </a:t>
            </a:r>
            <a:r>
              <a:rPr lang="ar-KW" sz="3600" b="1" dirty="0" smtClean="0">
                <a:latin typeface="Traditional Arabic" pitchFamily="18" charset="-78"/>
                <a:cs typeface="Traditional Arabic" pitchFamily="18" charset="-78"/>
              </a:rPr>
              <a:t>ويحك! </a:t>
            </a:r>
            <a:r>
              <a:rPr lang="ar-KW" sz="3600" b="1" dirty="0">
                <a:latin typeface="Traditional Arabic" pitchFamily="18" charset="-78"/>
                <a:cs typeface="Traditional Arabic" pitchFamily="18" charset="-78"/>
              </a:rPr>
              <a:t>ارجع فاستغفر الله وتب </a:t>
            </a:r>
            <a:r>
              <a:rPr lang="ar-KW" sz="3600" b="1" dirty="0" smtClean="0">
                <a:latin typeface="Traditional Arabic" pitchFamily="18" charset="-78"/>
                <a:cs typeface="Traditional Arabic" pitchFamily="18" charset="-78"/>
              </a:rPr>
              <a:t>إليه » </a:t>
            </a:r>
            <a:r>
              <a:rPr lang="ar-KW" sz="3600" b="1" dirty="0" smtClean="0">
                <a:latin typeface="Traditional Arabic" pitchFamily="18" charset="-78"/>
                <a:cs typeface="Traditional Arabic" pitchFamily="18" charset="-78"/>
              </a:rPr>
              <a:t>قال: </a:t>
            </a:r>
            <a:r>
              <a:rPr lang="ar-KW" sz="3600" b="1" dirty="0">
                <a:latin typeface="Traditional Arabic" pitchFamily="18" charset="-78"/>
                <a:cs typeface="Traditional Arabic" pitchFamily="18" charset="-78"/>
              </a:rPr>
              <a:t>فرجع غير </a:t>
            </a:r>
            <a:r>
              <a:rPr lang="ar-KW" sz="3600" b="1" dirty="0" smtClean="0">
                <a:latin typeface="Traditional Arabic" pitchFamily="18" charset="-78"/>
                <a:cs typeface="Traditional Arabic" pitchFamily="18" charset="-78"/>
              </a:rPr>
              <a:t>بعيد. </a:t>
            </a:r>
            <a:r>
              <a:rPr lang="ar-KW" sz="3600" b="1" dirty="0">
                <a:latin typeface="Traditional Arabic" pitchFamily="18" charset="-78"/>
                <a:cs typeface="Traditional Arabic" pitchFamily="18" charset="-78"/>
              </a:rPr>
              <a:t>ثم جاء </a:t>
            </a:r>
            <a:r>
              <a:rPr lang="ar-KW" sz="3600" b="1" dirty="0" smtClean="0">
                <a:latin typeface="Traditional Arabic" pitchFamily="18" charset="-78"/>
                <a:cs typeface="Traditional Arabic" pitchFamily="18" charset="-78"/>
              </a:rPr>
              <a:t>فقال: </a:t>
            </a:r>
            <a:r>
              <a:rPr lang="ar-KW" sz="3600" b="1" dirty="0">
                <a:latin typeface="Traditional Arabic" pitchFamily="18" charset="-78"/>
                <a:cs typeface="Traditional Arabic" pitchFamily="18" charset="-78"/>
              </a:rPr>
              <a:t>يا رسول </a:t>
            </a:r>
            <a:r>
              <a:rPr lang="ar-KW" sz="3600" b="1" dirty="0" smtClean="0">
                <a:latin typeface="Traditional Arabic" pitchFamily="18" charset="-78"/>
                <a:cs typeface="Traditional Arabic" pitchFamily="18" charset="-78"/>
              </a:rPr>
              <a:t>الله! طهرني</a:t>
            </a:r>
            <a:r>
              <a:rPr lang="ar-KW" sz="3600" b="1" dirty="0">
                <a:latin typeface="Traditional Arabic" pitchFamily="18" charset="-78"/>
                <a:cs typeface="Traditional Arabic" pitchFamily="18" charset="-78"/>
              </a:rPr>
              <a:t>. فقال النبي صلى الله عليه وسلم مثل </a:t>
            </a:r>
            <a:r>
              <a:rPr lang="ar-KW" sz="3600" b="1" dirty="0" smtClean="0">
                <a:latin typeface="Traditional Arabic" pitchFamily="18" charset="-78"/>
                <a:cs typeface="Traditional Arabic" pitchFamily="18" charset="-78"/>
              </a:rPr>
              <a:t>ذلك.</a:t>
            </a:r>
            <a:endParaRPr lang="en-US" sz="3600" b="1" dirty="0">
              <a:solidFill>
                <a:srgbClr val="C00000"/>
              </a:solidFill>
              <a:latin typeface="Traditional Arabic" pitchFamily="18" charset="-78"/>
              <a:cs typeface="Traditional Arabic" pitchFamily="18" charset="-78"/>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5161" r="28710" b="6144"/>
          <a:stretch/>
        </p:blipFill>
        <p:spPr>
          <a:xfrm>
            <a:off x="2948152" y="6400800"/>
            <a:ext cx="1213945" cy="246993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5195866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1676400"/>
            <a:ext cx="5562600" cy="3416320"/>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حتى </a:t>
            </a:r>
            <a:r>
              <a:rPr lang="ar-KW" sz="3600" b="1" dirty="0">
                <a:latin typeface="Traditional Arabic" pitchFamily="18" charset="-78"/>
                <a:cs typeface="Traditional Arabic" pitchFamily="18" charset="-78"/>
              </a:rPr>
              <a:t>إذا كانت الرابعة قال له رسول الله صلى الله عليه وسلم </a:t>
            </a:r>
            <a:r>
              <a:rPr lang="ar-KW" sz="3600" b="1" dirty="0" smtClean="0">
                <a:latin typeface="Traditional Arabic" pitchFamily="18" charset="-78"/>
                <a:cs typeface="Traditional Arabic" pitchFamily="18" charset="-78"/>
              </a:rPr>
              <a:t>« </a:t>
            </a:r>
            <a:r>
              <a:rPr lang="ar-KW" sz="3600" b="1" dirty="0">
                <a:latin typeface="Traditional Arabic" pitchFamily="18" charset="-78"/>
                <a:cs typeface="Traditional Arabic" pitchFamily="18" charset="-78"/>
              </a:rPr>
              <a:t>فيم </a:t>
            </a:r>
            <a:r>
              <a:rPr lang="ar-KW" sz="3600" b="1" dirty="0" smtClean="0">
                <a:latin typeface="Traditional Arabic" pitchFamily="18" charset="-78"/>
                <a:cs typeface="Traditional Arabic" pitchFamily="18" charset="-78"/>
              </a:rPr>
              <a:t>أطهرك؟ » فقال: </a:t>
            </a:r>
            <a:r>
              <a:rPr lang="ar-KW" sz="3600" b="1" dirty="0">
                <a:latin typeface="Traditional Arabic" pitchFamily="18" charset="-78"/>
                <a:cs typeface="Traditional Arabic" pitchFamily="18" charset="-78"/>
              </a:rPr>
              <a:t>من </a:t>
            </a:r>
            <a:r>
              <a:rPr lang="ar-KW" sz="3600" b="1" dirty="0" smtClean="0">
                <a:latin typeface="Traditional Arabic" pitchFamily="18" charset="-78"/>
                <a:cs typeface="Traditional Arabic" pitchFamily="18" charset="-78"/>
              </a:rPr>
              <a:t>الزنى. </a:t>
            </a:r>
            <a:r>
              <a:rPr lang="ar-KW" sz="3600" b="1" dirty="0">
                <a:latin typeface="Traditional Arabic" pitchFamily="18" charset="-78"/>
                <a:cs typeface="Traditional Arabic" pitchFamily="18" charset="-78"/>
              </a:rPr>
              <a:t>فسأل رسول الله صلى الله عليه وسلم </a:t>
            </a:r>
            <a:r>
              <a:rPr lang="ar-KW" sz="3600" b="1" dirty="0" smtClean="0">
                <a:latin typeface="Traditional Arabic" pitchFamily="18" charset="-78"/>
                <a:cs typeface="Traditional Arabic" pitchFamily="18" charset="-78"/>
              </a:rPr>
              <a:t>« </a:t>
            </a:r>
            <a:r>
              <a:rPr lang="ar-KW" sz="3600" b="1" dirty="0">
                <a:latin typeface="Traditional Arabic" pitchFamily="18" charset="-78"/>
                <a:cs typeface="Traditional Arabic" pitchFamily="18" charset="-78"/>
              </a:rPr>
              <a:t>أبه </a:t>
            </a:r>
            <a:r>
              <a:rPr lang="ar-KW" sz="3600" b="1" dirty="0" smtClean="0">
                <a:latin typeface="Traditional Arabic" pitchFamily="18" charset="-78"/>
                <a:cs typeface="Traditional Arabic" pitchFamily="18" charset="-78"/>
              </a:rPr>
              <a:t>جنون؟ » </a:t>
            </a:r>
            <a:r>
              <a:rPr lang="ar-KW" sz="3600" b="1" dirty="0">
                <a:latin typeface="Traditional Arabic" pitchFamily="18" charset="-78"/>
                <a:cs typeface="Traditional Arabic" pitchFamily="18" charset="-78"/>
              </a:rPr>
              <a:t>فأخبر أنه ليس </a:t>
            </a:r>
            <a:r>
              <a:rPr lang="ar-KW" sz="3600" b="1" dirty="0" smtClean="0">
                <a:latin typeface="Traditional Arabic" pitchFamily="18" charset="-78"/>
                <a:cs typeface="Traditional Arabic" pitchFamily="18" charset="-78"/>
              </a:rPr>
              <a:t>بمجنون. فقال: « </a:t>
            </a:r>
            <a:r>
              <a:rPr lang="ar-KW" sz="3600" b="1" dirty="0">
                <a:latin typeface="Traditional Arabic" pitchFamily="18" charset="-78"/>
                <a:cs typeface="Traditional Arabic" pitchFamily="18" charset="-78"/>
              </a:rPr>
              <a:t>أشرب </a:t>
            </a:r>
            <a:r>
              <a:rPr lang="ar-KW" sz="3600" b="1" dirty="0" smtClean="0">
                <a:latin typeface="Traditional Arabic" pitchFamily="18" charset="-78"/>
                <a:cs typeface="Traditional Arabic" pitchFamily="18" charset="-78"/>
              </a:rPr>
              <a:t>خمرا؟ » </a:t>
            </a:r>
            <a:r>
              <a:rPr lang="ar-KW" sz="3600" b="1" dirty="0">
                <a:latin typeface="Traditional Arabic" pitchFamily="18" charset="-78"/>
                <a:cs typeface="Traditional Arabic" pitchFamily="18" charset="-78"/>
              </a:rPr>
              <a:t>فقام رجل فاستنكهه فلم يجد منه ريح </a:t>
            </a:r>
            <a:r>
              <a:rPr lang="ar-KW" sz="3600" b="1" dirty="0" smtClean="0">
                <a:latin typeface="Traditional Arabic" pitchFamily="18" charset="-78"/>
                <a:cs typeface="Traditional Arabic" pitchFamily="18" charset="-78"/>
              </a:rPr>
              <a:t>خمر.</a:t>
            </a:r>
            <a:endParaRPr lang="en-US" sz="3600" b="1" dirty="0">
              <a:solidFill>
                <a:srgbClr val="C00000"/>
              </a:solidFill>
              <a:latin typeface="Traditional Arabic" pitchFamily="18" charset="-78"/>
              <a:cs typeface="Traditional Arabic" pitchFamily="18"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3957" y="5334000"/>
            <a:ext cx="2005643" cy="3124200"/>
          </a:xfrm>
          <a:prstGeom prst="rect">
            <a:avLst/>
          </a:prstGeom>
        </p:spPr>
      </p:pic>
    </p:spTree>
    <p:extLst>
      <p:ext uri="{BB962C8B-B14F-4D97-AF65-F5344CB8AC3E}">
        <p14:creationId xmlns:p14="http://schemas.microsoft.com/office/powerpoint/2010/main" val="3931331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1676400"/>
            <a:ext cx="5562600" cy="6740307"/>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قال: </a:t>
            </a:r>
            <a:r>
              <a:rPr lang="ar-KW" sz="3600" b="1" dirty="0">
                <a:latin typeface="Traditional Arabic" pitchFamily="18" charset="-78"/>
                <a:cs typeface="Traditional Arabic" pitchFamily="18" charset="-78"/>
              </a:rPr>
              <a:t>فقال رسول الله صلى الله عليه وسلم </a:t>
            </a:r>
            <a:r>
              <a:rPr lang="ar-KW" sz="3600" b="1" dirty="0" smtClean="0">
                <a:latin typeface="Traditional Arabic" pitchFamily="18" charset="-78"/>
                <a:cs typeface="Traditional Arabic" pitchFamily="18" charset="-78"/>
              </a:rPr>
              <a:t> « أزنيت؟ » فقال: نعم. </a:t>
            </a:r>
            <a:r>
              <a:rPr lang="ar-KW" sz="3600" b="1" dirty="0">
                <a:latin typeface="Traditional Arabic" pitchFamily="18" charset="-78"/>
                <a:cs typeface="Traditional Arabic" pitchFamily="18" charset="-78"/>
              </a:rPr>
              <a:t>فأمر به </a:t>
            </a:r>
            <a:r>
              <a:rPr lang="ar-KW" sz="3600" b="1" dirty="0" smtClean="0">
                <a:latin typeface="Traditional Arabic" pitchFamily="18" charset="-78"/>
                <a:cs typeface="Traditional Arabic" pitchFamily="18" charset="-78"/>
              </a:rPr>
              <a:t>فرجم. </a:t>
            </a:r>
          </a:p>
          <a:p>
            <a:pPr algn="just" rtl="1"/>
            <a:endParaRPr lang="ar-KW" sz="3600" b="1" dirty="0">
              <a:latin typeface="Traditional Arabic" pitchFamily="18" charset="-78"/>
              <a:cs typeface="Traditional Arabic" pitchFamily="18" charset="-78"/>
            </a:endParaRPr>
          </a:p>
          <a:p>
            <a:pPr algn="just" rtl="1"/>
            <a:endParaRPr lang="ar-KW" sz="3600" b="1" dirty="0" smtClean="0">
              <a:latin typeface="Traditional Arabic" pitchFamily="18" charset="-78"/>
              <a:cs typeface="Traditional Arabic" pitchFamily="18" charset="-78"/>
            </a:endParaRPr>
          </a:p>
          <a:p>
            <a:pPr algn="just" rtl="1"/>
            <a:r>
              <a:rPr lang="ar-KW" sz="3600" b="1" dirty="0" smtClean="0">
                <a:latin typeface="Traditional Arabic" pitchFamily="18" charset="-78"/>
                <a:cs typeface="Traditional Arabic" pitchFamily="18" charset="-78"/>
              </a:rPr>
              <a:t>فكان </a:t>
            </a:r>
            <a:r>
              <a:rPr lang="ar-KW" sz="3600" b="1" dirty="0">
                <a:latin typeface="Traditional Arabic" pitchFamily="18" charset="-78"/>
                <a:cs typeface="Traditional Arabic" pitchFamily="18" charset="-78"/>
              </a:rPr>
              <a:t>الناس فيه </a:t>
            </a:r>
            <a:r>
              <a:rPr lang="ar-KW" sz="3600" b="1" dirty="0" smtClean="0">
                <a:latin typeface="Traditional Arabic" pitchFamily="18" charset="-78"/>
                <a:cs typeface="Traditional Arabic" pitchFamily="18" charset="-78"/>
              </a:rPr>
              <a:t>فرقتين:</a:t>
            </a:r>
          </a:p>
          <a:p>
            <a:pPr algn="just" rtl="1"/>
            <a:r>
              <a:rPr lang="ar-KW" sz="3600" b="1" dirty="0" smtClean="0">
                <a:latin typeface="Traditional Arabic" pitchFamily="18" charset="-78"/>
                <a:cs typeface="Traditional Arabic" pitchFamily="18" charset="-78"/>
              </a:rPr>
              <a:t>قائل يقول: </a:t>
            </a:r>
            <a:r>
              <a:rPr lang="ar-KW" sz="3600" b="1" dirty="0">
                <a:latin typeface="Traditional Arabic" pitchFamily="18" charset="-78"/>
                <a:cs typeface="Traditional Arabic" pitchFamily="18" charset="-78"/>
              </a:rPr>
              <a:t>لقد </a:t>
            </a:r>
            <a:r>
              <a:rPr lang="ar-KW" sz="3600" b="1" dirty="0" smtClean="0">
                <a:latin typeface="Traditional Arabic" pitchFamily="18" charset="-78"/>
                <a:cs typeface="Traditional Arabic" pitchFamily="18" charset="-78"/>
              </a:rPr>
              <a:t>هلك. </a:t>
            </a:r>
            <a:r>
              <a:rPr lang="ar-KW" sz="3600" b="1" dirty="0">
                <a:latin typeface="Traditional Arabic" pitchFamily="18" charset="-78"/>
                <a:cs typeface="Traditional Arabic" pitchFamily="18" charset="-78"/>
              </a:rPr>
              <a:t>لقد أحاطت به </a:t>
            </a:r>
            <a:r>
              <a:rPr lang="ar-KW" sz="3600" b="1" dirty="0" smtClean="0">
                <a:latin typeface="Traditional Arabic" pitchFamily="18" charset="-78"/>
                <a:cs typeface="Traditional Arabic" pitchFamily="18" charset="-78"/>
              </a:rPr>
              <a:t>خطيئته.</a:t>
            </a:r>
          </a:p>
          <a:p>
            <a:pPr algn="just" rtl="1"/>
            <a:r>
              <a:rPr lang="ar-KW" sz="3600" b="1" dirty="0" smtClean="0">
                <a:latin typeface="Traditional Arabic" pitchFamily="18" charset="-78"/>
                <a:cs typeface="Traditional Arabic" pitchFamily="18" charset="-78"/>
              </a:rPr>
              <a:t>وقائل يقول: </a:t>
            </a:r>
            <a:r>
              <a:rPr lang="ar-KW" sz="3600" b="1" dirty="0">
                <a:latin typeface="Traditional Arabic" pitchFamily="18" charset="-78"/>
                <a:cs typeface="Traditional Arabic" pitchFamily="18" charset="-78"/>
              </a:rPr>
              <a:t>ما توبة أفضل من توبة </a:t>
            </a:r>
            <a:r>
              <a:rPr lang="ar-KW" sz="3600" b="1" dirty="0" smtClean="0">
                <a:latin typeface="Traditional Arabic" pitchFamily="18" charset="-78"/>
                <a:cs typeface="Traditional Arabic" pitchFamily="18" charset="-78"/>
              </a:rPr>
              <a:t>ماعز: </a:t>
            </a:r>
            <a:r>
              <a:rPr lang="ar-KW" sz="3600" b="1" dirty="0">
                <a:latin typeface="Traditional Arabic" pitchFamily="18" charset="-78"/>
                <a:cs typeface="Traditional Arabic" pitchFamily="18" charset="-78"/>
              </a:rPr>
              <a:t>أنه جاء إلى النبي صلى الله عليه وسلم فوضع يده في </a:t>
            </a:r>
            <a:r>
              <a:rPr lang="ar-KW" sz="3600" b="1" dirty="0" smtClean="0">
                <a:latin typeface="Traditional Arabic" pitchFamily="18" charset="-78"/>
                <a:cs typeface="Traditional Arabic" pitchFamily="18" charset="-78"/>
              </a:rPr>
              <a:t>يده. </a:t>
            </a:r>
            <a:r>
              <a:rPr lang="ar-KW" sz="3600" b="1" dirty="0">
                <a:latin typeface="Traditional Arabic" pitchFamily="18" charset="-78"/>
                <a:cs typeface="Traditional Arabic" pitchFamily="18" charset="-78"/>
              </a:rPr>
              <a:t>ثم قال اقتلني </a:t>
            </a:r>
            <a:r>
              <a:rPr lang="ar-KW" sz="3600" b="1" dirty="0" smtClean="0">
                <a:latin typeface="Traditional Arabic" pitchFamily="18" charset="-78"/>
                <a:cs typeface="Traditional Arabic" pitchFamily="18" charset="-78"/>
              </a:rPr>
              <a:t>بالحجارة.</a:t>
            </a:r>
          </a:p>
          <a:p>
            <a:pPr algn="just" rtl="1"/>
            <a:r>
              <a:rPr lang="ar-KW" sz="3600" b="1" dirty="0" smtClean="0">
                <a:latin typeface="Traditional Arabic" pitchFamily="18" charset="-78"/>
                <a:cs typeface="Traditional Arabic" pitchFamily="18" charset="-78"/>
              </a:rPr>
              <a:t>قال: </a:t>
            </a:r>
            <a:r>
              <a:rPr lang="ar-KW" sz="3600" b="1" dirty="0">
                <a:latin typeface="Traditional Arabic" pitchFamily="18" charset="-78"/>
                <a:cs typeface="Traditional Arabic" pitchFamily="18" charset="-78"/>
              </a:rPr>
              <a:t>فلبثوا بذلك يومين أو </a:t>
            </a:r>
            <a:r>
              <a:rPr lang="ar-KW" sz="3600" b="1" dirty="0" smtClean="0">
                <a:latin typeface="Traditional Arabic" pitchFamily="18" charset="-78"/>
                <a:cs typeface="Traditional Arabic" pitchFamily="18" charset="-78"/>
              </a:rPr>
              <a:t>ثلاثة.</a:t>
            </a:r>
            <a:endParaRPr lang="en-US" sz="3600" b="1" dirty="0">
              <a:solidFill>
                <a:srgbClr val="C00000"/>
              </a:solidFill>
              <a:latin typeface="Traditional Arabic" pitchFamily="18" charset="-78"/>
              <a:cs typeface="Traditional Arabic" pitchFamily="18"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2743200"/>
            <a:ext cx="1397970" cy="1318261"/>
          </a:xfrm>
          <a:prstGeom prst="rect">
            <a:avLst/>
          </a:prstGeom>
        </p:spPr>
      </p:pic>
    </p:spTree>
    <p:extLst>
      <p:ext uri="{BB962C8B-B14F-4D97-AF65-F5344CB8AC3E}">
        <p14:creationId xmlns:p14="http://schemas.microsoft.com/office/powerpoint/2010/main" val="2636976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1676400"/>
            <a:ext cx="5562600" cy="3416320"/>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ثم جاء رسول الله صلى الله عليه وسلم وهم جلوس فسلم ثم جلس. فقال: « استغفروا لماعز بن مالك». قال: فقالوا: غفر الله لماعز بن مالك. قال: فقال رسول الله صلى الله عليه وسلم: « لقد تاب توبة لو قسمت بين أمة لوسعتهم».</a:t>
            </a:r>
            <a:endParaRPr lang="en-US" sz="3600" b="1" dirty="0">
              <a:solidFill>
                <a:srgbClr val="C00000"/>
              </a:solidFill>
              <a:latin typeface="Traditional Arabic" pitchFamily="18" charset="-78"/>
              <a:cs typeface="Traditional Arabic" pitchFamily="18"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6044" y="5372100"/>
            <a:ext cx="3325912" cy="2057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63397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1979474"/>
            <a:ext cx="5562600" cy="1754326"/>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قال: ثم جاءته امرأة من غامد من </a:t>
            </a:r>
            <a:r>
              <a:rPr lang="ar-KW" sz="3600" b="1" dirty="0" err="1" smtClean="0">
                <a:latin typeface="Traditional Arabic" pitchFamily="18" charset="-78"/>
                <a:cs typeface="Traditional Arabic" pitchFamily="18" charset="-78"/>
              </a:rPr>
              <a:t>الأزد</a:t>
            </a:r>
            <a:r>
              <a:rPr lang="ar-KW" sz="3600" b="1" dirty="0" smtClean="0">
                <a:latin typeface="Traditional Arabic" pitchFamily="18" charset="-78"/>
                <a:cs typeface="Traditional Arabic" pitchFamily="18" charset="-78"/>
              </a:rPr>
              <a:t>. فقالت: يا رسول الله! طهرني. فقال:        «ويحك! ارجعي فاستغفري الله وتوبي إليه».</a:t>
            </a:r>
            <a:endParaRPr lang="en-US" sz="3600" b="1" dirty="0">
              <a:solidFill>
                <a:srgbClr val="C00000"/>
              </a:solidFill>
              <a:latin typeface="Traditional Arabic" pitchFamily="18" charset="-78"/>
              <a:cs typeface="Traditional Arabic" pitchFamily="18"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6044" y="5372100"/>
            <a:ext cx="3325912" cy="2057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1749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990600"/>
            <a:ext cx="5562600" cy="5078313"/>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فقالت: أراك تريد أن ترددني كما رددت ماعز بن مالك.</a:t>
            </a:r>
          </a:p>
          <a:p>
            <a:pPr algn="just" rtl="1"/>
            <a:r>
              <a:rPr lang="ar-KW" sz="3600" b="1" dirty="0" smtClean="0">
                <a:latin typeface="Traditional Arabic" pitchFamily="18" charset="-78"/>
                <a:cs typeface="Traditional Arabic" pitchFamily="18" charset="-78"/>
              </a:rPr>
              <a:t>قال: « وما ذاك ؟ ».</a:t>
            </a:r>
          </a:p>
          <a:p>
            <a:pPr algn="just" rtl="1"/>
            <a:r>
              <a:rPr lang="ar-KW" sz="3600" b="1" dirty="0" smtClean="0">
                <a:latin typeface="Traditional Arabic" pitchFamily="18" charset="-78"/>
                <a:cs typeface="Traditional Arabic" pitchFamily="18" charset="-78"/>
              </a:rPr>
              <a:t>قالت: إنها حبلى من الزنى.</a:t>
            </a:r>
          </a:p>
          <a:p>
            <a:pPr algn="just" rtl="1"/>
            <a:r>
              <a:rPr lang="ar-KW" sz="3600" b="1" dirty="0" smtClean="0">
                <a:latin typeface="Traditional Arabic" pitchFamily="18" charset="-78"/>
                <a:cs typeface="Traditional Arabic" pitchFamily="18" charset="-78"/>
              </a:rPr>
              <a:t>فقال: « آنت ؟ ».</a:t>
            </a:r>
          </a:p>
          <a:p>
            <a:pPr algn="just" rtl="1"/>
            <a:r>
              <a:rPr lang="ar-KW" sz="3600" b="1" dirty="0" smtClean="0">
                <a:latin typeface="Traditional Arabic" pitchFamily="18" charset="-78"/>
                <a:cs typeface="Traditional Arabic" pitchFamily="18" charset="-78"/>
              </a:rPr>
              <a:t>قالت: نعم.</a:t>
            </a:r>
          </a:p>
          <a:p>
            <a:pPr algn="just" rtl="1"/>
            <a:r>
              <a:rPr lang="ar-KW" sz="3600" b="1" dirty="0" smtClean="0">
                <a:latin typeface="Traditional Arabic" pitchFamily="18" charset="-78"/>
                <a:cs typeface="Traditional Arabic" pitchFamily="18" charset="-78"/>
              </a:rPr>
              <a:t>فقال لها: « حتى تضعي ما في بطنك ».</a:t>
            </a:r>
          </a:p>
          <a:p>
            <a:pPr algn="just" rtl="1"/>
            <a:r>
              <a:rPr lang="ar-KW" sz="3600" b="1" dirty="0" smtClean="0">
                <a:latin typeface="Traditional Arabic" pitchFamily="18" charset="-78"/>
                <a:cs typeface="Traditional Arabic" pitchFamily="18" charset="-78"/>
              </a:rPr>
              <a:t>قال: فكفلها رجل من الأنصار حتى وضعت. </a:t>
            </a:r>
            <a:endParaRPr lang="en-US" sz="3600" b="1" dirty="0">
              <a:solidFill>
                <a:srgbClr val="C00000"/>
              </a:solidFill>
              <a:latin typeface="Traditional Arabic" pitchFamily="18" charset="-78"/>
              <a:cs typeface="Traditional Arabic" pitchFamily="18"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5715000"/>
            <a:ext cx="2286000" cy="2927959"/>
          </a:xfrm>
          <a:prstGeom prst="rect">
            <a:avLst/>
          </a:prstGeom>
        </p:spPr>
      </p:pic>
    </p:spTree>
    <p:extLst>
      <p:ext uri="{BB962C8B-B14F-4D97-AF65-F5344CB8AC3E}">
        <p14:creationId xmlns:p14="http://schemas.microsoft.com/office/powerpoint/2010/main" val="26527770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6386" y="1447800"/>
            <a:ext cx="5562600" cy="2862322"/>
          </a:xfrm>
          <a:prstGeom prst="rect">
            <a:avLst/>
          </a:prstGeom>
          <a:noFill/>
        </p:spPr>
        <p:txBody>
          <a:bodyPr wrap="square" rtlCol="0">
            <a:spAutoFit/>
          </a:bodyPr>
          <a:lstStyle/>
          <a:p>
            <a:pPr algn="just" rtl="1"/>
            <a:r>
              <a:rPr lang="ar-KW" sz="3600" b="1" dirty="0" smtClean="0">
                <a:latin typeface="Traditional Arabic" pitchFamily="18" charset="-78"/>
                <a:cs typeface="Traditional Arabic" pitchFamily="18" charset="-78"/>
              </a:rPr>
              <a:t>قال: فأتى النبي صلى الله عليه وسلم فقال: قد وضعت الغامدية. فقال: « إذا لا نرجمها وندع لها ولدها صغيرا ليس له من يرضعه ». فقام رجل من الأنصار فقال: إلي رضاعه يا نبي الله! قال: فرجمها. </a:t>
            </a:r>
            <a:r>
              <a:rPr lang="ar-KW" sz="2800" b="1" dirty="0" smtClean="0">
                <a:latin typeface="Traditional Arabic" pitchFamily="18" charset="-78"/>
                <a:cs typeface="Traditional Arabic" pitchFamily="18" charset="-78"/>
              </a:rPr>
              <a:t>رواه مسلم </a:t>
            </a:r>
            <a:r>
              <a:rPr lang="ar-KW" sz="2000" b="1" dirty="0" smtClean="0">
                <a:latin typeface="Traditional Arabic" pitchFamily="18" charset="-78"/>
              </a:rPr>
              <a:t>1695</a:t>
            </a:r>
            <a:r>
              <a:rPr lang="ar-KW" sz="3600" b="1" dirty="0" smtClean="0">
                <a:latin typeface="Traditional Arabic" pitchFamily="18" charset="-78"/>
                <a:cs typeface="Traditional Arabic" pitchFamily="18" charset="-78"/>
              </a:rPr>
              <a:t>.</a:t>
            </a:r>
            <a:endParaRPr lang="en-US" sz="3600" b="1" dirty="0">
              <a:solidFill>
                <a:srgbClr val="C00000"/>
              </a:solidFill>
              <a:latin typeface="Traditional Arabic" pitchFamily="18" charset="-78"/>
              <a:cs typeface="Traditional Arabic" pitchFamily="18"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4648200"/>
            <a:ext cx="4038600" cy="4038600"/>
          </a:xfrm>
          <a:prstGeom prst="rect">
            <a:avLst/>
          </a:prstGeom>
        </p:spPr>
      </p:pic>
    </p:spTree>
    <p:extLst>
      <p:ext uri="{BB962C8B-B14F-4D97-AF65-F5344CB8AC3E}">
        <p14:creationId xmlns:p14="http://schemas.microsoft.com/office/powerpoint/2010/main" val="3870469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00100" y="657285"/>
            <a:ext cx="5257800" cy="4524315"/>
          </a:xfrm>
          <a:prstGeom prst="rect">
            <a:avLst/>
          </a:prstGeom>
          <a:noFill/>
        </p:spPr>
        <p:txBody>
          <a:bodyPr wrap="square" rtlCol="0">
            <a:spAutoFit/>
          </a:bodyPr>
          <a:lstStyle/>
          <a:p>
            <a:pPr algn="just" rtl="1"/>
            <a:r>
              <a:rPr lang="ar-KW" sz="3600" b="1" dirty="0">
                <a:latin typeface="Traditional Arabic" pitchFamily="18" charset="-78"/>
                <a:cs typeface="Traditional Arabic" pitchFamily="18" charset="-78"/>
              </a:rPr>
              <a:t>انظر كيف استيقظ الإيمان في قلوب هؤلاء الصحابة بعد غفلة المعصية فاحترق القلب من حرارة الإثم ودعاهم لتطهير هذا الإثم بإقامة الحد الواجب شرعا فطهروا أنفسهم من هذه الرذيلة وحازوا فخر التوبة النصوح التي قال عنها النبي صلى الله عليه </a:t>
            </a:r>
            <a:r>
              <a:rPr lang="ar-KW" sz="3600" b="1" dirty="0" err="1">
                <a:latin typeface="Traditional Arabic" pitchFamily="18" charset="-78"/>
                <a:cs typeface="Traditional Arabic" pitchFamily="18" charset="-78"/>
              </a:rPr>
              <a:t>وآله</a:t>
            </a:r>
            <a:r>
              <a:rPr lang="ar-KW" sz="3600" b="1" dirty="0">
                <a:latin typeface="Traditional Arabic" pitchFamily="18" charset="-78"/>
                <a:cs typeface="Traditional Arabic" pitchFamily="18" charset="-78"/>
              </a:rPr>
              <a:t> </a:t>
            </a:r>
            <a:r>
              <a:rPr lang="ar-KW" sz="3600" b="1" dirty="0" smtClean="0">
                <a:latin typeface="Traditional Arabic" pitchFamily="18" charset="-78"/>
                <a:cs typeface="Traditional Arabic" pitchFamily="18" charset="-78"/>
              </a:rPr>
              <a:t>وسلم: « </a:t>
            </a:r>
            <a:r>
              <a:rPr lang="ar-KW" sz="3600" b="1" dirty="0">
                <a:latin typeface="Traditional Arabic" pitchFamily="18" charset="-78"/>
                <a:cs typeface="Traditional Arabic" pitchFamily="18" charset="-78"/>
              </a:rPr>
              <a:t>لقد تاب توبة لو قسمت بين أمة لوسعتهم </a:t>
            </a:r>
            <a:r>
              <a:rPr lang="ar-KW" sz="3600" b="1" dirty="0" smtClean="0">
                <a:latin typeface="Traditional Arabic" pitchFamily="18" charset="-78"/>
                <a:cs typeface="Traditional Arabic" pitchFamily="18" charset="-78"/>
              </a:rPr>
              <a:t>».</a:t>
            </a:r>
            <a:endParaRPr lang="ar-KW" sz="3600" b="1" dirty="0" smtClean="0">
              <a:latin typeface="Traditional Arabic" pitchFamily="18" charset="-78"/>
              <a:cs typeface="Traditional Arabic" pitchFamily="18"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5334000"/>
            <a:ext cx="4114800" cy="3086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6922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58059" y="1066800"/>
            <a:ext cx="5257800" cy="6494085"/>
          </a:xfrm>
          <a:prstGeom prst="rect">
            <a:avLst/>
          </a:prstGeom>
          <a:noFill/>
        </p:spPr>
        <p:txBody>
          <a:bodyPr wrap="square" rtlCol="0">
            <a:spAutoFit/>
          </a:bodyPr>
          <a:lstStyle/>
          <a:p>
            <a:pPr algn="just" rtl="1"/>
            <a:r>
              <a:rPr lang="ar-KW" sz="3200" b="1" dirty="0">
                <a:latin typeface="Traditional Arabic" pitchFamily="18" charset="-78"/>
                <a:cs typeface="Traditional Arabic" pitchFamily="18" charset="-78"/>
              </a:rPr>
              <a:t> يا لهذا الاستيقاظ </a:t>
            </a:r>
            <a:r>
              <a:rPr lang="ar-KW" sz="3200" b="1" dirty="0" smtClean="0">
                <a:latin typeface="Traditional Arabic" pitchFamily="18" charset="-78"/>
                <a:cs typeface="Traditional Arabic" pitchFamily="18" charset="-78"/>
              </a:rPr>
              <a:t>وحلاوته، </a:t>
            </a:r>
            <a:r>
              <a:rPr lang="ar-KW" sz="3200" b="1" dirty="0">
                <a:latin typeface="Traditional Arabic" pitchFamily="18" charset="-78"/>
                <a:cs typeface="Traditional Arabic" pitchFamily="18" charset="-78"/>
              </a:rPr>
              <a:t>وهل من لذة تعادل </a:t>
            </a:r>
            <a:r>
              <a:rPr lang="ar-KW" sz="3200" b="1" dirty="0" smtClean="0">
                <a:latin typeface="Traditional Arabic" pitchFamily="18" charset="-78"/>
                <a:cs typeface="Traditional Arabic" pitchFamily="18" charset="-78"/>
              </a:rPr>
              <a:t>لذته؟ </a:t>
            </a:r>
            <a:r>
              <a:rPr lang="ar-KW" sz="3200" b="1" dirty="0">
                <a:latin typeface="Traditional Arabic" pitchFamily="18" charset="-78"/>
                <a:cs typeface="Traditional Arabic" pitchFamily="18" charset="-78"/>
              </a:rPr>
              <a:t>إن بعض الناس قد فقد هذه اللذة فأصبحوا </a:t>
            </a:r>
            <a:r>
              <a:rPr lang="ar-KW" sz="3200" b="1" dirty="0" smtClean="0">
                <a:latin typeface="Traditional Arabic" pitchFamily="18" charset="-78"/>
                <a:cs typeface="Traditional Arabic" pitchFamily="18" charset="-78"/>
              </a:rPr>
              <a:t>بلا هدف </a:t>
            </a:r>
            <a:r>
              <a:rPr lang="ar-KW" sz="3200" b="1" dirty="0">
                <a:latin typeface="Traditional Arabic" pitchFamily="18" charset="-78"/>
                <a:cs typeface="Traditional Arabic" pitchFamily="18" charset="-78"/>
              </a:rPr>
              <a:t>ولا إحساس هائمين في الخطايا مبتعدين عن هذه </a:t>
            </a:r>
            <a:r>
              <a:rPr lang="ar-KW" sz="3200" b="1" dirty="0" smtClean="0">
                <a:latin typeface="Traditional Arabic" pitchFamily="18" charset="-78"/>
                <a:cs typeface="Traditional Arabic" pitchFamily="18" charset="-78"/>
              </a:rPr>
              <a:t>اللذة، </a:t>
            </a:r>
            <a:r>
              <a:rPr lang="ar-KW" sz="3200" b="1" dirty="0">
                <a:latin typeface="Traditional Arabic" pitchFamily="18" charset="-78"/>
                <a:cs typeface="Traditional Arabic" pitchFamily="18" charset="-78"/>
              </a:rPr>
              <a:t>فالإيمان يرتفع حال المعصية ثم إذا تركت يعود </a:t>
            </a:r>
            <a:r>
              <a:rPr lang="ar-KW" sz="3200" b="1" dirty="0" smtClean="0">
                <a:latin typeface="Traditional Arabic" pitchFamily="18" charset="-78"/>
                <a:cs typeface="Traditional Arabic" pitchFamily="18" charset="-78"/>
              </a:rPr>
              <a:t>فعن ابن عباس </a:t>
            </a:r>
            <a:r>
              <a:rPr lang="ar-KW" sz="3200" b="1" dirty="0">
                <a:latin typeface="Traditional Arabic" pitchFamily="18" charset="-78"/>
                <a:cs typeface="Traditional Arabic" pitchFamily="18" charset="-78"/>
              </a:rPr>
              <a:t>رضى الله </a:t>
            </a:r>
            <a:r>
              <a:rPr lang="ar-KW" sz="3200" b="1" dirty="0" smtClean="0">
                <a:latin typeface="Traditional Arabic" pitchFamily="18" charset="-78"/>
                <a:cs typeface="Traditional Arabic" pitchFamily="18" charset="-78"/>
              </a:rPr>
              <a:t>عنهما قال: قال رسول اللَّه </a:t>
            </a:r>
            <a:r>
              <a:rPr lang="ar-KW" sz="3200" b="1" dirty="0">
                <a:latin typeface="Traditional Arabic" pitchFamily="18" charset="-78"/>
                <a:cs typeface="Traditional Arabic" pitchFamily="18" charset="-78"/>
              </a:rPr>
              <a:t>صلى الله عليه </a:t>
            </a:r>
            <a:r>
              <a:rPr lang="ar-KW" sz="3200" b="1" dirty="0" smtClean="0">
                <a:latin typeface="Traditional Arabic" pitchFamily="18" charset="-78"/>
                <a:cs typeface="Traditional Arabic" pitchFamily="18" charset="-78"/>
              </a:rPr>
              <a:t>وسلم: «‏ </a:t>
            </a:r>
            <a:r>
              <a:rPr lang="ar-KW" sz="3200" b="1" dirty="0" err="1" smtClean="0">
                <a:latin typeface="Traditional Arabic" pitchFamily="18" charset="-78"/>
                <a:cs typeface="Traditional Arabic" pitchFamily="18" charset="-78"/>
              </a:rPr>
              <a:t>لايزني</a:t>
            </a:r>
            <a:r>
              <a:rPr lang="ar-KW" sz="3200" b="1" dirty="0" smtClean="0">
                <a:latin typeface="Traditional Arabic" pitchFamily="18" charset="-78"/>
                <a:cs typeface="Traditional Arabic" pitchFamily="18" charset="-78"/>
              </a:rPr>
              <a:t> العبد حين يزني وهو مؤمن، </a:t>
            </a:r>
            <a:r>
              <a:rPr lang="ar-KW" sz="3200" b="1" dirty="0" err="1" smtClean="0">
                <a:latin typeface="Traditional Arabic" pitchFamily="18" charset="-78"/>
                <a:cs typeface="Traditional Arabic" pitchFamily="18" charset="-78"/>
              </a:rPr>
              <a:t>ولايسرق</a:t>
            </a:r>
            <a:r>
              <a:rPr lang="ar-KW" sz="3200" b="1" dirty="0" smtClean="0">
                <a:latin typeface="Traditional Arabic" pitchFamily="18" charset="-78"/>
                <a:cs typeface="Traditional Arabic" pitchFamily="18" charset="-78"/>
              </a:rPr>
              <a:t> حين يسرق وهو مؤمن، </a:t>
            </a:r>
            <a:r>
              <a:rPr lang="ar-KW" sz="3200" b="1" dirty="0" err="1" smtClean="0">
                <a:latin typeface="Traditional Arabic" pitchFamily="18" charset="-78"/>
                <a:cs typeface="Traditional Arabic" pitchFamily="18" charset="-78"/>
              </a:rPr>
              <a:t>ولايشرب</a:t>
            </a:r>
            <a:r>
              <a:rPr lang="ar-KW" sz="3200" b="1" dirty="0" smtClean="0">
                <a:latin typeface="Traditional Arabic" pitchFamily="18" charset="-78"/>
                <a:cs typeface="Traditional Arabic" pitchFamily="18" charset="-78"/>
              </a:rPr>
              <a:t> حين يشرب وهو مؤمن، </a:t>
            </a:r>
            <a:r>
              <a:rPr lang="ar-KW" sz="3200" b="1" dirty="0" err="1" smtClean="0">
                <a:latin typeface="Traditional Arabic" pitchFamily="18" charset="-78"/>
                <a:cs typeface="Traditional Arabic" pitchFamily="18" charset="-78"/>
              </a:rPr>
              <a:t>ولايقتل</a:t>
            </a:r>
            <a:r>
              <a:rPr lang="ar-KW" sz="3200" b="1" dirty="0" smtClean="0">
                <a:latin typeface="Traditional Arabic" pitchFamily="18" charset="-78"/>
                <a:cs typeface="Traditional Arabic" pitchFamily="18" charset="-78"/>
              </a:rPr>
              <a:t> وهو مؤمن»‏‏</a:t>
            </a:r>
            <a:r>
              <a:rPr lang="ar-KW" sz="3200" b="1" dirty="0">
                <a:latin typeface="Traditional Arabic" pitchFamily="18" charset="-78"/>
                <a:cs typeface="Traditional Arabic" pitchFamily="18" charset="-78"/>
              </a:rPr>
              <a:t>.‏ </a:t>
            </a:r>
            <a:r>
              <a:rPr lang="ar-KW" sz="3200" b="1" dirty="0" smtClean="0">
                <a:latin typeface="Traditional Arabic" pitchFamily="18" charset="-78"/>
                <a:cs typeface="Traditional Arabic" pitchFamily="18" charset="-78"/>
              </a:rPr>
              <a:t>قال </a:t>
            </a:r>
            <a:r>
              <a:rPr lang="ar-KW" sz="3200" b="1" dirty="0" smtClean="0">
                <a:latin typeface="Traditional Arabic" pitchFamily="18" charset="-78"/>
                <a:cs typeface="Traditional Arabic" pitchFamily="18" charset="-78"/>
              </a:rPr>
              <a:t>عكرمة: قلت لابن عباس: كيف ينزع الإيمان منه؟ قال: هكذا</a:t>
            </a:r>
            <a:r>
              <a:rPr lang="ar-KW" sz="3200" b="1" dirty="0">
                <a:latin typeface="Traditional Arabic" pitchFamily="18" charset="-78"/>
                <a:cs typeface="Traditional Arabic" pitchFamily="18" charset="-78"/>
              </a:rPr>
              <a:t> </a:t>
            </a:r>
            <a:r>
              <a:rPr lang="ar-KW" sz="3200" b="1" dirty="0" smtClean="0">
                <a:latin typeface="Traditional Arabic" pitchFamily="18" charset="-78"/>
                <a:cs typeface="Traditional Arabic" pitchFamily="18" charset="-78"/>
              </a:rPr>
              <a:t>وشبك بين أصابعه</a:t>
            </a:r>
            <a:r>
              <a:rPr lang="ar-KW" sz="3200" b="1" dirty="0" smtClean="0">
                <a:latin typeface="Traditional Arabic" pitchFamily="18" charset="-78"/>
                <a:cs typeface="Traditional Arabic" pitchFamily="18" charset="-78"/>
              </a:rPr>
              <a:t> ثم أخرجها، فإن تاب عاد إليه هكذا وشبك بين أصابعه. </a:t>
            </a:r>
            <a:r>
              <a:rPr lang="ar-KW" sz="2000" b="1" dirty="0">
                <a:latin typeface="Traditional Arabic" pitchFamily="18" charset="-78"/>
                <a:cs typeface="Traditional Arabic" pitchFamily="18" charset="-78"/>
              </a:rPr>
              <a:t>رواه البخاري 6809 .</a:t>
            </a:r>
            <a:endParaRPr lang="ar-KW" sz="2000" b="1" dirty="0" smtClean="0">
              <a:latin typeface="Traditional Arabic" pitchFamily="18" charset="-78"/>
              <a:cs typeface="Traditional Arabic" pitchFamily="18"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15200129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58059" y="1219200"/>
            <a:ext cx="5257800" cy="5262979"/>
          </a:xfrm>
          <a:prstGeom prst="rect">
            <a:avLst/>
          </a:prstGeom>
          <a:noFill/>
        </p:spPr>
        <p:txBody>
          <a:bodyPr wrap="square" rtlCol="0">
            <a:spAutoFit/>
          </a:bodyPr>
          <a:lstStyle/>
          <a:p>
            <a:pPr algn="just" rtl="1"/>
            <a:r>
              <a:rPr lang="ar-KW" sz="2800" b="1" dirty="0">
                <a:latin typeface="Traditional Arabic" pitchFamily="18" charset="-78"/>
                <a:cs typeface="Traditional Arabic" pitchFamily="18" charset="-78"/>
              </a:rPr>
              <a:t>أخي احذر على قلبك من قلب </a:t>
            </a:r>
            <a:r>
              <a:rPr lang="ar-KW" sz="2800" b="1" dirty="0" smtClean="0">
                <a:latin typeface="Traditional Arabic" pitchFamily="18" charset="-78"/>
                <a:cs typeface="Traditional Arabic" pitchFamily="18" charset="-78"/>
              </a:rPr>
              <a:t>وتحويل، </a:t>
            </a:r>
            <a:r>
              <a:rPr lang="ar-KW" sz="2800" b="1" dirty="0">
                <a:latin typeface="Traditional Arabic" pitchFamily="18" charset="-78"/>
                <a:cs typeface="Traditional Arabic" pitchFamily="18" charset="-78"/>
              </a:rPr>
              <a:t>واسع لزيادة الإيمان فيه فقد </a:t>
            </a:r>
            <a:r>
              <a:rPr lang="ar-KW" sz="2800" b="1" dirty="0" smtClean="0">
                <a:latin typeface="Traditional Arabic" pitchFamily="18" charset="-78"/>
                <a:cs typeface="Traditional Arabic" pitchFamily="18" charset="-78"/>
              </a:rPr>
              <a:t>« </a:t>
            </a:r>
            <a:r>
              <a:rPr lang="ar-KW" sz="2800" b="1" dirty="0">
                <a:latin typeface="Traditional Arabic" pitchFamily="18" charset="-78"/>
                <a:cs typeface="Traditional Arabic" pitchFamily="18" charset="-78"/>
              </a:rPr>
              <a:t>ذاق طعم </a:t>
            </a:r>
            <a:r>
              <a:rPr lang="ar-KW" sz="2800" b="1" dirty="0" smtClean="0">
                <a:latin typeface="Traditional Arabic" pitchFamily="18" charset="-78"/>
                <a:cs typeface="Traditional Arabic" pitchFamily="18" charset="-78"/>
              </a:rPr>
              <a:t>الإيمان، </a:t>
            </a:r>
            <a:r>
              <a:rPr lang="ar-KW" sz="2800" b="1" dirty="0">
                <a:latin typeface="Traditional Arabic" pitchFamily="18" charset="-78"/>
                <a:cs typeface="Traditional Arabic" pitchFamily="18" charset="-78"/>
              </a:rPr>
              <a:t>من رضي بالله ربا وبالإسلام دينا وبمحمد </a:t>
            </a:r>
            <a:r>
              <a:rPr lang="ar-KW" sz="2800" b="1" dirty="0" smtClean="0">
                <a:latin typeface="Traditional Arabic" pitchFamily="18" charset="-78"/>
                <a:cs typeface="Traditional Arabic" pitchFamily="18" charset="-78"/>
              </a:rPr>
              <a:t>رسولا» </a:t>
            </a:r>
            <a:r>
              <a:rPr lang="ar-KW" sz="2000" b="1" dirty="0">
                <a:latin typeface="Traditional Arabic" pitchFamily="18" charset="-78"/>
                <a:cs typeface="Traditional Arabic" pitchFamily="18" charset="-78"/>
              </a:rPr>
              <a:t>رواه مسلم </a:t>
            </a:r>
            <a:r>
              <a:rPr lang="ar-KW" sz="2000" b="1" dirty="0" smtClean="0">
                <a:latin typeface="Traditional Arabic" pitchFamily="18" charset="-78"/>
                <a:cs typeface="Traditional Arabic" pitchFamily="18" charset="-78"/>
              </a:rPr>
              <a:t>34</a:t>
            </a:r>
            <a:r>
              <a:rPr lang="ar-KW" sz="2800" b="1" dirty="0" smtClean="0">
                <a:latin typeface="Traditional Arabic" pitchFamily="18" charset="-78"/>
                <a:cs typeface="Traditional Arabic" pitchFamily="18" charset="-78"/>
              </a:rPr>
              <a:t>، </a:t>
            </a:r>
            <a:r>
              <a:rPr lang="ar-KW" sz="2800" b="1" dirty="0">
                <a:latin typeface="Traditional Arabic" pitchFamily="18" charset="-78"/>
                <a:cs typeface="Traditional Arabic" pitchFamily="18" charset="-78"/>
              </a:rPr>
              <a:t>واعلم بأن الاستغراق في المباحات يؤدي إلى قسوة القلب ويلهي عن الطاعات ويؤدي إلى فعل المحرمات والعياذ بالله .</a:t>
            </a:r>
          </a:p>
          <a:p>
            <a:pPr algn="just" rtl="1"/>
            <a:endParaRPr lang="ar-KW" sz="2800" b="1" dirty="0">
              <a:latin typeface="Traditional Arabic" pitchFamily="18" charset="-78"/>
              <a:cs typeface="Traditional Arabic" pitchFamily="18" charset="-78"/>
            </a:endParaRPr>
          </a:p>
          <a:p>
            <a:pPr algn="just" rtl="1"/>
            <a:endParaRPr lang="ar-KW" sz="2800" b="1" dirty="0">
              <a:latin typeface="Traditional Arabic" pitchFamily="18" charset="-78"/>
              <a:cs typeface="Traditional Arabic" pitchFamily="18" charset="-78"/>
            </a:endParaRPr>
          </a:p>
          <a:p>
            <a:pPr algn="just" rtl="1"/>
            <a:r>
              <a:rPr lang="ar-KW" sz="2800" b="1" dirty="0">
                <a:latin typeface="Traditional Arabic" pitchFamily="18" charset="-78"/>
                <a:cs typeface="Traditional Arabic" pitchFamily="18" charset="-78"/>
              </a:rPr>
              <a:t>     اللهم حبب إلينا الإيمان وزينه في </a:t>
            </a:r>
            <a:r>
              <a:rPr lang="ar-KW" sz="2800" b="1" dirty="0" smtClean="0">
                <a:latin typeface="Traditional Arabic" pitchFamily="18" charset="-78"/>
                <a:cs typeface="Traditional Arabic" pitchFamily="18" charset="-78"/>
              </a:rPr>
              <a:t>قلوبنا، </a:t>
            </a:r>
            <a:r>
              <a:rPr lang="ar-KW" sz="2800" b="1" dirty="0">
                <a:latin typeface="Traditional Arabic" pitchFamily="18" charset="-78"/>
                <a:cs typeface="Traditional Arabic" pitchFamily="18" charset="-78"/>
              </a:rPr>
              <a:t>وكره إلينا الكفر والفسوق والعصيان واجعلنا من </a:t>
            </a:r>
            <a:r>
              <a:rPr lang="ar-KW" sz="2800" b="1" dirty="0" smtClean="0">
                <a:latin typeface="Traditional Arabic" pitchFamily="18" charset="-78"/>
                <a:cs typeface="Traditional Arabic" pitchFamily="18" charset="-78"/>
              </a:rPr>
              <a:t>الراشدين، </a:t>
            </a:r>
            <a:r>
              <a:rPr lang="ar-KW" sz="2800" b="1" dirty="0">
                <a:latin typeface="Traditional Arabic" pitchFamily="18" charset="-78"/>
                <a:cs typeface="Traditional Arabic" pitchFamily="18" charset="-78"/>
              </a:rPr>
              <a:t>اللهم توفنا </a:t>
            </a:r>
            <a:r>
              <a:rPr lang="ar-KW" sz="2800" b="1" dirty="0" smtClean="0">
                <a:latin typeface="Traditional Arabic" pitchFamily="18" charset="-78"/>
                <a:cs typeface="Traditional Arabic" pitchFamily="18" charset="-78"/>
              </a:rPr>
              <a:t>مسلمين، وأحينا </a:t>
            </a:r>
            <a:r>
              <a:rPr lang="ar-KW" sz="2800" b="1" dirty="0">
                <a:latin typeface="Traditional Arabic" pitchFamily="18" charset="-78"/>
                <a:cs typeface="Traditional Arabic" pitchFamily="18" charset="-78"/>
              </a:rPr>
              <a:t>مسلمين </a:t>
            </a:r>
            <a:r>
              <a:rPr lang="ar-KW" sz="2800" b="1" dirty="0" smtClean="0">
                <a:latin typeface="Traditional Arabic" pitchFamily="18" charset="-78"/>
                <a:cs typeface="Traditional Arabic" pitchFamily="18" charset="-78"/>
              </a:rPr>
              <a:t>وألحقنا بالصالحين، </a:t>
            </a:r>
            <a:r>
              <a:rPr lang="ar-KW" sz="2800" b="1" dirty="0">
                <a:latin typeface="Traditional Arabic" pitchFamily="18" charset="-78"/>
                <a:cs typeface="Traditional Arabic" pitchFamily="18" charset="-78"/>
              </a:rPr>
              <a:t>غير </a:t>
            </a:r>
            <a:r>
              <a:rPr lang="ar-KW" sz="2800" b="1" dirty="0" smtClean="0">
                <a:latin typeface="Traditional Arabic" pitchFamily="18" charset="-78"/>
                <a:cs typeface="Traditional Arabic" pitchFamily="18" charset="-78"/>
              </a:rPr>
              <a:t>خزايا، </a:t>
            </a:r>
            <a:r>
              <a:rPr lang="ar-KW" sz="2800" b="1" dirty="0">
                <a:latin typeface="Traditional Arabic" pitchFamily="18" charset="-78"/>
                <a:cs typeface="Traditional Arabic" pitchFamily="18" charset="-78"/>
              </a:rPr>
              <a:t>و </a:t>
            </a:r>
            <a:r>
              <a:rPr lang="ar-KW" sz="2800" b="1" dirty="0" err="1" smtClean="0">
                <a:latin typeface="Traditional Arabic" pitchFamily="18" charset="-78"/>
                <a:cs typeface="Traditional Arabic" pitchFamily="18" charset="-78"/>
              </a:rPr>
              <a:t>لامفتونين</a:t>
            </a:r>
            <a:r>
              <a:rPr lang="ar-KW" sz="2800" b="1" dirty="0" smtClean="0">
                <a:latin typeface="Traditional Arabic" pitchFamily="18" charset="-78"/>
                <a:cs typeface="Traditional Arabic" pitchFamily="18" charset="-78"/>
              </a:rPr>
              <a:t> </a:t>
            </a:r>
            <a:r>
              <a:rPr lang="ar-KW" sz="2800" b="1" dirty="0" err="1">
                <a:latin typeface="Traditional Arabic" pitchFamily="18" charset="-78"/>
                <a:cs typeface="Traditional Arabic" pitchFamily="18" charset="-78"/>
              </a:rPr>
              <a:t>يارب</a:t>
            </a:r>
            <a:r>
              <a:rPr lang="ar-KW" sz="2800" b="1" dirty="0">
                <a:latin typeface="Traditional Arabic" pitchFamily="18" charset="-78"/>
                <a:cs typeface="Traditional Arabic" pitchFamily="18" charset="-78"/>
              </a:rPr>
              <a:t> </a:t>
            </a:r>
            <a:r>
              <a:rPr lang="ar-KW" sz="2800" b="1" dirty="0" smtClean="0">
                <a:latin typeface="Traditional Arabic" pitchFamily="18" charset="-78"/>
                <a:cs typeface="Traditional Arabic" pitchFamily="18" charset="-78"/>
              </a:rPr>
              <a:t>العالمين.</a:t>
            </a:r>
            <a:endParaRPr lang="ar-KW" sz="2800" b="1" dirty="0" smtClean="0">
              <a:latin typeface="Traditional Arabic" pitchFamily="18" charset="-78"/>
              <a:cs typeface="Traditional Arabic" pitchFamily="18"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2578673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932" y="5650602"/>
            <a:ext cx="5715000" cy="707886"/>
          </a:xfrm>
          <a:prstGeom prst="rect">
            <a:avLst/>
          </a:prstGeom>
          <a:noFill/>
        </p:spPr>
        <p:txBody>
          <a:bodyPr wrap="square" rtlCol="0">
            <a:spAutoFit/>
          </a:bodyPr>
          <a:lstStyle/>
          <a:p>
            <a:pPr algn="ctr" rtl="1"/>
            <a:r>
              <a:rPr lang="en-US" sz="4000" b="1" dirty="0" err="1" smtClean="0">
                <a:latin typeface="Arial Narrow" pitchFamily="34" charset="0"/>
                <a:cs typeface="Traditional Arabic" pitchFamily="18" charset="-78"/>
              </a:rPr>
              <a:t>Mesyar</a:t>
            </a:r>
            <a:r>
              <a:rPr lang="en-US" sz="4000" b="1" dirty="0" smtClean="0">
                <a:latin typeface="Arial Narrow" pitchFamily="34" charset="0"/>
                <a:cs typeface="Traditional Arabic" pitchFamily="18" charset="-78"/>
              </a:rPr>
              <a:t> </a:t>
            </a:r>
            <a:r>
              <a:rPr lang="en-US" sz="4000" b="1" dirty="0" err="1" smtClean="0">
                <a:latin typeface="Arial Narrow" pitchFamily="34" charset="0"/>
                <a:cs typeface="Traditional Arabic" pitchFamily="18" charset="-78"/>
              </a:rPr>
              <a:t>althafiri</a:t>
            </a:r>
            <a:endParaRPr lang="en-US" sz="4000" b="1" dirty="0">
              <a:latin typeface="Arial Narrow" pitchFamily="34" charset="0"/>
              <a:cs typeface="Traditional Arabic" pitchFamily="18" charset="-78"/>
            </a:endParaRPr>
          </a:p>
        </p:txBody>
      </p:sp>
      <p:sp>
        <p:nvSpPr>
          <p:cNvPr id="6" name="TextBox 5"/>
          <p:cNvSpPr txBox="1"/>
          <p:nvPr/>
        </p:nvSpPr>
        <p:spPr>
          <a:xfrm>
            <a:off x="564932" y="6479630"/>
            <a:ext cx="5715000" cy="400110"/>
          </a:xfrm>
          <a:prstGeom prst="rect">
            <a:avLst/>
          </a:prstGeom>
          <a:noFill/>
        </p:spPr>
        <p:txBody>
          <a:bodyPr wrap="square" rtlCol="0">
            <a:spAutoFit/>
          </a:bodyPr>
          <a:lstStyle/>
          <a:p>
            <a:pPr algn="ctr" rtl="1"/>
            <a:r>
              <a:rPr lang="ar-KW" sz="2000" b="1" dirty="0" smtClean="0">
                <a:latin typeface="Traditional Arabic" pitchFamily="18" charset="-78"/>
                <a:cs typeface="Traditional Arabic" pitchFamily="18" charset="-78"/>
              </a:rPr>
              <a:t>رابط المقال في مدونة الداعي الغريب:</a:t>
            </a:r>
            <a:endParaRPr lang="en-US" sz="2000" b="1" dirty="0">
              <a:latin typeface="Traditional Arabic" pitchFamily="18" charset="-78"/>
              <a:cs typeface="Traditional Arabic" pitchFamily="18" charset="-78"/>
            </a:endParaRPr>
          </a:p>
        </p:txBody>
      </p:sp>
      <p:pic>
        <p:nvPicPr>
          <p:cNvPr id="7" name="Picture 6">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7042470"/>
            <a:ext cx="1263330" cy="1263330"/>
          </a:xfrm>
          <a:prstGeom prst="rect">
            <a:avLst/>
          </a:prstGeom>
        </p:spPr>
      </p:pic>
      <p:pic>
        <p:nvPicPr>
          <p:cNvPr id="8" name="Picture 7">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9536" y="2801007"/>
            <a:ext cx="1676400" cy="1676400"/>
          </a:xfrm>
          <a:prstGeom prst="rect">
            <a:avLst/>
          </a:prstGeom>
        </p:spPr>
      </p:pic>
      <p:pic>
        <p:nvPicPr>
          <p:cNvPr id="9" name="Picture 8">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18099" y="3746699"/>
            <a:ext cx="1587301" cy="1587301"/>
          </a:xfrm>
          <a:prstGeom prst="rect">
            <a:avLst/>
          </a:prstGeom>
        </p:spPr>
      </p:pic>
      <p:pic>
        <p:nvPicPr>
          <p:cNvPr id="11" name="Picture 10">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18099" y="1708971"/>
            <a:ext cx="1645927" cy="1645927"/>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8224004"/>
            <a:ext cx="6858000" cy="1377196"/>
          </a:xfrm>
          <a:prstGeom prst="rect">
            <a:avLst/>
          </a:prstGeom>
        </p:spPr>
      </p:pic>
    </p:spTree>
    <p:extLst>
      <p:ext uri="{BB962C8B-B14F-4D97-AF65-F5344CB8AC3E}">
        <p14:creationId xmlns:p14="http://schemas.microsoft.com/office/powerpoint/2010/main" val="3321552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897</Words>
  <Application>Microsoft Office PowerPoint</Application>
  <PresentationFormat>A4 Paper (210x297 mm)</PresentationFormat>
  <Paragraphs>45</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مسير ماطر عجيل الظفيرى</dc:creator>
  <cp:lastModifiedBy>مسير ماطر عجيل الظفيرى</cp:lastModifiedBy>
  <cp:revision>156</cp:revision>
  <dcterms:created xsi:type="dcterms:W3CDTF">2016-11-02T07:52:12Z</dcterms:created>
  <dcterms:modified xsi:type="dcterms:W3CDTF">2016-11-28T07:44:34Z</dcterms:modified>
</cp:coreProperties>
</file>