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72" r:id="rId4"/>
    <p:sldId id="273" r:id="rId5"/>
    <p:sldId id="258" r:id="rId6"/>
    <p:sldId id="259" r:id="rId7"/>
    <p:sldId id="260" r:id="rId8"/>
    <p:sldId id="265" r:id="rId9"/>
    <p:sldId id="267" r:id="rId10"/>
    <p:sldId id="266" r:id="rId11"/>
    <p:sldId id="268" r:id="rId12"/>
    <p:sldId id="269" r:id="rId13"/>
    <p:sldId id="270" r:id="rId14"/>
    <p:sldId id="271" r:id="rId15"/>
    <p:sldId id="274" r:id="rId16"/>
    <p:sldId id="275" r:id="rId17"/>
    <p:sldId id="276" r:id="rId18"/>
    <p:sldId id="277" r:id="rId19"/>
    <p:sldId id="278" r:id="rId20"/>
  </p:sldIdLst>
  <p:sldSz cx="9144000" cy="6858000" type="screen4x3"/>
  <p:notesSz cx="6858000" cy="9144000"/>
  <p:defaultTex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K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KW"/>
          </a:p>
        </p:txBody>
      </p:sp>
      <p:sp>
        <p:nvSpPr>
          <p:cNvPr id="4" name="Date Placeholder 3"/>
          <p:cNvSpPr>
            <a:spLocks noGrp="1"/>
          </p:cNvSpPr>
          <p:nvPr>
            <p:ph type="dt" sz="half" idx="10"/>
          </p:nvPr>
        </p:nvSpPr>
        <p:spPr/>
        <p:txBody>
          <a:bodyPr/>
          <a:lstStyle>
            <a:lvl1pPr>
              <a:defRPr/>
            </a:lvl1pPr>
          </a:lstStyle>
          <a:p>
            <a:pPr>
              <a:defRPr/>
            </a:pPr>
            <a:fld id="{2FE29A8F-BC49-409F-8B4C-AA1081E05AB7}"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7C4721A5-1482-4B33-8575-AD5645D870E6}" type="slidenum">
              <a:rPr lang="ar-KW"/>
              <a:pPr>
                <a:defRPr/>
              </a:pPr>
              <a:t>‹#›</a:t>
            </a:fld>
            <a:endParaRPr lang="ar-KW"/>
          </a:p>
        </p:txBody>
      </p:sp>
    </p:spTree>
    <p:extLst>
      <p:ext uri="{BB962C8B-B14F-4D97-AF65-F5344CB8AC3E}">
        <p14:creationId xmlns:p14="http://schemas.microsoft.com/office/powerpoint/2010/main" val="3881173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E7194EF6-03B5-4784-8E43-5433FA575DB4}"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4F863090-D9C1-4059-BCAD-37EDBB0690AD}" type="slidenum">
              <a:rPr lang="ar-KW"/>
              <a:pPr>
                <a:defRPr/>
              </a:pPr>
              <a:t>‹#›</a:t>
            </a:fld>
            <a:endParaRPr lang="ar-KW"/>
          </a:p>
        </p:txBody>
      </p:sp>
    </p:spTree>
    <p:extLst>
      <p:ext uri="{BB962C8B-B14F-4D97-AF65-F5344CB8AC3E}">
        <p14:creationId xmlns:p14="http://schemas.microsoft.com/office/powerpoint/2010/main" val="1225930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K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C540F79-E37E-4515-A819-6FFCB4901B47}"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CD92815F-4E2C-4D7E-BB0F-EBCB45E5AB00}" type="slidenum">
              <a:rPr lang="ar-KW"/>
              <a:pPr>
                <a:defRPr/>
              </a:pPr>
              <a:t>‹#›</a:t>
            </a:fld>
            <a:endParaRPr lang="ar-KW"/>
          </a:p>
        </p:txBody>
      </p:sp>
    </p:spTree>
    <p:extLst>
      <p:ext uri="{BB962C8B-B14F-4D97-AF65-F5344CB8AC3E}">
        <p14:creationId xmlns:p14="http://schemas.microsoft.com/office/powerpoint/2010/main" val="1671913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Date Placeholder 3"/>
          <p:cNvSpPr>
            <a:spLocks noGrp="1"/>
          </p:cNvSpPr>
          <p:nvPr>
            <p:ph type="dt" sz="half" idx="10"/>
          </p:nvPr>
        </p:nvSpPr>
        <p:spPr/>
        <p:txBody>
          <a:bodyPr/>
          <a:lstStyle>
            <a:lvl1pPr>
              <a:defRPr/>
            </a:lvl1pPr>
          </a:lstStyle>
          <a:p>
            <a:pPr>
              <a:defRPr/>
            </a:pPr>
            <a:fld id="{46C80085-62E5-44A6-9D2D-3045CA0DFF51}"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32F7786F-2663-4CB3-B885-F89949CA570C}" type="slidenum">
              <a:rPr lang="ar-KW"/>
              <a:pPr>
                <a:defRPr/>
              </a:pPr>
              <a:t>‹#›</a:t>
            </a:fld>
            <a:endParaRPr lang="ar-KW"/>
          </a:p>
        </p:txBody>
      </p:sp>
    </p:spTree>
    <p:extLst>
      <p:ext uri="{BB962C8B-B14F-4D97-AF65-F5344CB8AC3E}">
        <p14:creationId xmlns:p14="http://schemas.microsoft.com/office/powerpoint/2010/main" val="4145754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K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7" name="Date Placeholder 3"/>
          <p:cNvSpPr>
            <a:spLocks noGrp="1"/>
          </p:cNvSpPr>
          <p:nvPr>
            <p:ph type="dt" sz="half" idx="10"/>
          </p:nvPr>
        </p:nvSpPr>
        <p:spPr/>
        <p:txBody>
          <a:bodyPr/>
          <a:lstStyle>
            <a:lvl1pPr>
              <a:defRPr/>
            </a:lvl1pPr>
          </a:lstStyle>
          <a:p>
            <a:pPr>
              <a:defRPr/>
            </a:pPr>
            <a:fld id="{9E113CBB-6317-4B17-9110-230853CED8E4}" type="datetimeFigureOut">
              <a:rPr lang="ar-KW"/>
              <a:pPr>
                <a:defRPr/>
              </a:pPr>
              <a:t>02/02/1440</a:t>
            </a:fld>
            <a:endParaRPr lang="ar-KW"/>
          </a:p>
        </p:txBody>
      </p:sp>
      <p:sp>
        <p:nvSpPr>
          <p:cNvPr id="8" name="Footer Placeholder 4"/>
          <p:cNvSpPr>
            <a:spLocks noGrp="1"/>
          </p:cNvSpPr>
          <p:nvPr>
            <p:ph type="ftr" sz="quarter" idx="11"/>
          </p:nvPr>
        </p:nvSpPr>
        <p:spPr/>
        <p:txBody>
          <a:bodyPr/>
          <a:lstStyle>
            <a:lvl1pPr>
              <a:defRPr/>
            </a:lvl1pPr>
          </a:lstStyle>
          <a:p>
            <a:pPr>
              <a:defRPr/>
            </a:pPr>
            <a:endParaRPr lang="ar-KW"/>
          </a:p>
        </p:txBody>
      </p:sp>
      <p:sp>
        <p:nvSpPr>
          <p:cNvPr id="9" name="Slide Number Placeholder 5"/>
          <p:cNvSpPr>
            <a:spLocks noGrp="1"/>
          </p:cNvSpPr>
          <p:nvPr>
            <p:ph type="sldNum" sz="quarter" idx="12"/>
          </p:nvPr>
        </p:nvSpPr>
        <p:spPr/>
        <p:txBody>
          <a:bodyPr/>
          <a:lstStyle>
            <a:lvl1pPr>
              <a:defRPr/>
            </a:lvl1pPr>
          </a:lstStyle>
          <a:p>
            <a:pPr>
              <a:defRPr/>
            </a:pPr>
            <a:fld id="{AB4E949A-2FFC-4F39-B110-D58A7A060C53}" type="slidenum">
              <a:rPr lang="ar-KW"/>
              <a:pPr>
                <a:defRPr/>
              </a:pPr>
              <a:t>‹#›</a:t>
            </a:fld>
            <a:endParaRPr lang="ar-KW"/>
          </a:p>
        </p:txBody>
      </p:sp>
    </p:spTree>
    <p:extLst>
      <p:ext uri="{BB962C8B-B14F-4D97-AF65-F5344CB8AC3E}">
        <p14:creationId xmlns:p14="http://schemas.microsoft.com/office/powerpoint/2010/main" val="3660058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Date Placeholder 3"/>
          <p:cNvSpPr>
            <a:spLocks noGrp="1"/>
          </p:cNvSpPr>
          <p:nvPr>
            <p:ph type="dt" sz="half" idx="10"/>
          </p:nvPr>
        </p:nvSpPr>
        <p:spPr/>
        <p:txBody>
          <a:bodyPr/>
          <a:lstStyle>
            <a:lvl1pPr>
              <a:defRPr/>
            </a:lvl1pPr>
          </a:lstStyle>
          <a:p>
            <a:pPr>
              <a:defRPr/>
            </a:pPr>
            <a:fld id="{2C24F503-8BA1-490E-95A8-86AD79512894}" type="datetimeFigureOut">
              <a:rPr lang="ar-KW"/>
              <a:pPr>
                <a:defRPr/>
              </a:pPr>
              <a:t>02/02/1440</a:t>
            </a:fld>
            <a:endParaRPr lang="ar-KW"/>
          </a:p>
        </p:txBody>
      </p:sp>
      <p:sp>
        <p:nvSpPr>
          <p:cNvPr id="4" name="Footer Placeholder 4"/>
          <p:cNvSpPr>
            <a:spLocks noGrp="1"/>
          </p:cNvSpPr>
          <p:nvPr>
            <p:ph type="ftr" sz="quarter" idx="11"/>
          </p:nvPr>
        </p:nvSpPr>
        <p:spPr/>
        <p:txBody>
          <a:bodyPr/>
          <a:lstStyle>
            <a:lvl1pPr>
              <a:defRPr/>
            </a:lvl1pPr>
          </a:lstStyle>
          <a:p>
            <a:pPr>
              <a:defRPr/>
            </a:pPr>
            <a:endParaRPr lang="ar-KW"/>
          </a:p>
        </p:txBody>
      </p:sp>
      <p:sp>
        <p:nvSpPr>
          <p:cNvPr id="5" name="Slide Number Placeholder 5"/>
          <p:cNvSpPr>
            <a:spLocks noGrp="1"/>
          </p:cNvSpPr>
          <p:nvPr>
            <p:ph type="sldNum" sz="quarter" idx="12"/>
          </p:nvPr>
        </p:nvSpPr>
        <p:spPr/>
        <p:txBody>
          <a:bodyPr/>
          <a:lstStyle>
            <a:lvl1pPr>
              <a:defRPr/>
            </a:lvl1pPr>
          </a:lstStyle>
          <a:p>
            <a:pPr>
              <a:defRPr/>
            </a:pPr>
            <a:fld id="{44A3FB6F-EBB5-4EBD-8048-9C0C94C665B9}" type="slidenum">
              <a:rPr lang="ar-KW"/>
              <a:pPr>
                <a:defRPr/>
              </a:pPr>
              <a:t>‹#›</a:t>
            </a:fld>
            <a:endParaRPr lang="ar-KW"/>
          </a:p>
        </p:txBody>
      </p:sp>
    </p:spTree>
    <p:extLst>
      <p:ext uri="{BB962C8B-B14F-4D97-AF65-F5344CB8AC3E}">
        <p14:creationId xmlns:p14="http://schemas.microsoft.com/office/powerpoint/2010/main" val="217684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059CCCA-42BD-4530-956A-CDEA4D128E1F}" type="datetimeFigureOut">
              <a:rPr lang="ar-KW"/>
              <a:pPr>
                <a:defRPr/>
              </a:pPr>
              <a:t>02/02/1440</a:t>
            </a:fld>
            <a:endParaRPr lang="ar-KW"/>
          </a:p>
        </p:txBody>
      </p:sp>
      <p:sp>
        <p:nvSpPr>
          <p:cNvPr id="3" name="Footer Placeholder 4"/>
          <p:cNvSpPr>
            <a:spLocks noGrp="1"/>
          </p:cNvSpPr>
          <p:nvPr>
            <p:ph type="ftr" sz="quarter" idx="11"/>
          </p:nvPr>
        </p:nvSpPr>
        <p:spPr/>
        <p:txBody>
          <a:bodyPr/>
          <a:lstStyle>
            <a:lvl1pPr>
              <a:defRPr/>
            </a:lvl1pPr>
          </a:lstStyle>
          <a:p>
            <a:pPr>
              <a:defRPr/>
            </a:pPr>
            <a:endParaRPr lang="ar-KW"/>
          </a:p>
        </p:txBody>
      </p:sp>
      <p:sp>
        <p:nvSpPr>
          <p:cNvPr id="4" name="Slide Number Placeholder 5"/>
          <p:cNvSpPr>
            <a:spLocks noGrp="1"/>
          </p:cNvSpPr>
          <p:nvPr>
            <p:ph type="sldNum" sz="quarter" idx="12"/>
          </p:nvPr>
        </p:nvSpPr>
        <p:spPr/>
        <p:txBody>
          <a:bodyPr/>
          <a:lstStyle>
            <a:lvl1pPr>
              <a:defRPr/>
            </a:lvl1pPr>
          </a:lstStyle>
          <a:p>
            <a:pPr>
              <a:defRPr/>
            </a:pPr>
            <a:fld id="{A598975E-2416-4976-9E1B-97ED63AA7216}" type="slidenum">
              <a:rPr lang="ar-KW"/>
              <a:pPr>
                <a:defRPr/>
              </a:pPr>
              <a:t>‹#›</a:t>
            </a:fld>
            <a:endParaRPr lang="ar-KW"/>
          </a:p>
        </p:txBody>
      </p:sp>
    </p:spTree>
    <p:extLst>
      <p:ext uri="{BB962C8B-B14F-4D97-AF65-F5344CB8AC3E}">
        <p14:creationId xmlns:p14="http://schemas.microsoft.com/office/powerpoint/2010/main" val="5386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K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FBB9C9-0BC1-4D57-ACAE-CE2F49EF8BC8}"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8B02A580-0A07-4048-9B46-57C9A909309A}" type="slidenum">
              <a:rPr lang="ar-KW"/>
              <a:pPr>
                <a:defRPr/>
              </a:pPr>
              <a:t>‹#›</a:t>
            </a:fld>
            <a:endParaRPr lang="ar-KW"/>
          </a:p>
        </p:txBody>
      </p:sp>
    </p:spTree>
    <p:extLst>
      <p:ext uri="{BB962C8B-B14F-4D97-AF65-F5344CB8AC3E}">
        <p14:creationId xmlns:p14="http://schemas.microsoft.com/office/powerpoint/2010/main" val="3762009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KW"/>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12DD636-4914-4DF8-A8E9-2E887CD04160}"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20FA1630-A88E-4825-ADBD-BE64AF54BDDF}" type="slidenum">
              <a:rPr lang="ar-KW"/>
              <a:pPr>
                <a:defRPr/>
              </a:pPr>
              <a:t>‹#›</a:t>
            </a:fld>
            <a:endParaRPr lang="ar-KW"/>
          </a:p>
        </p:txBody>
      </p:sp>
    </p:spTree>
    <p:extLst>
      <p:ext uri="{BB962C8B-B14F-4D97-AF65-F5344CB8AC3E}">
        <p14:creationId xmlns:p14="http://schemas.microsoft.com/office/powerpoint/2010/main" val="3741385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C774692B-2719-49C1-9A82-B08E1044C9DC}"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D350DE1D-5DED-4B4E-9758-CD78788CF930}" type="slidenum">
              <a:rPr lang="ar-KW"/>
              <a:pPr>
                <a:defRPr/>
              </a:pPr>
              <a:t>‹#›</a:t>
            </a:fld>
            <a:endParaRPr lang="ar-KW"/>
          </a:p>
        </p:txBody>
      </p:sp>
    </p:spTree>
    <p:extLst>
      <p:ext uri="{BB962C8B-B14F-4D97-AF65-F5344CB8AC3E}">
        <p14:creationId xmlns:p14="http://schemas.microsoft.com/office/powerpoint/2010/main" val="28848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K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BA41FDC2-419A-4BC0-88F9-BBDE027E5A56}"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651F8A67-9593-4CD8-BB65-F55A026A5D1C}" type="slidenum">
              <a:rPr lang="ar-KW"/>
              <a:pPr>
                <a:defRPr/>
              </a:pPr>
              <a:t>‹#›</a:t>
            </a:fld>
            <a:endParaRPr lang="ar-KW"/>
          </a:p>
        </p:txBody>
      </p:sp>
    </p:spTree>
    <p:extLst>
      <p:ext uri="{BB962C8B-B14F-4D97-AF65-F5344CB8AC3E}">
        <p14:creationId xmlns:p14="http://schemas.microsoft.com/office/powerpoint/2010/main" val="180283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a:solidFill>
                  <a:schemeClr val="tx1">
                    <a:tint val="75000"/>
                  </a:schemeClr>
                </a:solidFill>
                <a:latin typeface="+mn-lt"/>
                <a:cs typeface="+mn-cs"/>
              </a:defRPr>
            </a:lvl1pPr>
          </a:lstStyle>
          <a:p>
            <a:pPr>
              <a:defRPr/>
            </a:pPr>
            <a:fld id="{B41039EA-0603-45CD-A71A-B7511EF5C996}" type="datetimeFigureOut">
              <a:rPr lang="ar-KW"/>
              <a:pPr>
                <a:defRPr/>
              </a:pPr>
              <a:t>02/02/1440</a:t>
            </a:fld>
            <a:endParaRPr lang="ar-K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cs typeface="+mn-cs"/>
              </a:defRPr>
            </a:lvl1pPr>
          </a:lstStyle>
          <a:p>
            <a:pPr>
              <a:defRPr/>
            </a:pPr>
            <a:endParaRPr lang="ar-KW"/>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a:solidFill>
                  <a:schemeClr val="tx1">
                    <a:tint val="75000"/>
                  </a:schemeClr>
                </a:solidFill>
                <a:latin typeface="+mn-lt"/>
                <a:cs typeface="+mn-cs"/>
              </a:defRPr>
            </a:lvl1pPr>
          </a:lstStyle>
          <a:p>
            <a:pPr>
              <a:defRPr/>
            </a:pPr>
            <a:fld id="{F6C51696-7CCF-4612-BEE8-0D637776BF65}" type="slidenum">
              <a:rPr lang="ar-KW"/>
              <a:pPr>
                <a:defRPr/>
              </a:pPr>
              <a:t>‹#›</a:t>
            </a:fld>
            <a:endParaRPr 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4"/>
          <p:cNvSpPr txBox="1">
            <a:spLocks noChangeArrowheads="1"/>
          </p:cNvSpPr>
          <p:nvPr/>
        </p:nvSpPr>
        <p:spPr bwMode="auto">
          <a:xfrm>
            <a:off x="1676400" y="885825"/>
            <a:ext cx="5776913"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8800" b="1">
                <a:solidFill>
                  <a:srgbClr val="FFFF00"/>
                </a:solidFill>
                <a:latin typeface="Traditional Arabic" pitchFamily="2" charset="-78"/>
                <a:cs typeface="Traditional Arabic" pitchFamily="2" charset="-78"/>
              </a:rPr>
              <a:t>نبي الله يونس </a:t>
            </a:r>
          </a:p>
          <a:p>
            <a:pPr algn="ctr" rtl="1" eaLnBrk="1" hangingPunct="1"/>
            <a:r>
              <a:rPr lang="ar-KW" sz="8800" b="1">
                <a:solidFill>
                  <a:srgbClr val="FFFF00"/>
                </a:solidFill>
                <a:latin typeface="Traditional Arabic" pitchFamily="2" charset="-78"/>
                <a:cs typeface="Traditional Arabic" pitchFamily="2" charset="-78"/>
              </a:rPr>
              <a:t>عليه السلام</a:t>
            </a:r>
          </a:p>
        </p:txBody>
      </p:sp>
      <p:sp>
        <p:nvSpPr>
          <p:cNvPr id="5" name="TextBox 2"/>
          <p:cNvSpPr txBox="1">
            <a:spLocks noChangeArrowheads="1"/>
          </p:cNvSpPr>
          <p:nvPr/>
        </p:nvSpPr>
        <p:spPr bwMode="auto">
          <a:xfrm>
            <a:off x="1219200" y="5000625"/>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chemeClr val="bg1"/>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6222" y="3685207"/>
            <a:ext cx="2511555" cy="1196168"/>
          </a:xfrm>
          <a:prstGeom prst="rect">
            <a:avLst/>
          </a:prstGeom>
          <a:effectLst>
            <a:glow rad="101600">
              <a:schemeClr val="accent3">
                <a:satMod val="175000"/>
                <a:alpha val="40000"/>
              </a:schemeClr>
            </a:glow>
          </a:effectLst>
        </p:spPr>
      </p:pic>
    </p:spTree>
  </p:cSld>
  <p:clrMapOvr>
    <a:masterClrMapping/>
  </p:clrMapOvr>
  <p:transition spd="slow">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5"/>
          <p:cNvSpPr txBox="1">
            <a:spLocks noChangeArrowheads="1"/>
          </p:cNvSpPr>
          <p:nvPr/>
        </p:nvSpPr>
        <p:spPr bwMode="auto">
          <a:xfrm>
            <a:off x="914400" y="739775"/>
            <a:ext cx="72390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3200" b="1">
                <a:solidFill>
                  <a:schemeClr val="bg1"/>
                </a:solidFill>
                <a:latin typeface="Traditional Arabic" pitchFamily="2" charset="-78"/>
                <a:cs typeface="Traditional Arabic" pitchFamily="2" charset="-78"/>
              </a:rPr>
              <a:t>عن عبد الله بن مسعود رضي الله عنه قال : </a:t>
            </a:r>
          </a:p>
          <a:p>
            <a:pPr algn="just" rtl="1" eaLnBrk="1" hangingPunct="1"/>
            <a:r>
              <a:rPr lang="ar-KW" sz="3200" b="1">
                <a:solidFill>
                  <a:schemeClr val="bg1"/>
                </a:solidFill>
                <a:latin typeface="Traditional Arabic" pitchFamily="2" charset="-78"/>
                <a:cs typeface="Traditional Arabic" pitchFamily="2" charset="-78"/>
              </a:rPr>
              <a:t>   إن يونس عليه السلام كان وعد قومه العذاب، وأخبرهم أنه يأتيهم إلى ثلاثة أيام، فتفرقوا بين كل والدةٍ، وولدها، ثم خرجوا فجأروا إلى الله واستغفروه، فكف الله عنهم العذاب، وغدا يونس عليه السلام ينتظر العذاب فلم ير شيئاً، وكان مَنْ كَذَبَ ولم يكن له بيِّنة قُتل، فانطلق مغاضباً، حتى أتى قوماً في سفينةٍ، فحملوه، وعرفوه.</a:t>
            </a:r>
          </a:p>
          <a:p>
            <a:pPr algn="just" rtl="1" eaLnBrk="1" hangingPunct="1"/>
            <a:r>
              <a:rPr lang="ar-KW" sz="3200" b="1">
                <a:solidFill>
                  <a:schemeClr val="bg1"/>
                </a:solidFill>
                <a:latin typeface="Traditional Arabic" pitchFamily="2" charset="-78"/>
                <a:cs typeface="Traditional Arabic" pitchFamily="2" charset="-78"/>
              </a:rPr>
              <a:t>    فلما دخل السفينة ركدت، والسفن تسير يميناً وشمالاً، فقال: ما بال سفيتكم؟ قالوا: ما ندري. قال: ولكني أدري، إن فيها عبداً أبِقَ من ربه، وإنها والله لا تسير حتى تُلقوه، قالوا: أما أنت والله يا نبي الله فلا نلقيك.</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5"/>
          <p:cNvSpPr txBox="1">
            <a:spLocks noChangeArrowheads="1"/>
          </p:cNvSpPr>
          <p:nvPr/>
        </p:nvSpPr>
        <p:spPr bwMode="auto">
          <a:xfrm>
            <a:off x="914400" y="533400"/>
            <a:ext cx="7239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2800" b="1">
                <a:solidFill>
                  <a:schemeClr val="bg1"/>
                </a:solidFill>
                <a:latin typeface="Traditional Arabic" pitchFamily="2" charset="-78"/>
                <a:cs typeface="Traditional Arabic" pitchFamily="2" charset="-78"/>
              </a:rPr>
              <a:t>فقال لهم يونس عليه السلام: اقترعوا فمن قرع فليقع، فاقْتَرَعوا، فقرعهم يونس عليه السلام ثلاث مرار ، فوقع وقد وُكِّل به الحوت، فلما وقع ابتلعه فأهوى به إلى قرار الأرض، فسمع يونس عليه السلام تسبيح الحصى:( فَنَادَى فِي الظُّلُمَاتِ أَنْ لا إِلَهَ إِلَّا أَنْتَ سُبْحَانَكَ إِنِّي كُنْتُ مِنَ الظَّالِمِينَ ) </a:t>
            </a:r>
            <a:r>
              <a:rPr lang="ar-KW" sz="2000" b="1">
                <a:solidFill>
                  <a:schemeClr val="bg1"/>
                </a:solidFill>
                <a:latin typeface="Traditional Arabic" pitchFamily="2" charset="-78"/>
                <a:cs typeface="Traditional Arabic" pitchFamily="2" charset="-78"/>
              </a:rPr>
              <a:t>الأنبياء: 87</a:t>
            </a:r>
            <a:r>
              <a:rPr lang="ar-KW" sz="2800" b="1">
                <a:solidFill>
                  <a:schemeClr val="bg1"/>
                </a:solidFill>
                <a:latin typeface="Traditional Arabic" pitchFamily="2" charset="-78"/>
                <a:cs typeface="Traditional Arabic" pitchFamily="2" charset="-78"/>
              </a:rPr>
              <a:t> ، قال: ظلمة بطن الحوت وظلمة البحر، وظلمة الليل.</a:t>
            </a:r>
          </a:p>
          <a:p>
            <a:pPr algn="just" rtl="1" eaLnBrk="1" hangingPunct="1"/>
            <a:r>
              <a:rPr lang="ar-KW" sz="2800" b="1">
                <a:solidFill>
                  <a:schemeClr val="bg1"/>
                </a:solidFill>
                <a:latin typeface="Traditional Arabic" pitchFamily="2" charset="-78"/>
                <a:cs typeface="Traditional Arabic" pitchFamily="2" charset="-78"/>
              </a:rPr>
              <a:t>قال:( لَوْلا أَنْ تَدَارَكَهُ نِعْمَةٌ مِنْ رَبِّهِ لَنُبِذَ بِالْعَرَاءِ وَهُوَ مَذْمُومٌ )</a:t>
            </a:r>
            <a:r>
              <a:rPr lang="ar-KW" sz="2400" b="1">
                <a:solidFill>
                  <a:schemeClr val="bg1"/>
                </a:solidFill>
                <a:latin typeface="Traditional Arabic" pitchFamily="2" charset="-78"/>
                <a:cs typeface="Traditional Arabic" pitchFamily="2" charset="-78"/>
              </a:rPr>
              <a:t>القلم:49.</a:t>
            </a:r>
            <a:r>
              <a:rPr lang="ar-KW" sz="2800" b="1">
                <a:solidFill>
                  <a:schemeClr val="bg1"/>
                </a:solidFill>
                <a:latin typeface="Traditional Arabic" pitchFamily="2" charset="-78"/>
                <a:cs typeface="Traditional Arabic" pitchFamily="2" charset="-78"/>
              </a:rPr>
              <a:t/>
            </a:r>
            <a:br>
              <a:rPr lang="ar-KW" sz="2800" b="1">
                <a:solidFill>
                  <a:schemeClr val="bg1"/>
                </a:solidFill>
                <a:latin typeface="Traditional Arabic" pitchFamily="2" charset="-78"/>
                <a:cs typeface="Traditional Arabic" pitchFamily="2" charset="-78"/>
              </a:rPr>
            </a:br>
            <a:r>
              <a:rPr lang="ar-KW" sz="2800" b="1">
                <a:solidFill>
                  <a:schemeClr val="bg1"/>
                </a:solidFill>
                <a:latin typeface="Traditional Arabic" pitchFamily="2" charset="-78"/>
                <a:cs typeface="Traditional Arabic" pitchFamily="2" charset="-78"/>
              </a:rPr>
              <a:t>قال: كهيئة الفرخ الممعوط الذي ليس عليه ريش، وأنبت الله عليه شجرة من يقطين، فكان يستظل بها أو يصيب منها فيبست، فبكى عليها حين يبست، فأوحى الله إليه: أتبكي على شجرة أن يبست، ولا تبكي على مئة ألف أو يزيدون، أردت أن تهلكهم ؟!</a:t>
            </a:r>
          </a:p>
          <a:p>
            <a:pPr algn="just" rtl="1" eaLnBrk="1" hangingPunct="1"/>
            <a:r>
              <a:rPr lang="ar-KW" sz="2800" b="1">
                <a:solidFill>
                  <a:schemeClr val="bg1"/>
                </a:solidFill>
                <a:latin typeface="Traditional Arabic" pitchFamily="2" charset="-78"/>
                <a:cs typeface="Traditional Arabic" pitchFamily="2" charset="-78"/>
              </a:rPr>
              <a:t>   فخرج فإذا هو بغلام يرعى غنماً، فقال: ممن أنت يا غلام ؟ قال: من قوم يونس، قال: فإذا رجعت إليهم فأقرئهم السلام، وأخبرهم أنك لقيت يونس.</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5"/>
          <p:cNvSpPr txBox="1">
            <a:spLocks noChangeArrowheads="1"/>
          </p:cNvSpPr>
          <p:nvPr/>
        </p:nvSpPr>
        <p:spPr bwMode="auto">
          <a:xfrm>
            <a:off x="990600" y="1111250"/>
            <a:ext cx="7239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2800" b="1">
                <a:solidFill>
                  <a:schemeClr val="bg1"/>
                </a:solidFill>
                <a:latin typeface="Traditional Arabic" pitchFamily="2" charset="-78"/>
                <a:cs typeface="Traditional Arabic" pitchFamily="2" charset="-78"/>
              </a:rPr>
              <a:t>     فقال الغلام: إن تكن يونس فقد تعلم أنه من كذب ولم يكن له بينة قتل، فمن يشهد لي؟ قال: تشهد لك هذه الشجرة، وهذه البقعة.</a:t>
            </a:r>
            <a:br>
              <a:rPr lang="ar-KW" sz="2800" b="1">
                <a:solidFill>
                  <a:schemeClr val="bg1"/>
                </a:solidFill>
                <a:latin typeface="Traditional Arabic" pitchFamily="2" charset="-78"/>
                <a:cs typeface="Traditional Arabic" pitchFamily="2" charset="-78"/>
              </a:rPr>
            </a:br>
            <a:r>
              <a:rPr lang="ar-KW" sz="2800" b="1">
                <a:solidFill>
                  <a:schemeClr val="bg1"/>
                </a:solidFill>
                <a:latin typeface="Traditional Arabic" pitchFamily="2" charset="-78"/>
                <a:cs typeface="Traditional Arabic" pitchFamily="2" charset="-78"/>
              </a:rPr>
              <a:t>فقال الغلام ليونس: مُرْهما، فقال لهما يونس عليه السلام: إذا جاءكما هذا الغلام فاشهدا له، قالتا: نعم.</a:t>
            </a:r>
          </a:p>
          <a:p>
            <a:pPr algn="just" rtl="1" eaLnBrk="1" hangingPunct="1"/>
            <a:r>
              <a:rPr lang="ar-KW" sz="2800" b="1">
                <a:solidFill>
                  <a:schemeClr val="bg1"/>
                </a:solidFill>
                <a:latin typeface="Traditional Arabic" pitchFamily="2" charset="-78"/>
                <a:cs typeface="Traditional Arabic" pitchFamily="2" charset="-78"/>
              </a:rPr>
              <a:t>     فرجع الغلام إلى قومه، وكان له إخوة، فكان في منعة فأتى الملك، فقال: إني لقيت يونس وهو يقرأ عليكم السلام، فأمر به الملك أن يقتل، فقال: إن له بينة، فأرسل معه، فانتهوا إلى الشجرة والبقعة، فقال لهما الغلام: نشدتكما بالله هل أشهدكما يونس؟ قالتا: نعم، فرجع القوم مذعورين يقولون: تشهد لك الشجرة والأرض! فأتوا الملك، فحدثوه بما رأوا، فتناول الملك يد الغلام فأجلسه في مجلسه، وقال: أنت أحق بهذا المكان مني، وأقام لهم أمرهم ذلك الغلام أربعين سنة</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6858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6147" name="TextBox 4"/>
          <p:cNvSpPr txBox="1">
            <a:spLocks noChangeArrowheads="1"/>
          </p:cNvSpPr>
          <p:nvPr/>
        </p:nvSpPr>
        <p:spPr bwMode="auto">
          <a:xfrm>
            <a:off x="685800" y="3514725"/>
            <a:ext cx="7772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1- ينبغي للمؤمن أن يكون وقافا عند أمر الله صابرا لحكمه ولا ينبغي له أن يعجل فيما يعلم أن لله فيه أمر .</a:t>
            </a:r>
          </a:p>
        </p:txBody>
      </p:sp>
      <p:sp>
        <p:nvSpPr>
          <p:cNvPr id="6148" name="TextBox 3"/>
          <p:cNvSpPr txBox="1">
            <a:spLocks noChangeArrowheads="1"/>
          </p:cNvSpPr>
          <p:nvPr/>
        </p:nvSpPr>
        <p:spPr bwMode="auto">
          <a:xfrm>
            <a:off x="914400" y="1905000"/>
            <a:ext cx="754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4800" b="1">
                <a:solidFill>
                  <a:srgbClr val="FFFF00"/>
                </a:solidFill>
                <a:latin typeface="Traditional Arabic" pitchFamily="2" charset="-78"/>
                <a:cs typeface="Traditional Arabic" pitchFamily="2" charset="-78"/>
              </a:rPr>
              <a:t>قال الشيخ / عمر الأشقر حفظه الله في كتابه صحيح القصص النبوي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7171" name="TextBox 4"/>
          <p:cNvSpPr txBox="1">
            <a:spLocks noChangeArrowheads="1"/>
          </p:cNvSpPr>
          <p:nvPr/>
        </p:nvSpPr>
        <p:spPr bwMode="auto">
          <a:xfrm>
            <a:off x="685800" y="2590800"/>
            <a:ext cx="7772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2- أثر التوبة والإيمان في رفع غضب الله ومقته وانتقامه كما وقع من وقم يونس لما آمنوا كشف الله عنهم العذاب.</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8195" name="TextBox 4"/>
          <p:cNvSpPr txBox="1">
            <a:spLocks noChangeArrowheads="1"/>
          </p:cNvSpPr>
          <p:nvPr/>
        </p:nvSpPr>
        <p:spPr bwMode="auto">
          <a:xfrm>
            <a:off x="685800" y="2743200"/>
            <a:ext cx="77724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3- قد يبتلي الله عباده الصالحين إذا وقع منهم شيء من المخالفة لأمر الله كما ابتلى يونس عليه السلام ولكنه ينجيهم بإيمانهم وصلاحهم ودعائهم كما نجى يونس من بطن الحوت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9219" name="TextBox 4"/>
          <p:cNvSpPr txBox="1">
            <a:spLocks noChangeArrowheads="1"/>
          </p:cNvSpPr>
          <p:nvPr/>
        </p:nvSpPr>
        <p:spPr bwMode="auto">
          <a:xfrm>
            <a:off x="685800" y="2743200"/>
            <a:ext cx="77724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4 – أثر الدعاء والاعتراف بالخطأ في النجاة من الأهوال فقد نجى الله يونس بدعائه وتسبيحه       ( فلولا أنه كان من المسبحين للبث في بطنه إلى يوم يبعثون ) </a:t>
            </a:r>
            <a:r>
              <a:rPr lang="ar-KW" sz="3600" b="1">
                <a:solidFill>
                  <a:schemeClr val="bg1"/>
                </a:solidFill>
                <a:latin typeface="Traditional Arabic" pitchFamily="2" charset="-78"/>
                <a:cs typeface="Traditional Arabic" pitchFamily="2" charset="-78"/>
              </a:rPr>
              <a:t>الصافات 143 - 144.</a:t>
            </a:r>
            <a:endParaRPr lang="ar-KW" sz="4400" b="1">
              <a:solidFill>
                <a:schemeClr val="bg1"/>
              </a:solidFill>
              <a:latin typeface="Traditional Arabic" pitchFamily="2" charset="-78"/>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0243" name="TextBox 4"/>
          <p:cNvSpPr txBox="1">
            <a:spLocks noChangeArrowheads="1"/>
          </p:cNvSpPr>
          <p:nvPr/>
        </p:nvSpPr>
        <p:spPr bwMode="auto">
          <a:xfrm>
            <a:off x="685800" y="2362200"/>
            <a:ext cx="77724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5- فيه دلالة على قدرة الله العظيمة فقد أسكن السفينة ومنعها من الجريان والسفن حولها تجري ومنع الحوت من أن يهلك يونس عندما صار في بطنه وأمره بإلقائه على شاطئ البحر وأسمع يونس تسبيح الحصا في قعر البحر وأقدر الشجر على النطق والشهادة للغلام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1267" name="TextBox 4"/>
          <p:cNvSpPr txBox="1">
            <a:spLocks noChangeArrowheads="1"/>
          </p:cNvSpPr>
          <p:nvPr/>
        </p:nvSpPr>
        <p:spPr bwMode="auto">
          <a:xfrm>
            <a:off x="838200" y="2362200"/>
            <a:ext cx="74676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dirty="0">
                <a:solidFill>
                  <a:schemeClr val="bg1"/>
                </a:solidFill>
                <a:latin typeface="Traditional Arabic" pitchFamily="2" charset="-78"/>
                <a:cs typeface="Traditional Arabic" pitchFamily="2" charset="-78"/>
              </a:rPr>
              <a:t>6- رفع الله مقام الغلام راعي الغنم وجعله ملكا  ( والله يؤتي ملكه من يشاء ) وأصلح ذلك الغلام أمر قومه تلك المدة الطويلة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2291" name="TextBox 4"/>
          <p:cNvSpPr txBox="1">
            <a:spLocks noChangeArrowheads="1"/>
          </p:cNvSpPr>
          <p:nvPr/>
        </p:nvSpPr>
        <p:spPr bwMode="auto">
          <a:xfrm>
            <a:off x="685800" y="2362200"/>
            <a:ext cx="77724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7- مدى التغير الذي طرأ على قوم يونس فقد صلح حالهم واستقام أمرهم يدلك على ذلك أن ملكهم تنازل عن ملكه للراعي الذي قابل يونس وبلغهم عنه السلام وشهدت البقعة والشجرة بصدقه.</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3315" name="TextBox 4"/>
          <p:cNvSpPr txBox="1">
            <a:spLocks noChangeArrowheads="1"/>
          </p:cNvSpPr>
          <p:nvPr/>
        </p:nvSpPr>
        <p:spPr bwMode="auto">
          <a:xfrm>
            <a:off x="685800" y="2362200"/>
            <a:ext cx="7772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8- عظم جريمة الكذب فقد كان في الأمم الغابرة من يعتبره إحدى الجرائم العظام التي يستحق مرتكبها القتل.</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pull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4339" name="TextBox 4"/>
          <p:cNvSpPr txBox="1">
            <a:spLocks noChangeArrowheads="1"/>
          </p:cNvSpPr>
          <p:nvPr/>
        </p:nvSpPr>
        <p:spPr bwMode="auto">
          <a:xfrm>
            <a:off x="685800" y="2362200"/>
            <a:ext cx="77724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9- كان في الأقوام غير قوم يونس في عصره رجال فيهم خير فقد رفض أصحاب السفينة إلقاءه على الرغم من وقوع القرعة عليه مرة بعد مرة حتى قذف هو بنفسه في البحر.</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strips/>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txBox="1">
            <a:spLocks noChangeArrowheads="1"/>
          </p:cNvSpPr>
          <p:nvPr/>
        </p:nvSpPr>
        <p:spPr bwMode="auto">
          <a:xfrm>
            <a:off x="762000" y="6858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5363" name="TextBox 4"/>
          <p:cNvSpPr txBox="1">
            <a:spLocks noChangeArrowheads="1"/>
          </p:cNvSpPr>
          <p:nvPr/>
        </p:nvSpPr>
        <p:spPr bwMode="auto">
          <a:xfrm>
            <a:off x="685800" y="1905000"/>
            <a:ext cx="77724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2800" b="1">
                <a:solidFill>
                  <a:schemeClr val="bg1"/>
                </a:solidFill>
                <a:latin typeface="Traditional Arabic" pitchFamily="2" charset="-78"/>
                <a:cs typeface="Traditional Arabic" pitchFamily="2" charset="-78"/>
              </a:rPr>
              <a:t>10- هذه المخالفات التي وقعت من نبي الله يونس لا تغض من مكانته ولا تنقص من قدره فهو من أنبياء الله ورسله الذين اختارهم واصطفاهم وفضلهم وقد حذر رسولنا صلى الله عليه وسلم من أن يزعم زاعم أو يقول قائل : ( أنا خير من يونس بن متى ) من أجل هذا الذي وقع منه ففي صحيح البخاري – 3412 ، 3416 - أن النبي صلى الله عليه وسلم قال : ( لا يقولن أحدكم إني خير من يونس بن متى ) وفي رواية ( ما ينبغي لعبد أن يقول : أنا خير من يونس بن متى ).</a:t>
            </a:r>
          </a:p>
          <a:p>
            <a:pPr algn="just" rtl="1" eaLnBrk="1" hangingPunct="1"/>
            <a:r>
              <a:rPr lang="ar-KW" sz="2800" b="1">
                <a:solidFill>
                  <a:schemeClr val="bg1"/>
                </a:solidFill>
                <a:latin typeface="Traditional Arabic" pitchFamily="2" charset="-78"/>
                <a:cs typeface="Traditional Arabic" pitchFamily="2" charset="-78"/>
              </a:rPr>
              <a:t>قال ابن حجر رحمه الله : قال العلماء : إنما قال صلى الله عليه وسلم ذلك تواضعا إن كان قاله بعد أن علم أنه أفضل الخلق وإن كان قاله قبل علمه بذلك فلا إشكال . وقيل : خص يونس بالذكر لما خشي من سمع قصته أن يقع في نفسه تنقيص له فبالغ في ذكر فضله لسد هذه الذريعة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844" y="6067759"/>
            <a:ext cx="1371600" cy="653246"/>
          </a:xfrm>
          <a:prstGeom prst="rect">
            <a:avLst/>
          </a:prstGeom>
          <a:effectLst>
            <a:glow rad="101600">
              <a:schemeClr val="accent3">
                <a:satMod val="175000"/>
                <a:alpha val="40000"/>
              </a:schemeClr>
            </a:glow>
          </a:effectLst>
        </p:spPr>
      </p:pic>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6387" name="TextBox 4"/>
          <p:cNvSpPr txBox="1">
            <a:spLocks noChangeArrowheads="1"/>
          </p:cNvSpPr>
          <p:nvPr/>
        </p:nvSpPr>
        <p:spPr bwMode="auto">
          <a:xfrm>
            <a:off x="762000" y="2447925"/>
            <a:ext cx="7772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11 – من أصيب برب فليدعو بـ (</a:t>
            </a:r>
            <a:r>
              <a:rPr lang="ar-KW" sz="4400" b="1">
                <a:solidFill>
                  <a:srgbClr val="FFFF00"/>
                </a:solidFill>
                <a:latin typeface="Traditional Arabic" pitchFamily="2" charset="-78"/>
                <a:cs typeface="Traditional Arabic" pitchFamily="2" charset="-78"/>
              </a:rPr>
              <a:t> لا إله إلا أنت سبحانك إني كنت من الظالمين </a:t>
            </a:r>
            <a:r>
              <a:rPr lang="ar-KW" sz="4400" b="1">
                <a:solidFill>
                  <a:schemeClr val="bg1"/>
                </a:solidFill>
                <a:latin typeface="Traditional Arabic" pitchFamily="2" charset="-78"/>
                <a:cs typeface="Traditional Arabic" pitchFamily="2" charset="-78"/>
              </a:rPr>
              <a:t>) فإن لها فضلا.</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7411" name="TextBox 4"/>
          <p:cNvSpPr txBox="1">
            <a:spLocks noChangeArrowheads="1"/>
          </p:cNvSpPr>
          <p:nvPr/>
        </p:nvSpPr>
        <p:spPr bwMode="auto">
          <a:xfrm>
            <a:off x="685800" y="2362200"/>
            <a:ext cx="7772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12- جواز ركوب البحر كما ركبه يونس عليه السلام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8435" name="TextBox 4"/>
          <p:cNvSpPr txBox="1">
            <a:spLocks noChangeArrowheads="1"/>
          </p:cNvSpPr>
          <p:nvPr/>
        </p:nvSpPr>
        <p:spPr bwMode="auto">
          <a:xfrm>
            <a:off x="685800" y="2362200"/>
            <a:ext cx="7772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13- مدى معاناة الرسل عليهم السلام في دعوتهم إلى الله ومواجهة قومهم ومدى ابتلاء الله لهم وامتحانه إياهم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3"/>
          <p:cNvSpPr txBox="1">
            <a:spLocks noChangeArrowheads="1"/>
          </p:cNvSpPr>
          <p:nvPr/>
        </p:nvSpPr>
        <p:spPr bwMode="auto">
          <a:xfrm>
            <a:off x="762000" y="9144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19459" name="TextBox 4"/>
          <p:cNvSpPr txBox="1">
            <a:spLocks noChangeArrowheads="1"/>
          </p:cNvSpPr>
          <p:nvPr/>
        </p:nvSpPr>
        <p:spPr bwMode="auto">
          <a:xfrm>
            <a:off x="685800" y="2362200"/>
            <a:ext cx="77724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400" b="1">
                <a:solidFill>
                  <a:schemeClr val="bg1"/>
                </a:solidFill>
                <a:latin typeface="Traditional Arabic" pitchFamily="2" charset="-78"/>
                <a:cs typeface="Traditional Arabic" pitchFamily="2" charset="-78"/>
              </a:rPr>
              <a:t>14- طاعة المخلوقات لله عز وجل فالحوت ابتلع يونس كما أمره - الله - ولم يقض عليه وعندما أمره بإلقائه استجاب لأمره والحيتان وأسماك البحر وحجارة البحر كلها تسبح الله وقد سمع يونس تسبيحها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67759"/>
            <a:ext cx="1371600" cy="653246"/>
          </a:xfrm>
          <a:prstGeom prst="rect">
            <a:avLst/>
          </a:prstGeom>
          <a:effectLst>
            <a:glow rad="101600">
              <a:schemeClr val="accent3">
                <a:satMod val="175000"/>
                <a:alpha val="40000"/>
              </a:schemeClr>
            </a:glow>
          </a:effectLst>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3"/>
          <p:cNvSpPr txBox="1">
            <a:spLocks noChangeArrowheads="1"/>
          </p:cNvSpPr>
          <p:nvPr/>
        </p:nvSpPr>
        <p:spPr bwMode="auto">
          <a:xfrm>
            <a:off x="762000" y="3048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solidFill>
                  <a:srgbClr val="FFFF00"/>
                </a:solidFill>
                <a:latin typeface="Traditional Arabic" pitchFamily="2" charset="-78"/>
                <a:cs typeface="Traditional Arabic" pitchFamily="2" charset="-78"/>
              </a:rPr>
              <a:t>الفوائد من القصة</a:t>
            </a:r>
          </a:p>
        </p:txBody>
      </p:sp>
      <p:sp>
        <p:nvSpPr>
          <p:cNvPr id="20483" name="TextBox 4"/>
          <p:cNvSpPr txBox="1">
            <a:spLocks noChangeArrowheads="1"/>
          </p:cNvSpPr>
          <p:nvPr/>
        </p:nvSpPr>
        <p:spPr bwMode="auto">
          <a:xfrm>
            <a:off x="685800" y="1416050"/>
            <a:ext cx="77724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000" b="1">
                <a:solidFill>
                  <a:schemeClr val="bg1"/>
                </a:solidFill>
                <a:latin typeface="Traditional Arabic" pitchFamily="2" charset="-78"/>
                <a:cs typeface="Traditional Arabic" pitchFamily="2" charset="-78"/>
              </a:rPr>
              <a:t>15- ذكر لنا رسولنا صلى الله عليه وسلم صفة نبي الله يونس في حجه البيت العتيق ففي الحديث الذي يرويه مسلم في صحيحه </a:t>
            </a:r>
            <a:r>
              <a:rPr lang="ar-KW" sz="3600" b="1">
                <a:solidFill>
                  <a:schemeClr val="bg1"/>
                </a:solidFill>
                <a:latin typeface="Traditional Arabic" pitchFamily="2" charset="-78"/>
                <a:cs typeface="Traditional Arabic" pitchFamily="2" charset="-78"/>
              </a:rPr>
              <a:t>( 166 ) </a:t>
            </a:r>
            <a:r>
              <a:rPr lang="ar-KW" sz="4000" b="1">
                <a:solidFill>
                  <a:schemeClr val="bg1"/>
                </a:solidFill>
                <a:latin typeface="Traditional Arabic" pitchFamily="2" charset="-78"/>
                <a:cs typeface="Traditional Arabic" pitchFamily="2" charset="-78"/>
              </a:rPr>
              <a:t>أن الرسول صلى الله عليه وسلم أتى على ثنية تدعى ثَنِيّةِ هَرْشَى فقال : ( كأني أنظر إلى يونس بن متى عليه السلام على ناقة حمراء جعدة عليه جبة من صوف خطام ناقته خُلْبَةٌ وهو يلبي ) </a:t>
            </a:r>
          </a:p>
          <a:p>
            <a:pPr algn="just" rtl="1" eaLnBrk="1" hangingPunct="1"/>
            <a:endParaRPr lang="ar-KW" sz="4000" b="1">
              <a:solidFill>
                <a:schemeClr val="bg1"/>
              </a:solidFill>
              <a:latin typeface="Traditional Arabic" pitchFamily="2" charset="-78"/>
              <a:cs typeface="Traditional Arabic" pitchFamily="2" charset="-78"/>
            </a:endParaRPr>
          </a:p>
          <a:p>
            <a:pPr algn="just" rtl="1" eaLnBrk="1" hangingPunct="1"/>
            <a:r>
              <a:rPr lang="ar-KW" sz="2400" b="1">
                <a:solidFill>
                  <a:schemeClr val="bg1"/>
                </a:solidFill>
                <a:latin typeface="Traditional Arabic" pitchFamily="2" charset="-78"/>
                <a:cs typeface="Traditional Arabic" pitchFamily="2" charset="-78"/>
              </a:rPr>
              <a:t>هرشى : جبل قرب الجحفة ، والناقة الجعدة : المكتنـزة اللحم ، وخطام الناقة : الحبل الذي تقاد به ، والخلبة : الليف . أي كان الحبل الذي تقاد به مصنوعا من الليف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348" y="6093637"/>
            <a:ext cx="1371600" cy="653246"/>
          </a:xfrm>
          <a:prstGeom prst="rect">
            <a:avLst/>
          </a:prstGeom>
          <a:effectLst>
            <a:glow rad="101600">
              <a:schemeClr val="accent3">
                <a:satMod val="175000"/>
                <a:alpha val="40000"/>
              </a:schemeClr>
            </a:glow>
          </a:effectLst>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TotalTime>
  <Words>931</Words>
  <Application>Microsoft Office PowerPoint</Application>
  <PresentationFormat>On-screen Show (4:3)</PresentationFormat>
  <Paragraphs>45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ipu</dc:creator>
  <cp:lastModifiedBy>desktop</cp:lastModifiedBy>
  <cp:revision>147</cp:revision>
  <dcterms:created xsi:type="dcterms:W3CDTF">2010-08-31T13:25:35Z</dcterms:created>
  <dcterms:modified xsi:type="dcterms:W3CDTF">2018-10-12T18:58:49Z</dcterms:modified>
</cp:coreProperties>
</file>