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7B969B-E157-456A-B8B5-5D2661603F46}" type="slidenum">
              <a:rPr lang="ar-SA"/>
              <a:pPr>
                <a:defRPr/>
              </a:pPr>
              <a:t>‹#›</a:t>
            </a:fld>
            <a:endParaRPr lang="en-US"/>
          </a:p>
        </p:txBody>
      </p:sp>
    </p:spTree>
    <p:extLst>
      <p:ext uri="{BB962C8B-B14F-4D97-AF65-F5344CB8AC3E}">
        <p14:creationId xmlns:p14="http://schemas.microsoft.com/office/powerpoint/2010/main" val="3828719899"/>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756A76-EB83-4735-9B55-0285FAC57CD7}" type="slidenum">
              <a:rPr lang="ar-SA"/>
              <a:pPr>
                <a:defRPr/>
              </a:pPr>
              <a:t>‹#›</a:t>
            </a:fld>
            <a:endParaRPr lang="en-US"/>
          </a:p>
        </p:txBody>
      </p:sp>
    </p:spTree>
    <p:extLst>
      <p:ext uri="{BB962C8B-B14F-4D97-AF65-F5344CB8AC3E}">
        <p14:creationId xmlns:p14="http://schemas.microsoft.com/office/powerpoint/2010/main" val="967941818"/>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004CFF-E8C5-4576-AF4A-6AE81563B2C8}" type="slidenum">
              <a:rPr lang="ar-SA"/>
              <a:pPr>
                <a:defRPr/>
              </a:pPr>
              <a:t>‹#›</a:t>
            </a:fld>
            <a:endParaRPr lang="en-US"/>
          </a:p>
        </p:txBody>
      </p:sp>
    </p:spTree>
    <p:extLst>
      <p:ext uri="{BB962C8B-B14F-4D97-AF65-F5344CB8AC3E}">
        <p14:creationId xmlns:p14="http://schemas.microsoft.com/office/powerpoint/2010/main" val="3742207859"/>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712F9A-9AD2-4EC4-8320-A75089ED68A0}" type="slidenum">
              <a:rPr lang="ar-SA"/>
              <a:pPr>
                <a:defRPr/>
              </a:pPr>
              <a:t>‹#›</a:t>
            </a:fld>
            <a:endParaRPr lang="en-US"/>
          </a:p>
        </p:txBody>
      </p:sp>
    </p:spTree>
    <p:extLst>
      <p:ext uri="{BB962C8B-B14F-4D97-AF65-F5344CB8AC3E}">
        <p14:creationId xmlns:p14="http://schemas.microsoft.com/office/powerpoint/2010/main" val="1701146129"/>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1868C48-576A-4C02-BDEB-7A5BC6ED03D4}" type="slidenum">
              <a:rPr lang="ar-SA"/>
              <a:pPr>
                <a:defRPr/>
              </a:pPr>
              <a:t>‹#›</a:t>
            </a:fld>
            <a:endParaRPr lang="en-US"/>
          </a:p>
        </p:txBody>
      </p:sp>
    </p:spTree>
    <p:extLst>
      <p:ext uri="{BB962C8B-B14F-4D97-AF65-F5344CB8AC3E}">
        <p14:creationId xmlns:p14="http://schemas.microsoft.com/office/powerpoint/2010/main" val="215141722"/>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0B48D6D-0E1F-48D5-BD10-13D53B56B9DE}" type="slidenum">
              <a:rPr lang="ar-SA"/>
              <a:pPr>
                <a:defRPr/>
              </a:pPr>
              <a:t>‹#›</a:t>
            </a:fld>
            <a:endParaRPr lang="en-US"/>
          </a:p>
        </p:txBody>
      </p:sp>
    </p:spTree>
    <p:extLst>
      <p:ext uri="{BB962C8B-B14F-4D97-AF65-F5344CB8AC3E}">
        <p14:creationId xmlns:p14="http://schemas.microsoft.com/office/powerpoint/2010/main" val="2409583285"/>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1ED0B16-71F8-4030-9668-A4F165F82923}" type="slidenum">
              <a:rPr lang="ar-SA"/>
              <a:pPr>
                <a:defRPr/>
              </a:pPr>
              <a:t>‹#›</a:t>
            </a:fld>
            <a:endParaRPr lang="en-US"/>
          </a:p>
        </p:txBody>
      </p:sp>
    </p:spTree>
    <p:extLst>
      <p:ext uri="{BB962C8B-B14F-4D97-AF65-F5344CB8AC3E}">
        <p14:creationId xmlns:p14="http://schemas.microsoft.com/office/powerpoint/2010/main" val="775675122"/>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6206657-F55F-44D9-9839-6F3769DC83EB}" type="slidenum">
              <a:rPr lang="ar-SA"/>
              <a:pPr>
                <a:defRPr/>
              </a:pPr>
              <a:t>‹#›</a:t>
            </a:fld>
            <a:endParaRPr lang="en-US"/>
          </a:p>
        </p:txBody>
      </p:sp>
    </p:spTree>
    <p:extLst>
      <p:ext uri="{BB962C8B-B14F-4D97-AF65-F5344CB8AC3E}">
        <p14:creationId xmlns:p14="http://schemas.microsoft.com/office/powerpoint/2010/main" val="1781737508"/>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4960730-0052-4016-903B-D11BAC3DDD7A}" type="slidenum">
              <a:rPr lang="ar-SA"/>
              <a:pPr>
                <a:defRPr/>
              </a:pPr>
              <a:t>‹#›</a:t>
            </a:fld>
            <a:endParaRPr lang="en-US"/>
          </a:p>
        </p:txBody>
      </p:sp>
    </p:spTree>
    <p:extLst>
      <p:ext uri="{BB962C8B-B14F-4D97-AF65-F5344CB8AC3E}">
        <p14:creationId xmlns:p14="http://schemas.microsoft.com/office/powerpoint/2010/main" val="1097804311"/>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525EAF-A9A7-462D-A54A-962C709FFE01}" type="slidenum">
              <a:rPr lang="ar-SA"/>
              <a:pPr>
                <a:defRPr/>
              </a:pPr>
              <a:t>‹#›</a:t>
            </a:fld>
            <a:endParaRPr lang="en-US"/>
          </a:p>
        </p:txBody>
      </p:sp>
    </p:spTree>
    <p:extLst>
      <p:ext uri="{BB962C8B-B14F-4D97-AF65-F5344CB8AC3E}">
        <p14:creationId xmlns:p14="http://schemas.microsoft.com/office/powerpoint/2010/main" val="401349842"/>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C20BC5C-755B-4464-8306-770720056E66}" type="slidenum">
              <a:rPr lang="ar-SA"/>
              <a:pPr>
                <a:defRPr/>
              </a:pPr>
              <a:t>‹#›</a:t>
            </a:fld>
            <a:endParaRPr lang="en-US"/>
          </a:p>
        </p:txBody>
      </p:sp>
    </p:spTree>
    <p:extLst>
      <p:ext uri="{BB962C8B-B14F-4D97-AF65-F5344CB8AC3E}">
        <p14:creationId xmlns:p14="http://schemas.microsoft.com/office/powerpoint/2010/main" val="2495271040"/>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t="-43000" b="-43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pitchFamily="34" charset="0"/>
                <a:cs typeface="Arial" pitchFamily="34" charset="0"/>
              </a:defRPr>
            </a:lvl1pPr>
          </a:lstStyle>
          <a:p>
            <a:pPr>
              <a:defRPr/>
            </a:pPr>
            <a:fld id="{E49E0490-5C66-4831-8531-0FBA3458DA78}"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blinds dir="ver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1512888" y="1271588"/>
            <a:ext cx="6202362"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8800" b="1">
                <a:solidFill>
                  <a:srgbClr val="008000"/>
                </a:solidFill>
                <a:cs typeface="Traditional Arabic" pitchFamily="2" charset="-78"/>
              </a:rPr>
              <a:t>نبي الله سليمان يرزق بنصف إنسان</a:t>
            </a:r>
            <a:endParaRPr lang="en-US" sz="8800" b="1">
              <a:solidFill>
                <a:srgbClr val="008000"/>
              </a:solidFill>
              <a:cs typeface="Traditional Arabic" pitchFamily="2" charset="-78"/>
            </a:endParaRPr>
          </a:p>
        </p:txBody>
      </p:sp>
      <p:sp>
        <p:nvSpPr>
          <p:cNvPr id="5" name="TextBox 2"/>
          <p:cNvSpPr txBox="1">
            <a:spLocks noChangeArrowheads="1"/>
          </p:cNvSpPr>
          <p:nvPr/>
        </p:nvSpPr>
        <p:spPr bwMode="auto">
          <a:xfrm>
            <a:off x="1219200" y="5129361"/>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dirty="0">
                <a:solidFill>
                  <a:srgbClr val="0070C0"/>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1651" y="4069154"/>
            <a:ext cx="2164835" cy="1031037"/>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1571625" y="1404938"/>
            <a:ext cx="607218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3200" b="1">
                <a:solidFill>
                  <a:srgbClr val="FF0000"/>
                </a:solidFill>
                <a:cs typeface="Traditional Arabic" pitchFamily="2" charset="-78"/>
              </a:rPr>
              <a:t>روى البخاري في صحيحه عن أبي هريرة رضي الله عنه عن رسول الله صلى الله عليه وسلم قال : ( </a:t>
            </a:r>
            <a:r>
              <a:rPr lang="ar-KW" sz="3200" b="1">
                <a:solidFill>
                  <a:srgbClr val="008000"/>
                </a:solidFill>
                <a:cs typeface="Traditional Arabic" pitchFamily="2" charset="-78"/>
              </a:rPr>
              <a:t>قال سليمان بن داود عليهما السلام : لأطوفن الليلة على مائة امرأة ، أو تسع وتسعين ، كلهن يأتي بفارس يجاهد في سبيل الله ، فقال له صاحبه : قل إن شاء   الله ، فلم يقل : إن شاء الله ، فلم يحمل منهن إلا امرأة واحدة ، جاءت بشق رجل ، والذي نفس محمد    بيده ، لو قال : إن شاء الله ، لجاهدوا في سبيل الله فرسانا أجمعون </a:t>
            </a:r>
            <a:r>
              <a:rPr lang="ar-KW" sz="3200" b="1">
                <a:solidFill>
                  <a:srgbClr val="FF0000"/>
                </a:solidFill>
                <a:cs typeface="Traditional Arabic" pitchFamily="2" charset="-78"/>
              </a:rPr>
              <a:t>).</a:t>
            </a:r>
            <a:endParaRPr lang="en-US" sz="2800" b="1">
              <a:solidFill>
                <a:srgbClr val="FF0000"/>
              </a:solidFill>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1" y="5934378"/>
            <a:ext cx="1440160" cy="685899"/>
          </a:xfrm>
          <a:prstGeom prst="rect">
            <a:avLst/>
          </a:prstGeom>
        </p:spPr>
      </p:pic>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0000"/>
                </a:solidFill>
                <a:cs typeface="Traditional Arabic" pitchFamily="2" charset="-78"/>
              </a:rPr>
              <a:t>الفوائد من هذه القصة :</a:t>
            </a:r>
            <a:endParaRPr lang="en-US" sz="6000" b="1">
              <a:solidFill>
                <a:srgbClr val="FF0000"/>
              </a:solidFill>
              <a:cs typeface="Traditional Arabic" pitchFamily="2" charset="-78"/>
            </a:endParaRPr>
          </a:p>
        </p:txBody>
      </p:sp>
      <p:sp>
        <p:nvSpPr>
          <p:cNvPr id="4099" name="Text Box 5"/>
          <p:cNvSpPr txBox="1">
            <a:spLocks noChangeArrowheads="1"/>
          </p:cNvSpPr>
          <p:nvPr/>
        </p:nvSpPr>
        <p:spPr bwMode="auto">
          <a:xfrm>
            <a:off x="1643063" y="1285875"/>
            <a:ext cx="62865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008000"/>
                </a:solidFill>
                <a:cs typeface="Traditional Arabic" pitchFamily="2" charset="-78"/>
              </a:rPr>
              <a:t>1- أن الأمر بيد الله علام الغيوب :</a:t>
            </a:r>
            <a:endParaRPr lang="en-US" sz="4400" b="1">
              <a:solidFill>
                <a:srgbClr val="008000"/>
              </a:solidFill>
              <a:cs typeface="Traditional Arabic" pitchFamily="2" charset="-78"/>
            </a:endParaRPr>
          </a:p>
        </p:txBody>
      </p:sp>
      <p:sp>
        <p:nvSpPr>
          <p:cNvPr id="4100" name="Text Box 6"/>
          <p:cNvSpPr txBox="1">
            <a:spLocks noChangeArrowheads="1"/>
          </p:cNvSpPr>
          <p:nvPr/>
        </p:nvSpPr>
        <p:spPr bwMode="auto">
          <a:xfrm>
            <a:off x="1071563" y="3786188"/>
            <a:ext cx="6929437"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3200" b="1">
                <a:solidFill>
                  <a:srgbClr val="002060"/>
                </a:solidFill>
                <a:cs typeface="Traditional Arabic" pitchFamily="2" charset="-78"/>
              </a:rPr>
              <a:t>يقول ابن كثير رحمه الله في تفسيره : هذا إرشاد من الله تعالى لرسول الله صلى الله عليه وسلم إلى الأدب فيما إذا عزم على شيء ليفعله في المستقبل أن يرد ذلك إلى مشيئة الله عز وجل علام الغيوب الذي يعلم ما كان وما يكون وما لم يكن لو كان كيف يكون .</a:t>
            </a:r>
            <a:endParaRPr lang="ar-KW" sz="2400" b="1">
              <a:solidFill>
                <a:srgbClr val="002060"/>
              </a:solidFill>
              <a:cs typeface="Traditional Arabic" pitchFamily="2" charset="-78"/>
            </a:endParaRPr>
          </a:p>
        </p:txBody>
      </p:sp>
      <p:sp>
        <p:nvSpPr>
          <p:cNvPr id="5" name="Text Box 6"/>
          <p:cNvSpPr txBox="1">
            <a:spLocks noChangeArrowheads="1"/>
          </p:cNvSpPr>
          <p:nvPr/>
        </p:nvSpPr>
        <p:spPr bwMode="auto">
          <a:xfrm>
            <a:off x="1285875" y="2144713"/>
            <a:ext cx="6786563" cy="1570037"/>
          </a:xfrm>
          <a:prstGeom prst="rect">
            <a:avLst/>
          </a:prstGeom>
          <a:noFill/>
          <a:ln w="9525">
            <a:noFill/>
            <a:miter lim="800000"/>
            <a:headEnd/>
            <a:tailEnd/>
          </a:ln>
          <a:effectLst/>
        </p:spPr>
        <p:txBody>
          <a:bodyPr>
            <a:spAutoFit/>
          </a:bodyPr>
          <a:lstStyle/>
          <a:p>
            <a:pPr algn="just">
              <a:defRPr/>
            </a:pPr>
            <a:r>
              <a:rPr lang="ar-KW" sz="3200" b="1" dirty="0">
                <a:solidFill>
                  <a:schemeClr val="accent6"/>
                </a:solidFill>
                <a:latin typeface="Arial" pitchFamily="34" charset="0"/>
                <a:cs typeface="Traditional Arabic" pitchFamily="2" charset="-78"/>
              </a:rPr>
              <a:t>قال الله تعالى : ( </a:t>
            </a:r>
            <a:r>
              <a:rPr lang="ar-KW" sz="3200" b="1" dirty="0">
                <a:solidFill>
                  <a:srgbClr val="C00000"/>
                </a:solidFill>
                <a:latin typeface="Arial" pitchFamily="34" charset="0"/>
                <a:cs typeface="Traditional Arabic" pitchFamily="2" charset="-78"/>
              </a:rPr>
              <a:t>وَلَا تَقُولَنَّ لِشَيْءٍ إِنِّي فَاعِلٌ </a:t>
            </a:r>
            <a:r>
              <a:rPr lang="ar-KW" sz="3200" b="1" dirty="0" err="1">
                <a:solidFill>
                  <a:srgbClr val="C00000"/>
                </a:solidFill>
                <a:latin typeface="Arial" pitchFamily="34" charset="0"/>
                <a:cs typeface="Traditional Arabic" pitchFamily="2" charset="-78"/>
              </a:rPr>
              <a:t>ذَ</a:t>
            </a:r>
            <a:r>
              <a:rPr lang="ar-KW" sz="3200" b="1" dirty="0">
                <a:solidFill>
                  <a:srgbClr val="C00000"/>
                </a:solidFill>
                <a:latin typeface="Arial" pitchFamily="34" charset="0"/>
                <a:cs typeface="Traditional Arabic" pitchFamily="2" charset="-78"/>
              </a:rPr>
              <a:t>ٰ</a:t>
            </a:r>
            <a:r>
              <a:rPr lang="ar-KW" sz="3200" b="1" dirty="0" err="1">
                <a:solidFill>
                  <a:srgbClr val="C00000"/>
                </a:solidFill>
                <a:latin typeface="Arial" pitchFamily="34" charset="0"/>
                <a:cs typeface="Traditional Arabic" pitchFamily="2" charset="-78"/>
              </a:rPr>
              <a:t>لِكَ</a:t>
            </a:r>
            <a:r>
              <a:rPr lang="ar-KW" sz="3200" b="1" dirty="0">
                <a:solidFill>
                  <a:srgbClr val="C00000"/>
                </a:solidFill>
                <a:latin typeface="Arial" pitchFamily="34" charset="0"/>
                <a:cs typeface="Traditional Arabic" pitchFamily="2" charset="-78"/>
              </a:rPr>
              <a:t> غَدًا (23) إِلَّا أَنْ يَشَاءَ اللَّهُ وَاذْكُرْ رَبَّكَ إِذَا نَسِيتَ وَقُلْ عَسَىٰ أَنْ </a:t>
            </a:r>
            <a:r>
              <a:rPr lang="ar-KW" sz="3200" b="1" dirty="0" err="1">
                <a:solidFill>
                  <a:srgbClr val="C00000"/>
                </a:solidFill>
                <a:latin typeface="Arial" pitchFamily="34" charset="0"/>
                <a:cs typeface="Traditional Arabic" pitchFamily="2" charset="-78"/>
              </a:rPr>
              <a:t>يَهْدِيَنِ</a:t>
            </a:r>
            <a:r>
              <a:rPr lang="ar-KW" sz="3200" b="1" dirty="0">
                <a:solidFill>
                  <a:srgbClr val="C00000"/>
                </a:solidFill>
                <a:latin typeface="Arial" pitchFamily="34" charset="0"/>
                <a:cs typeface="Traditional Arabic" pitchFamily="2" charset="-78"/>
              </a:rPr>
              <a:t> رَبِّي لِأَقْرَبَ مِنْ هَٰذَا رَشَدًا (24)</a:t>
            </a:r>
            <a:r>
              <a:rPr lang="ar-KW" sz="3200" b="1" dirty="0">
                <a:solidFill>
                  <a:schemeClr val="accent6"/>
                </a:solidFill>
                <a:latin typeface="Arial" pitchFamily="34" charset="0"/>
                <a:cs typeface="Traditional Arabic" pitchFamily="2" charset="-78"/>
              </a:rPr>
              <a:t>) الكهف </a:t>
            </a:r>
            <a:r>
              <a:rPr lang="ar-KW" b="1" dirty="0">
                <a:solidFill>
                  <a:schemeClr val="accent6"/>
                </a:solidFill>
                <a:latin typeface="Arial" pitchFamily="34" charset="0"/>
                <a:cs typeface="Traditional Arabic" pitchFamily="2" charset="-78"/>
              </a:rPr>
              <a:t>.</a:t>
            </a:r>
            <a:endParaRPr lang="ar-KW" sz="2400" b="1" dirty="0">
              <a:solidFill>
                <a:schemeClr val="accent6"/>
              </a:solidFill>
              <a:latin typeface="Arial" pitchFamily="34" charset="0"/>
              <a:cs typeface="Traditional Arabic" pitchFamily="2"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1" y="5934378"/>
            <a:ext cx="1440160" cy="685899"/>
          </a:xfrm>
          <a:prstGeom prst="rect">
            <a:avLst/>
          </a:prstGeom>
        </p:spPr>
      </p:pic>
    </p:spTree>
  </p:cSld>
  <p:clrMapOvr>
    <a:masterClrMapping/>
  </p:clrMapOvr>
  <p:transition spd="slow">
    <p:checke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1398588" y="214313"/>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0000"/>
                </a:solidFill>
                <a:cs typeface="Traditional Arabic" pitchFamily="2" charset="-78"/>
              </a:rPr>
              <a:t>الفوائد من هذه القصة :</a:t>
            </a:r>
            <a:endParaRPr lang="en-US" sz="6000" b="1">
              <a:solidFill>
                <a:srgbClr val="FF0000"/>
              </a:solidFill>
              <a:cs typeface="Traditional Arabic" pitchFamily="2" charset="-78"/>
            </a:endParaRPr>
          </a:p>
        </p:txBody>
      </p:sp>
      <p:sp>
        <p:nvSpPr>
          <p:cNvPr id="5123" name="Text Box 5"/>
          <p:cNvSpPr txBox="1">
            <a:spLocks noChangeArrowheads="1"/>
          </p:cNvSpPr>
          <p:nvPr/>
        </p:nvSpPr>
        <p:spPr bwMode="auto">
          <a:xfrm>
            <a:off x="1143000" y="1285875"/>
            <a:ext cx="65722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008000"/>
                </a:solidFill>
                <a:cs typeface="Traditional Arabic" pitchFamily="2" charset="-78"/>
              </a:rPr>
              <a:t>2- أن الله هو الذي يشاء وليس بنو آدم:</a:t>
            </a:r>
            <a:endParaRPr lang="en-US" sz="4400" b="1">
              <a:solidFill>
                <a:srgbClr val="008000"/>
              </a:solidFill>
              <a:cs typeface="Traditional Arabic" pitchFamily="2" charset="-78"/>
            </a:endParaRPr>
          </a:p>
        </p:txBody>
      </p:sp>
      <p:sp>
        <p:nvSpPr>
          <p:cNvPr id="10" name="Text Box 6"/>
          <p:cNvSpPr txBox="1">
            <a:spLocks noChangeArrowheads="1"/>
          </p:cNvSpPr>
          <p:nvPr/>
        </p:nvSpPr>
        <p:spPr bwMode="auto">
          <a:xfrm>
            <a:off x="1071563" y="2216150"/>
            <a:ext cx="6786562" cy="3970338"/>
          </a:xfrm>
          <a:prstGeom prst="rect">
            <a:avLst/>
          </a:prstGeom>
          <a:noFill/>
          <a:ln w="9525">
            <a:noFill/>
            <a:miter lim="800000"/>
            <a:headEnd/>
            <a:tailEnd/>
          </a:ln>
          <a:effectLst/>
        </p:spPr>
        <p:txBody>
          <a:bodyPr>
            <a:spAutoFit/>
          </a:bodyPr>
          <a:lstStyle/>
          <a:p>
            <a:pPr algn="just">
              <a:defRPr/>
            </a:pPr>
            <a:r>
              <a:rPr lang="ar-KW" sz="2800" b="1" dirty="0">
                <a:solidFill>
                  <a:schemeClr val="accent6"/>
                </a:solidFill>
                <a:latin typeface="Arial" pitchFamily="34" charset="0"/>
                <a:cs typeface="Traditional Arabic" pitchFamily="2" charset="-78"/>
              </a:rPr>
              <a:t>عن ابن عباس رضي الله عنهما قال: بعثت قريش النضر بن الحارث وعقبة بن أبي معيط إلى أحبار يهود بالمدينة، فقالوا لهم: سلوهم عن محمد وصفوا لهم صفته وأخبروهم بقوله، فإنهم أهل الكتاب الأول، وعندهم علم ما ليس عندنا من علم الأنبياء، فخرجا حتى قدما المدينة فسألوا أحبار يهود عن رسول الله صلى الله عليه وسلم ووصفوا لهم أمره وبعض قوله، وقالا: إنكم أهل التوراة، وقد جئناكم لتخبرونا عن صاحبنا هذا، قال، فقالت لهم: سلوه عن ثلاث نأمركم بهن، فإن أخبركم بهن، فهو نبي مرسل، وإن لم يفعل، فالرجل متقول، فروا فيه رأيكم.</a:t>
            </a:r>
          </a:p>
        </p:txBody>
      </p:sp>
      <p:sp>
        <p:nvSpPr>
          <p:cNvPr id="11" name="سهم إلى اليسار 10"/>
          <p:cNvSpPr/>
          <p:nvPr/>
        </p:nvSpPr>
        <p:spPr>
          <a:xfrm>
            <a:off x="6143625" y="5857875"/>
            <a:ext cx="785813" cy="2857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KW"/>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1" y="5934378"/>
            <a:ext cx="1440160" cy="685899"/>
          </a:xfrm>
          <a:prstGeom prst="rect">
            <a:avLst/>
          </a:prstGeom>
        </p:spPr>
      </p:pic>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1398588" y="214313"/>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0000"/>
                </a:solidFill>
                <a:cs typeface="Traditional Arabic" pitchFamily="2" charset="-78"/>
              </a:rPr>
              <a:t>الفوائد من هذه القصة :</a:t>
            </a:r>
            <a:endParaRPr lang="en-US" sz="6000" b="1">
              <a:solidFill>
                <a:srgbClr val="FF0000"/>
              </a:solidFill>
              <a:cs typeface="Traditional Arabic" pitchFamily="2" charset="-78"/>
            </a:endParaRPr>
          </a:p>
        </p:txBody>
      </p:sp>
      <p:sp>
        <p:nvSpPr>
          <p:cNvPr id="6147" name="Text Box 5"/>
          <p:cNvSpPr txBox="1">
            <a:spLocks noChangeArrowheads="1"/>
          </p:cNvSpPr>
          <p:nvPr/>
        </p:nvSpPr>
        <p:spPr bwMode="auto">
          <a:xfrm>
            <a:off x="1071563" y="1214438"/>
            <a:ext cx="67151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008000"/>
                </a:solidFill>
                <a:cs typeface="Traditional Arabic" pitchFamily="2" charset="-78"/>
              </a:rPr>
              <a:t>2- أن الله هو الذي يشاء وليس بنو آدم :</a:t>
            </a:r>
            <a:endParaRPr lang="en-US" sz="4400" b="1">
              <a:solidFill>
                <a:srgbClr val="008000"/>
              </a:solidFill>
              <a:cs typeface="Traditional Arabic" pitchFamily="2" charset="-78"/>
            </a:endParaRPr>
          </a:p>
        </p:txBody>
      </p:sp>
      <p:sp>
        <p:nvSpPr>
          <p:cNvPr id="10" name="Text Box 6"/>
          <p:cNvSpPr txBox="1">
            <a:spLocks noChangeArrowheads="1"/>
          </p:cNvSpPr>
          <p:nvPr/>
        </p:nvSpPr>
        <p:spPr bwMode="auto">
          <a:xfrm>
            <a:off x="1071563" y="2071688"/>
            <a:ext cx="6786562" cy="4032250"/>
          </a:xfrm>
          <a:prstGeom prst="rect">
            <a:avLst/>
          </a:prstGeom>
          <a:noFill/>
          <a:ln w="9525">
            <a:noFill/>
            <a:miter lim="800000"/>
            <a:headEnd/>
            <a:tailEnd/>
          </a:ln>
          <a:effectLst/>
        </p:spPr>
        <p:txBody>
          <a:bodyPr>
            <a:spAutoFit/>
          </a:bodyPr>
          <a:lstStyle/>
          <a:p>
            <a:pPr algn="just">
              <a:defRPr/>
            </a:pPr>
            <a:r>
              <a:rPr lang="ar-KW" sz="3200" b="1" dirty="0">
                <a:solidFill>
                  <a:schemeClr val="accent6"/>
                </a:solidFill>
                <a:latin typeface="Arial" pitchFamily="34" charset="0"/>
                <a:cs typeface="Traditional Arabic" pitchFamily="2" charset="-78"/>
              </a:rPr>
              <a:t>سلوه عن فتية ذهبوا في الدهر الأول ما كان من أمرهم، فإنهم قد كان لهم شأن عجيب. وسلوه عن رجل طواف بلغ مشارق الأرض ومغاربها، ما كان نبؤه؟ وسلوه عن الروح ما هو؟ فإن أخبركم بذلك، فهو نبي فاتبعوه، وإن لم يخبركم فإنه رجل متقول، فاصنعوا في أمره ما بدا لكم، فأقبل النضر وعقبة حتى قدما على قريش، فقالا: يا معشر قريش قد جئناكم بفصل ما بينكم وبين محمد، قد أمرنا أحبار يهود أن نسأله عن أمور، فأخبروهم </a:t>
            </a:r>
            <a:r>
              <a:rPr lang="ar-KW" sz="3200" b="1" dirty="0" err="1">
                <a:solidFill>
                  <a:schemeClr val="accent6"/>
                </a:solidFill>
                <a:latin typeface="Arial" pitchFamily="34" charset="0"/>
                <a:cs typeface="Traditional Arabic" pitchFamily="2" charset="-78"/>
              </a:rPr>
              <a:t>بها</a:t>
            </a:r>
            <a:r>
              <a:rPr lang="ar-KW" sz="3200" b="1" dirty="0">
                <a:solidFill>
                  <a:schemeClr val="accent6"/>
                </a:solidFill>
                <a:latin typeface="Arial" pitchFamily="34" charset="0"/>
                <a:cs typeface="Traditional Arabic" pitchFamily="2" charset="-78"/>
              </a:rPr>
              <a:t>.</a:t>
            </a:r>
            <a:endParaRPr lang="ar-KW" sz="2400" b="1" dirty="0">
              <a:solidFill>
                <a:schemeClr val="accent6"/>
              </a:solidFill>
              <a:latin typeface="Arial" pitchFamily="34" charset="0"/>
              <a:cs typeface="Traditional Arabic" pitchFamily="2" charset="-78"/>
            </a:endParaRPr>
          </a:p>
        </p:txBody>
      </p:sp>
      <p:sp>
        <p:nvSpPr>
          <p:cNvPr id="13" name="سهم إلى اليسار 12"/>
          <p:cNvSpPr/>
          <p:nvPr/>
        </p:nvSpPr>
        <p:spPr>
          <a:xfrm>
            <a:off x="3571875" y="5643563"/>
            <a:ext cx="785813" cy="2857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KW"/>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1" y="5934378"/>
            <a:ext cx="1440160" cy="685899"/>
          </a:xfrm>
          <a:prstGeom prst="rect">
            <a:avLst/>
          </a:prstGeom>
        </p:spPr>
      </p:pic>
    </p:spTree>
  </p:cSld>
  <p:clrMapOvr>
    <a:masterClrMapping/>
  </p:clrMapOvr>
  <p:transition spd="slow">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1398588" y="214313"/>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0000"/>
                </a:solidFill>
                <a:cs typeface="Traditional Arabic" pitchFamily="2" charset="-78"/>
              </a:rPr>
              <a:t>الفوائد من هذه القصة :</a:t>
            </a:r>
            <a:endParaRPr lang="en-US" sz="6000" b="1">
              <a:solidFill>
                <a:srgbClr val="FF0000"/>
              </a:solidFill>
              <a:cs typeface="Traditional Arabic" pitchFamily="2" charset="-78"/>
            </a:endParaRPr>
          </a:p>
        </p:txBody>
      </p:sp>
      <p:sp>
        <p:nvSpPr>
          <p:cNvPr id="7171" name="Text Box 5"/>
          <p:cNvSpPr txBox="1">
            <a:spLocks noChangeArrowheads="1"/>
          </p:cNvSpPr>
          <p:nvPr/>
        </p:nvSpPr>
        <p:spPr bwMode="auto">
          <a:xfrm>
            <a:off x="1071563" y="1214438"/>
            <a:ext cx="67151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008000"/>
                </a:solidFill>
                <a:cs typeface="Traditional Arabic" pitchFamily="2" charset="-78"/>
              </a:rPr>
              <a:t>2- أن الله هو الذي يشاء وليس بنو آدم :</a:t>
            </a:r>
            <a:endParaRPr lang="en-US" sz="4400" b="1">
              <a:solidFill>
                <a:srgbClr val="008000"/>
              </a:solidFill>
              <a:cs typeface="Traditional Arabic" pitchFamily="2" charset="-78"/>
            </a:endParaRPr>
          </a:p>
        </p:txBody>
      </p:sp>
      <p:sp>
        <p:nvSpPr>
          <p:cNvPr id="9" name="Text Box 6"/>
          <p:cNvSpPr txBox="1">
            <a:spLocks noChangeArrowheads="1"/>
          </p:cNvSpPr>
          <p:nvPr/>
        </p:nvSpPr>
        <p:spPr bwMode="auto">
          <a:xfrm>
            <a:off x="1071563" y="2071688"/>
            <a:ext cx="6786562" cy="3786187"/>
          </a:xfrm>
          <a:prstGeom prst="rect">
            <a:avLst/>
          </a:prstGeom>
          <a:noFill/>
          <a:ln w="9525">
            <a:noFill/>
            <a:miter lim="800000"/>
            <a:headEnd/>
            <a:tailEnd/>
          </a:ln>
          <a:effectLst/>
        </p:spPr>
        <p:txBody>
          <a:bodyPr>
            <a:spAutoFit/>
          </a:bodyPr>
          <a:lstStyle/>
          <a:p>
            <a:pPr algn="just">
              <a:defRPr/>
            </a:pPr>
            <a:r>
              <a:rPr lang="ar-KW" sz="2400" b="1" dirty="0">
                <a:solidFill>
                  <a:schemeClr val="accent6"/>
                </a:solidFill>
                <a:latin typeface="Arial" pitchFamily="34" charset="0"/>
                <a:cs typeface="Traditional Arabic" pitchFamily="2" charset="-78"/>
              </a:rPr>
              <a:t>فأخبروهم </a:t>
            </a:r>
            <a:r>
              <a:rPr lang="ar-KW" sz="2400" b="1" dirty="0" err="1">
                <a:solidFill>
                  <a:schemeClr val="accent6"/>
                </a:solidFill>
                <a:latin typeface="Arial" pitchFamily="34" charset="0"/>
                <a:cs typeface="Traditional Arabic" pitchFamily="2" charset="-78"/>
              </a:rPr>
              <a:t>بها</a:t>
            </a:r>
            <a:r>
              <a:rPr lang="ar-KW" sz="2400" b="1" dirty="0">
                <a:solidFill>
                  <a:schemeClr val="accent6"/>
                </a:solidFill>
                <a:latin typeface="Arial" pitchFamily="34" charset="0"/>
                <a:cs typeface="Traditional Arabic" pitchFamily="2" charset="-78"/>
              </a:rPr>
              <a:t>، فجاءوا إلى رسول الله صلى الله عليه وسلم فقالوا: يا محمد أخبرنا، فسألوه عما أمروهم </a:t>
            </a:r>
            <a:r>
              <a:rPr lang="ar-KW" sz="2400" b="1" dirty="0" err="1">
                <a:solidFill>
                  <a:schemeClr val="accent6"/>
                </a:solidFill>
                <a:latin typeface="Arial" pitchFamily="34" charset="0"/>
                <a:cs typeface="Traditional Arabic" pitchFamily="2" charset="-78"/>
              </a:rPr>
              <a:t>به</a:t>
            </a:r>
            <a:r>
              <a:rPr lang="ar-KW" sz="2400" b="1" dirty="0">
                <a:solidFill>
                  <a:schemeClr val="accent6"/>
                </a:solidFill>
                <a:latin typeface="Arial" pitchFamily="34" charset="0"/>
                <a:cs typeface="Traditional Arabic" pitchFamily="2" charset="-78"/>
              </a:rPr>
              <a:t>، فقال لهم رسول الله صلى الله عليه وسلم: أخبركم غدا عما سألتم عنه ولم يستثن، فانصرفوا عنه، ومكث رسول الله صلى الله عليه وسلم خمس عشرة ليلة لا يحدث الله له في ذلك وحيا، ولا يأتيه جبريل عليه الصلاة والسلام، حتى أرجف أهل مكة وقالوا: وعدنا محمد غدا واليوم خمس عشرة ليلة، وقد أصبحنا فيها ولا يخبرنا بشيء عما سألناه، وحتى أحزن رسول الله صلى الله عليه وسلم مكث الوحي عنه، وشق عليه ما يتكلم </a:t>
            </a:r>
            <a:r>
              <a:rPr lang="ar-KW" sz="2400" b="1" dirty="0" err="1">
                <a:solidFill>
                  <a:schemeClr val="accent6"/>
                </a:solidFill>
                <a:latin typeface="Arial" pitchFamily="34" charset="0"/>
                <a:cs typeface="Traditional Arabic" pitchFamily="2" charset="-78"/>
              </a:rPr>
              <a:t>به</a:t>
            </a:r>
            <a:r>
              <a:rPr lang="ar-KW" sz="2400" b="1" dirty="0">
                <a:solidFill>
                  <a:schemeClr val="accent6"/>
                </a:solidFill>
                <a:latin typeface="Arial" pitchFamily="34" charset="0"/>
                <a:cs typeface="Traditional Arabic" pitchFamily="2" charset="-78"/>
              </a:rPr>
              <a:t> أهل مكة، ثم جاءه جبريل عليه الصلاة والسلام من الله عز وجل بسورة أصحاب الكهف، فيها معاتبته إياه على حزنه عليهم وخبر ما سألوه عنه من أمر الفتية، والرجل الطواف، وقول الله عز وجل: ( وَيَسْأَلونَكَ عَنْ ذِي الْقَرْنَيْنِ ) </a:t>
            </a:r>
            <a:r>
              <a:rPr lang="ar-KW" sz="2000" b="1" dirty="0">
                <a:solidFill>
                  <a:schemeClr val="accent6"/>
                </a:solidFill>
                <a:latin typeface="Arial" pitchFamily="34" charset="0"/>
                <a:cs typeface="Traditional Arabic" pitchFamily="2" charset="-78"/>
              </a:rPr>
              <a:t>الكهف: 83</a:t>
            </a:r>
            <a:r>
              <a:rPr lang="ar-KW" sz="2400" b="1" dirty="0">
                <a:solidFill>
                  <a:schemeClr val="accent6"/>
                </a:solidFill>
                <a:latin typeface="Arial" pitchFamily="34" charset="0"/>
                <a:cs typeface="Traditional Arabic" pitchFamily="2" charset="-78"/>
              </a:rPr>
              <a:t>. إلى آخر الآيات. </a:t>
            </a:r>
            <a:r>
              <a:rPr lang="ar-KW" sz="1400" b="1" dirty="0">
                <a:solidFill>
                  <a:schemeClr val="accent6"/>
                </a:solidFill>
                <a:latin typeface="Arial" pitchFamily="34" charset="0"/>
                <a:cs typeface="Traditional Arabic" pitchFamily="2" charset="-78"/>
              </a:rPr>
              <a:t>.</a:t>
            </a:r>
            <a:endParaRPr lang="ar-KW" b="1" dirty="0">
              <a:solidFill>
                <a:schemeClr val="accent6"/>
              </a:solidFill>
              <a:latin typeface="Arial" pitchFamily="34" charset="0"/>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1" y="5934378"/>
            <a:ext cx="1440160" cy="685899"/>
          </a:xfrm>
          <a:prstGeom prst="rect">
            <a:avLst/>
          </a:prstGeom>
        </p:spPr>
      </p:pic>
    </p:spTree>
  </p:cSld>
  <p:clrMapOvr>
    <a:masterClrMapping/>
  </p:clrMapOvr>
  <p:transition spd="slow">
    <p:cover dir="l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1398588" y="214313"/>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0000"/>
                </a:solidFill>
                <a:cs typeface="Traditional Arabic" pitchFamily="2" charset="-78"/>
              </a:rPr>
              <a:t>الفوائد من هذه القصة :</a:t>
            </a:r>
            <a:endParaRPr lang="en-US" sz="6000" b="1">
              <a:solidFill>
                <a:srgbClr val="FF0000"/>
              </a:solidFill>
              <a:cs typeface="Traditional Arabic" pitchFamily="2" charset="-78"/>
            </a:endParaRPr>
          </a:p>
        </p:txBody>
      </p:sp>
      <p:sp>
        <p:nvSpPr>
          <p:cNvPr id="8195" name="Text Box 5"/>
          <p:cNvSpPr txBox="1">
            <a:spLocks noChangeArrowheads="1"/>
          </p:cNvSpPr>
          <p:nvPr/>
        </p:nvSpPr>
        <p:spPr bwMode="auto">
          <a:xfrm>
            <a:off x="1071563" y="1301750"/>
            <a:ext cx="67151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008000"/>
                </a:solidFill>
                <a:cs typeface="Traditional Arabic" pitchFamily="2" charset="-78"/>
              </a:rPr>
              <a:t>3- الحرص على الدعوة إلى الله تعالى :</a:t>
            </a:r>
            <a:endParaRPr lang="en-US" sz="4400" b="1">
              <a:solidFill>
                <a:srgbClr val="008000"/>
              </a:solidFill>
              <a:cs typeface="Traditional Arabic" pitchFamily="2" charset="-78"/>
            </a:endParaRPr>
          </a:p>
        </p:txBody>
      </p:sp>
      <p:sp>
        <p:nvSpPr>
          <p:cNvPr id="9" name="Text Box 6"/>
          <p:cNvSpPr txBox="1">
            <a:spLocks noChangeArrowheads="1"/>
          </p:cNvSpPr>
          <p:nvPr/>
        </p:nvSpPr>
        <p:spPr bwMode="auto">
          <a:xfrm>
            <a:off x="2214563" y="2201863"/>
            <a:ext cx="4786312" cy="584200"/>
          </a:xfrm>
          <a:prstGeom prst="rect">
            <a:avLst/>
          </a:prstGeom>
          <a:noFill/>
          <a:ln w="9525">
            <a:noFill/>
            <a:miter lim="800000"/>
            <a:headEnd/>
            <a:tailEnd/>
          </a:ln>
          <a:effectLst/>
        </p:spPr>
        <p:txBody>
          <a:bodyPr>
            <a:spAutoFit/>
          </a:bodyPr>
          <a:lstStyle/>
          <a:p>
            <a:pPr algn="just">
              <a:defRPr/>
            </a:pPr>
            <a:r>
              <a:rPr lang="ar-KW" sz="3200" b="1" dirty="0">
                <a:solidFill>
                  <a:schemeClr val="accent6"/>
                </a:solidFill>
                <a:latin typeface="Arial" pitchFamily="34" charset="0"/>
                <a:cs typeface="Traditional Arabic" pitchFamily="2" charset="-78"/>
              </a:rPr>
              <a:t>( كل امرأة تلد غلاما يقاتل في سبيل الله )</a:t>
            </a:r>
          </a:p>
        </p:txBody>
      </p:sp>
      <p:sp>
        <p:nvSpPr>
          <p:cNvPr id="10" name="Text Box 6"/>
          <p:cNvSpPr txBox="1">
            <a:spLocks noChangeArrowheads="1"/>
          </p:cNvSpPr>
          <p:nvPr/>
        </p:nvSpPr>
        <p:spPr bwMode="auto">
          <a:xfrm>
            <a:off x="1143000" y="3001963"/>
            <a:ext cx="6786563" cy="1570037"/>
          </a:xfrm>
          <a:prstGeom prst="rect">
            <a:avLst/>
          </a:prstGeom>
          <a:noFill/>
          <a:ln w="9525">
            <a:noFill/>
            <a:miter lim="800000"/>
            <a:headEnd/>
            <a:tailEnd/>
          </a:ln>
          <a:effectLst/>
        </p:spPr>
        <p:txBody>
          <a:bodyPr>
            <a:spAutoFit/>
          </a:bodyPr>
          <a:lstStyle/>
          <a:p>
            <a:pPr algn="just">
              <a:defRPr/>
            </a:pPr>
            <a:r>
              <a:rPr lang="ar-KW" sz="3200" b="1" dirty="0">
                <a:solidFill>
                  <a:schemeClr val="accent6"/>
                </a:solidFill>
                <a:latin typeface="Arial" pitchFamily="34" charset="0"/>
                <a:cs typeface="Traditional Arabic" pitchFamily="2" charset="-78"/>
              </a:rPr>
              <a:t>قال صلى الله عليه وسلم </a:t>
            </a:r>
            <a:r>
              <a:rPr lang="ar-KW" sz="3200" b="1">
                <a:solidFill>
                  <a:schemeClr val="accent6"/>
                </a:solidFill>
                <a:latin typeface="Arial" pitchFamily="34" charset="0"/>
                <a:cs typeface="Traditional Arabic" pitchFamily="2" charset="-78"/>
              </a:rPr>
              <a:t>: ( </a:t>
            </a:r>
            <a:r>
              <a:rPr lang="ar-KW" sz="3200" b="1">
                <a:solidFill>
                  <a:srgbClr val="C00000"/>
                </a:solidFill>
                <a:latin typeface="Arial" pitchFamily="34" charset="0"/>
                <a:cs typeface="Traditional Arabic" pitchFamily="2" charset="-78"/>
              </a:rPr>
              <a:t>بلغوا </a:t>
            </a:r>
            <a:r>
              <a:rPr lang="ar-KW" sz="3200" b="1" dirty="0">
                <a:solidFill>
                  <a:srgbClr val="C00000"/>
                </a:solidFill>
                <a:latin typeface="Arial" pitchFamily="34" charset="0"/>
                <a:cs typeface="Traditional Arabic" pitchFamily="2" charset="-78"/>
              </a:rPr>
              <a:t>عني ولو آية ، وحدثوا عن بني إسرائيل ولا حرج ، ومن كذب علي متعمدا فليتبوأ مقعده من النار </a:t>
            </a:r>
            <a:r>
              <a:rPr lang="ar-KW" sz="3200" b="1" dirty="0">
                <a:solidFill>
                  <a:schemeClr val="accent6"/>
                </a:solidFill>
                <a:latin typeface="Arial" pitchFamily="34" charset="0"/>
                <a:cs typeface="Traditional Arabic" pitchFamily="2" charset="-78"/>
              </a:rPr>
              <a:t>) رواه البخاري</a:t>
            </a:r>
            <a:r>
              <a:rPr lang="ar-KW" b="1" dirty="0">
                <a:solidFill>
                  <a:schemeClr val="accent6"/>
                </a:solidFill>
                <a:latin typeface="Arial" pitchFamily="34" charset="0"/>
                <a:cs typeface="Traditional Arabic" pitchFamily="2" charset="-78"/>
              </a:rPr>
              <a:t>.</a:t>
            </a:r>
            <a:endParaRPr lang="ar-KW" sz="2400" b="1" dirty="0">
              <a:solidFill>
                <a:schemeClr val="accent6"/>
              </a:solidFill>
              <a:latin typeface="Arial" pitchFamily="34" charset="0"/>
              <a:cs typeface="Traditional Arabic" pitchFamily="2"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1" y="5934378"/>
            <a:ext cx="1440160" cy="685899"/>
          </a:xfrm>
          <a:prstGeom prst="rect">
            <a:avLst/>
          </a:prstGeom>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1398588" y="214313"/>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0000"/>
                </a:solidFill>
                <a:cs typeface="Traditional Arabic" pitchFamily="2" charset="-78"/>
              </a:rPr>
              <a:t>الفوائد من هذه القصة :</a:t>
            </a:r>
            <a:endParaRPr lang="en-US" sz="6000" b="1">
              <a:solidFill>
                <a:srgbClr val="FF0000"/>
              </a:solidFill>
              <a:cs typeface="Traditional Arabic" pitchFamily="2" charset="-78"/>
            </a:endParaRPr>
          </a:p>
        </p:txBody>
      </p:sp>
      <p:sp>
        <p:nvSpPr>
          <p:cNvPr id="9219" name="Text Box 5"/>
          <p:cNvSpPr txBox="1">
            <a:spLocks noChangeArrowheads="1"/>
          </p:cNvSpPr>
          <p:nvPr/>
        </p:nvSpPr>
        <p:spPr bwMode="auto">
          <a:xfrm>
            <a:off x="1071563" y="1301750"/>
            <a:ext cx="67151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008000"/>
                </a:solidFill>
                <a:cs typeface="Traditional Arabic" pitchFamily="2" charset="-78"/>
              </a:rPr>
              <a:t>4- الأخذ بالنصيحة من المشفق الصادق :</a:t>
            </a:r>
            <a:endParaRPr lang="en-US" sz="4400" b="1">
              <a:solidFill>
                <a:srgbClr val="008000"/>
              </a:solidFill>
              <a:cs typeface="Traditional Arabic" pitchFamily="2" charset="-78"/>
            </a:endParaRPr>
          </a:p>
        </p:txBody>
      </p:sp>
      <p:sp>
        <p:nvSpPr>
          <p:cNvPr id="6" name="Text Box 6"/>
          <p:cNvSpPr txBox="1">
            <a:spLocks noChangeArrowheads="1"/>
          </p:cNvSpPr>
          <p:nvPr/>
        </p:nvSpPr>
        <p:spPr bwMode="auto">
          <a:xfrm>
            <a:off x="2214563" y="2201863"/>
            <a:ext cx="4786312" cy="584200"/>
          </a:xfrm>
          <a:prstGeom prst="rect">
            <a:avLst/>
          </a:prstGeom>
          <a:noFill/>
          <a:ln w="9525">
            <a:noFill/>
            <a:miter lim="800000"/>
            <a:headEnd/>
            <a:tailEnd/>
          </a:ln>
          <a:effectLst/>
        </p:spPr>
        <p:txBody>
          <a:bodyPr>
            <a:spAutoFit/>
          </a:bodyPr>
          <a:lstStyle/>
          <a:p>
            <a:pPr algn="ctr">
              <a:defRPr/>
            </a:pPr>
            <a:r>
              <a:rPr lang="ar-KW" sz="3200" b="1" dirty="0">
                <a:solidFill>
                  <a:schemeClr val="accent6"/>
                </a:solidFill>
                <a:latin typeface="Arial" pitchFamily="34" charset="0"/>
                <a:cs typeface="Traditional Arabic" pitchFamily="2" charset="-78"/>
              </a:rPr>
              <a:t>( فقال له الملك : قل إن شاء الله )</a:t>
            </a:r>
          </a:p>
        </p:txBody>
      </p:sp>
      <p:sp>
        <p:nvSpPr>
          <p:cNvPr id="7" name="Text Box 6"/>
          <p:cNvSpPr txBox="1">
            <a:spLocks noChangeArrowheads="1"/>
          </p:cNvSpPr>
          <p:nvPr/>
        </p:nvSpPr>
        <p:spPr bwMode="auto">
          <a:xfrm>
            <a:off x="1143000" y="3001963"/>
            <a:ext cx="6786563" cy="1939925"/>
          </a:xfrm>
          <a:prstGeom prst="rect">
            <a:avLst/>
          </a:prstGeom>
          <a:noFill/>
          <a:ln w="9525">
            <a:noFill/>
            <a:miter lim="800000"/>
            <a:headEnd/>
            <a:tailEnd/>
          </a:ln>
          <a:effectLst/>
        </p:spPr>
        <p:txBody>
          <a:bodyPr>
            <a:spAutoFit/>
          </a:bodyPr>
          <a:lstStyle/>
          <a:p>
            <a:pPr algn="just">
              <a:defRPr/>
            </a:pPr>
            <a:r>
              <a:rPr lang="ar-KW" sz="4000" b="1" dirty="0">
                <a:solidFill>
                  <a:schemeClr val="accent6"/>
                </a:solidFill>
                <a:latin typeface="Arial" pitchFamily="34" charset="0"/>
                <a:cs typeface="Traditional Arabic" pitchFamily="2" charset="-78"/>
              </a:rPr>
              <a:t>قال صلى الله عليه وسلم : ( </a:t>
            </a:r>
            <a:r>
              <a:rPr lang="ar-KW" sz="4000" b="1" dirty="0">
                <a:solidFill>
                  <a:srgbClr val="C00000"/>
                </a:solidFill>
                <a:latin typeface="Arial" pitchFamily="34" charset="0"/>
                <a:cs typeface="Traditional Arabic" pitchFamily="2" charset="-78"/>
              </a:rPr>
              <a:t>الدين النصيحة  قلنا : لمن ؟ قال : لله ولكتابه ولرسوله ولأئمة المسلمين وعامتهم </a:t>
            </a:r>
            <a:r>
              <a:rPr lang="ar-KW" sz="4000" b="1" dirty="0">
                <a:solidFill>
                  <a:schemeClr val="accent6"/>
                </a:solidFill>
                <a:latin typeface="Arial" pitchFamily="34" charset="0"/>
                <a:cs typeface="Traditional Arabic" pitchFamily="2" charset="-78"/>
              </a:rPr>
              <a:t>) رواه مسلم.</a:t>
            </a:r>
            <a:endParaRPr lang="ar-KW" sz="3200" b="1" dirty="0">
              <a:solidFill>
                <a:schemeClr val="accent6"/>
              </a:solidFill>
              <a:latin typeface="Arial" pitchFamily="34" charset="0"/>
              <a:cs typeface="Traditional Arabic" pitchFamily="2" charset="-78"/>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1" y="5934378"/>
            <a:ext cx="1440160" cy="685899"/>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1398588" y="214313"/>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0000"/>
                </a:solidFill>
                <a:cs typeface="Traditional Arabic" pitchFamily="2" charset="-78"/>
              </a:rPr>
              <a:t>الفوائد من هذه القصة :</a:t>
            </a:r>
            <a:endParaRPr lang="en-US" sz="6000" b="1">
              <a:solidFill>
                <a:srgbClr val="FF0000"/>
              </a:solidFill>
              <a:cs typeface="Traditional Arabic" pitchFamily="2" charset="-78"/>
            </a:endParaRPr>
          </a:p>
        </p:txBody>
      </p:sp>
      <p:sp>
        <p:nvSpPr>
          <p:cNvPr id="10243" name="Text Box 5"/>
          <p:cNvSpPr txBox="1">
            <a:spLocks noChangeArrowheads="1"/>
          </p:cNvSpPr>
          <p:nvPr/>
        </p:nvSpPr>
        <p:spPr bwMode="auto">
          <a:xfrm>
            <a:off x="1071563" y="1301750"/>
            <a:ext cx="67151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solidFill>
                  <a:srgbClr val="008000"/>
                </a:solidFill>
                <a:cs typeface="Traditional Arabic" pitchFamily="2" charset="-78"/>
              </a:rPr>
              <a:t>5- النسيان صفة من صفات الإنسان :</a:t>
            </a:r>
            <a:endParaRPr lang="en-US" sz="4400" b="1">
              <a:solidFill>
                <a:srgbClr val="008000"/>
              </a:solidFill>
              <a:cs typeface="Traditional Arabic" pitchFamily="2" charset="-78"/>
            </a:endParaRPr>
          </a:p>
        </p:txBody>
      </p:sp>
      <p:sp>
        <p:nvSpPr>
          <p:cNvPr id="6" name="Text Box 6"/>
          <p:cNvSpPr txBox="1">
            <a:spLocks noChangeArrowheads="1"/>
          </p:cNvSpPr>
          <p:nvPr/>
        </p:nvSpPr>
        <p:spPr bwMode="auto">
          <a:xfrm>
            <a:off x="2214563" y="2201863"/>
            <a:ext cx="4786312" cy="584200"/>
          </a:xfrm>
          <a:prstGeom prst="rect">
            <a:avLst/>
          </a:prstGeom>
          <a:noFill/>
          <a:ln w="9525">
            <a:noFill/>
            <a:miter lim="800000"/>
            <a:headEnd/>
            <a:tailEnd/>
          </a:ln>
          <a:effectLst/>
        </p:spPr>
        <p:txBody>
          <a:bodyPr>
            <a:spAutoFit/>
          </a:bodyPr>
          <a:lstStyle/>
          <a:p>
            <a:pPr algn="ctr">
              <a:defRPr/>
            </a:pPr>
            <a:r>
              <a:rPr lang="ar-KW" sz="3200" b="1" dirty="0">
                <a:solidFill>
                  <a:schemeClr val="accent6"/>
                </a:solidFill>
                <a:latin typeface="Arial" pitchFamily="34" charset="0"/>
                <a:cs typeface="Traditional Arabic" pitchFamily="2" charset="-78"/>
              </a:rPr>
              <a:t>( فلم يقل ؛ ونسي فأطاف بهن )</a:t>
            </a:r>
          </a:p>
        </p:txBody>
      </p:sp>
      <p:sp>
        <p:nvSpPr>
          <p:cNvPr id="7" name="Text Box 6"/>
          <p:cNvSpPr txBox="1">
            <a:spLocks noChangeArrowheads="1"/>
          </p:cNvSpPr>
          <p:nvPr/>
        </p:nvSpPr>
        <p:spPr bwMode="auto">
          <a:xfrm>
            <a:off x="1143000" y="3001963"/>
            <a:ext cx="6786563" cy="2432050"/>
          </a:xfrm>
          <a:prstGeom prst="rect">
            <a:avLst/>
          </a:prstGeom>
          <a:noFill/>
          <a:ln w="9525">
            <a:noFill/>
            <a:miter lim="800000"/>
            <a:headEnd/>
            <a:tailEnd/>
          </a:ln>
          <a:effectLst/>
        </p:spPr>
        <p:txBody>
          <a:bodyPr>
            <a:spAutoFit/>
          </a:bodyPr>
          <a:lstStyle/>
          <a:p>
            <a:pPr algn="just">
              <a:defRPr/>
            </a:pPr>
            <a:r>
              <a:rPr lang="ar-KW" sz="4000" b="1" dirty="0">
                <a:solidFill>
                  <a:schemeClr val="accent6"/>
                </a:solidFill>
                <a:latin typeface="Arial" pitchFamily="34" charset="0"/>
                <a:cs typeface="Traditional Arabic" pitchFamily="2" charset="-78"/>
              </a:rPr>
              <a:t>قال صلى الله عليه وسلم : ( </a:t>
            </a:r>
            <a:r>
              <a:rPr lang="ar-KW" sz="4000" b="1" dirty="0">
                <a:solidFill>
                  <a:srgbClr val="C00000"/>
                </a:solidFill>
                <a:latin typeface="Arial" pitchFamily="34" charset="0"/>
                <a:cs typeface="Traditional Arabic" pitchFamily="2" charset="-78"/>
              </a:rPr>
              <a:t>الدين إن الله تجاوز لي عن أمتي الخطأ والنسيان وما استكرهوا    عليه </a:t>
            </a:r>
            <a:r>
              <a:rPr lang="ar-KW" sz="4000" b="1" dirty="0">
                <a:solidFill>
                  <a:schemeClr val="accent6"/>
                </a:solidFill>
                <a:latin typeface="Arial" pitchFamily="34" charset="0"/>
                <a:cs typeface="Traditional Arabic" pitchFamily="2" charset="-78"/>
              </a:rPr>
              <a:t>) </a:t>
            </a:r>
            <a:r>
              <a:rPr lang="ar-KW" sz="2800" b="1" dirty="0">
                <a:solidFill>
                  <a:schemeClr val="accent6"/>
                </a:solidFill>
                <a:latin typeface="Arial" pitchFamily="34" charset="0"/>
                <a:cs typeface="Traditional Arabic" pitchFamily="2" charset="-78"/>
              </a:rPr>
              <a:t>رواه النووي في المجموع وحسنه ؛ وابن رجب في جامع العلوم والحكم وصححه.</a:t>
            </a:r>
            <a:endParaRPr lang="ar-KW" sz="3200" b="1" dirty="0">
              <a:solidFill>
                <a:schemeClr val="accent6"/>
              </a:solidFill>
              <a:latin typeface="Arial" pitchFamily="34" charset="0"/>
              <a:cs typeface="Traditional Arabic" pitchFamily="2" charset="-78"/>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1" y="5934378"/>
            <a:ext cx="1440160" cy="685899"/>
          </a:xfrm>
          <a:prstGeom prst="rect">
            <a:avLst/>
          </a:prstGeom>
        </p:spPr>
      </p:pic>
    </p:spTree>
  </p:cSld>
  <p:clrMapOvr>
    <a:masterClrMapping/>
  </p:clrMapOvr>
  <p:transition spd="slow">
    <p:blinds dir="vert"/>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155</TotalTime>
  <Words>780</Words>
  <Application>Microsoft Office PowerPoint</Application>
  <PresentationFormat>On-screen Show (4:3)</PresentationFormat>
  <Paragraphs>28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WELCOME</dc:creator>
  <cp:lastModifiedBy>desktop</cp:lastModifiedBy>
  <cp:revision>112</cp:revision>
  <dcterms:created xsi:type="dcterms:W3CDTF">2010-08-11T00:37:55Z</dcterms:created>
  <dcterms:modified xsi:type="dcterms:W3CDTF">2018-10-12T19:02:04Z</dcterms:modified>
</cp:coreProperties>
</file>