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5" r:id="rId7"/>
    <p:sldId id="267" r:id="rId8"/>
    <p:sldId id="266" r:id="rId9"/>
    <p:sldId id="268" r:id="rId10"/>
    <p:sldId id="269" r:id="rId11"/>
    <p:sldId id="270" r:id="rId12"/>
    <p:sldId id="271" r:id="rId13"/>
  </p:sldIdLst>
  <p:sldSz cx="9144000" cy="6858000" type="screen4x3"/>
  <p:notesSz cx="6858000" cy="9144000"/>
  <p:defaultTex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KW"/>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KW"/>
          </a:p>
        </p:txBody>
      </p:sp>
      <p:sp>
        <p:nvSpPr>
          <p:cNvPr id="4" name="Date Placeholder 3"/>
          <p:cNvSpPr>
            <a:spLocks noGrp="1"/>
          </p:cNvSpPr>
          <p:nvPr>
            <p:ph type="dt" sz="half" idx="10"/>
          </p:nvPr>
        </p:nvSpPr>
        <p:spPr/>
        <p:txBody>
          <a:bodyPr/>
          <a:lstStyle>
            <a:lvl1pPr>
              <a:defRPr/>
            </a:lvl1pPr>
          </a:lstStyle>
          <a:p>
            <a:pPr>
              <a:defRPr/>
            </a:pPr>
            <a:fld id="{9217655C-2931-48EE-8F06-762A02000762}"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618D63AE-1F42-4713-A50F-B3586E31C1AF}" type="slidenum">
              <a:rPr lang="ar-KW"/>
              <a:pPr>
                <a:defRPr/>
              </a:pPr>
              <a:t>‹#›</a:t>
            </a:fld>
            <a:endParaRPr lang="ar-KW"/>
          </a:p>
        </p:txBody>
      </p:sp>
    </p:spTree>
    <p:extLst>
      <p:ext uri="{BB962C8B-B14F-4D97-AF65-F5344CB8AC3E}">
        <p14:creationId xmlns:p14="http://schemas.microsoft.com/office/powerpoint/2010/main" val="3800081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BC109780-B8F0-4355-AEDD-C8A4BBAA8116}"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A833DC31-CA8A-4ABD-BE6B-9FC86F48AAA6}" type="slidenum">
              <a:rPr lang="ar-KW"/>
              <a:pPr>
                <a:defRPr/>
              </a:pPr>
              <a:t>‹#›</a:t>
            </a:fld>
            <a:endParaRPr lang="ar-KW"/>
          </a:p>
        </p:txBody>
      </p:sp>
    </p:spTree>
    <p:extLst>
      <p:ext uri="{BB962C8B-B14F-4D97-AF65-F5344CB8AC3E}">
        <p14:creationId xmlns:p14="http://schemas.microsoft.com/office/powerpoint/2010/main" val="695727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KW"/>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2D7ADFD-B376-47DF-923C-B8501E64EED9}"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4D399E97-D68C-4CED-BB0C-16BCF67227B2}" type="slidenum">
              <a:rPr lang="ar-KW"/>
              <a:pPr>
                <a:defRPr/>
              </a:pPr>
              <a:t>‹#›</a:t>
            </a:fld>
            <a:endParaRPr lang="ar-KW"/>
          </a:p>
        </p:txBody>
      </p:sp>
    </p:spTree>
    <p:extLst>
      <p:ext uri="{BB962C8B-B14F-4D97-AF65-F5344CB8AC3E}">
        <p14:creationId xmlns:p14="http://schemas.microsoft.com/office/powerpoint/2010/main" val="3176334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5" name="Date Placeholder 3"/>
          <p:cNvSpPr>
            <a:spLocks noGrp="1"/>
          </p:cNvSpPr>
          <p:nvPr>
            <p:ph type="dt" sz="half" idx="10"/>
          </p:nvPr>
        </p:nvSpPr>
        <p:spPr/>
        <p:txBody>
          <a:bodyPr/>
          <a:lstStyle>
            <a:lvl1pPr>
              <a:defRPr/>
            </a:lvl1pPr>
          </a:lstStyle>
          <a:p>
            <a:pPr>
              <a:defRPr/>
            </a:pPr>
            <a:fld id="{82748F61-5065-4B86-8050-B58F95BD83C0}" type="datetimeFigureOut">
              <a:rPr lang="ar-KW"/>
              <a:pPr>
                <a:defRPr/>
              </a:pPr>
              <a:t>02/02/1440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41B0F7CC-3DB6-4DF9-BC61-D5EF51A5325F}" type="slidenum">
              <a:rPr lang="ar-KW"/>
              <a:pPr>
                <a:defRPr/>
              </a:pPr>
              <a:t>‹#›</a:t>
            </a:fld>
            <a:endParaRPr lang="ar-KW"/>
          </a:p>
        </p:txBody>
      </p:sp>
    </p:spTree>
    <p:extLst>
      <p:ext uri="{BB962C8B-B14F-4D97-AF65-F5344CB8AC3E}">
        <p14:creationId xmlns:p14="http://schemas.microsoft.com/office/powerpoint/2010/main" val="2714466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KW"/>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7" name="Date Placeholder 3"/>
          <p:cNvSpPr>
            <a:spLocks noGrp="1"/>
          </p:cNvSpPr>
          <p:nvPr>
            <p:ph type="dt" sz="half" idx="10"/>
          </p:nvPr>
        </p:nvSpPr>
        <p:spPr/>
        <p:txBody>
          <a:bodyPr/>
          <a:lstStyle>
            <a:lvl1pPr>
              <a:defRPr/>
            </a:lvl1pPr>
          </a:lstStyle>
          <a:p>
            <a:pPr>
              <a:defRPr/>
            </a:pPr>
            <a:fld id="{F1C3972E-5E16-4DB2-A7C8-C7EDC7864520}" type="datetimeFigureOut">
              <a:rPr lang="ar-KW"/>
              <a:pPr>
                <a:defRPr/>
              </a:pPr>
              <a:t>02/02/1440</a:t>
            </a:fld>
            <a:endParaRPr lang="ar-KW"/>
          </a:p>
        </p:txBody>
      </p:sp>
      <p:sp>
        <p:nvSpPr>
          <p:cNvPr id="8" name="Footer Placeholder 4"/>
          <p:cNvSpPr>
            <a:spLocks noGrp="1"/>
          </p:cNvSpPr>
          <p:nvPr>
            <p:ph type="ftr" sz="quarter" idx="11"/>
          </p:nvPr>
        </p:nvSpPr>
        <p:spPr/>
        <p:txBody>
          <a:bodyPr/>
          <a:lstStyle>
            <a:lvl1pPr>
              <a:defRPr/>
            </a:lvl1pPr>
          </a:lstStyle>
          <a:p>
            <a:pPr>
              <a:defRPr/>
            </a:pPr>
            <a:endParaRPr lang="ar-KW"/>
          </a:p>
        </p:txBody>
      </p:sp>
      <p:sp>
        <p:nvSpPr>
          <p:cNvPr id="9" name="Slide Number Placeholder 5"/>
          <p:cNvSpPr>
            <a:spLocks noGrp="1"/>
          </p:cNvSpPr>
          <p:nvPr>
            <p:ph type="sldNum" sz="quarter" idx="12"/>
          </p:nvPr>
        </p:nvSpPr>
        <p:spPr/>
        <p:txBody>
          <a:bodyPr/>
          <a:lstStyle>
            <a:lvl1pPr>
              <a:defRPr/>
            </a:lvl1pPr>
          </a:lstStyle>
          <a:p>
            <a:pPr>
              <a:defRPr/>
            </a:pPr>
            <a:fld id="{A41A2A4A-906E-4D8C-9549-333BBBD2C19E}" type="slidenum">
              <a:rPr lang="ar-KW"/>
              <a:pPr>
                <a:defRPr/>
              </a:pPr>
              <a:t>‹#›</a:t>
            </a:fld>
            <a:endParaRPr lang="ar-KW"/>
          </a:p>
        </p:txBody>
      </p:sp>
    </p:spTree>
    <p:extLst>
      <p:ext uri="{BB962C8B-B14F-4D97-AF65-F5344CB8AC3E}">
        <p14:creationId xmlns:p14="http://schemas.microsoft.com/office/powerpoint/2010/main" val="2057224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Date Placeholder 3"/>
          <p:cNvSpPr>
            <a:spLocks noGrp="1"/>
          </p:cNvSpPr>
          <p:nvPr>
            <p:ph type="dt" sz="half" idx="10"/>
          </p:nvPr>
        </p:nvSpPr>
        <p:spPr/>
        <p:txBody>
          <a:bodyPr/>
          <a:lstStyle>
            <a:lvl1pPr>
              <a:defRPr/>
            </a:lvl1pPr>
          </a:lstStyle>
          <a:p>
            <a:pPr>
              <a:defRPr/>
            </a:pPr>
            <a:fld id="{716484B4-0607-415F-9678-F3AB4278A55B}" type="datetimeFigureOut">
              <a:rPr lang="ar-KW"/>
              <a:pPr>
                <a:defRPr/>
              </a:pPr>
              <a:t>02/02/1440</a:t>
            </a:fld>
            <a:endParaRPr lang="ar-KW"/>
          </a:p>
        </p:txBody>
      </p:sp>
      <p:sp>
        <p:nvSpPr>
          <p:cNvPr id="4" name="Footer Placeholder 4"/>
          <p:cNvSpPr>
            <a:spLocks noGrp="1"/>
          </p:cNvSpPr>
          <p:nvPr>
            <p:ph type="ftr" sz="quarter" idx="11"/>
          </p:nvPr>
        </p:nvSpPr>
        <p:spPr/>
        <p:txBody>
          <a:bodyPr/>
          <a:lstStyle>
            <a:lvl1pPr>
              <a:defRPr/>
            </a:lvl1pPr>
          </a:lstStyle>
          <a:p>
            <a:pPr>
              <a:defRPr/>
            </a:pPr>
            <a:endParaRPr lang="ar-KW"/>
          </a:p>
        </p:txBody>
      </p:sp>
      <p:sp>
        <p:nvSpPr>
          <p:cNvPr id="5" name="Slide Number Placeholder 5"/>
          <p:cNvSpPr>
            <a:spLocks noGrp="1"/>
          </p:cNvSpPr>
          <p:nvPr>
            <p:ph type="sldNum" sz="quarter" idx="12"/>
          </p:nvPr>
        </p:nvSpPr>
        <p:spPr/>
        <p:txBody>
          <a:bodyPr/>
          <a:lstStyle>
            <a:lvl1pPr>
              <a:defRPr/>
            </a:lvl1pPr>
          </a:lstStyle>
          <a:p>
            <a:pPr>
              <a:defRPr/>
            </a:pPr>
            <a:fld id="{3E701E41-C2F7-46AF-AF7E-D40A784A46E8}" type="slidenum">
              <a:rPr lang="ar-KW"/>
              <a:pPr>
                <a:defRPr/>
              </a:pPr>
              <a:t>‹#›</a:t>
            </a:fld>
            <a:endParaRPr lang="ar-KW"/>
          </a:p>
        </p:txBody>
      </p:sp>
    </p:spTree>
    <p:extLst>
      <p:ext uri="{BB962C8B-B14F-4D97-AF65-F5344CB8AC3E}">
        <p14:creationId xmlns:p14="http://schemas.microsoft.com/office/powerpoint/2010/main" val="461370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2B0187C-85C4-450D-A4D3-17C23DA71610}" type="datetimeFigureOut">
              <a:rPr lang="ar-KW"/>
              <a:pPr>
                <a:defRPr/>
              </a:pPr>
              <a:t>02/02/1440</a:t>
            </a:fld>
            <a:endParaRPr lang="ar-KW"/>
          </a:p>
        </p:txBody>
      </p:sp>
      <p:sp>
        <p:nvSpPr>
          <p:cNvPr id="3" name="Footer Placeholder 4"/>
          <p:cNvSpPr>
            <a:spLocks noGrp="1"/>
          </p:cNvSpPr>
          <p:nvPr>
            <p:ph type="ftr" sz="quarter" idx="11"/>
          </p:nvPr>
        </p:nvSpPr>
        <p:spPr/>
        <p:txBody>
          <a:bodyPr/>
          <a:lstStyle>
            <a:lvl1pPr>
              <a:defRPr/>
            </a:lvl1pPr>
          </a:lstStyle>
          <a:p>
            <a:pPr>
              <a:defRPr/>
            </a:pPr>
            <a:endParaRPr lang="ar-KW"/>
          </a:p>
        </p:txBody>
      </p:sp>
      <p:sp>
        <p:nvSpPr>
          <p:cNvPr id="4" name="Slide Number Placeholder 5"/>
          <p:cNvSpPr>
            <a:spLocks noGrp="1"/>
          </p:cNvSpPr>
          <p:nvPr>
            <p:ph type="sldNum" sz="quarter" idx="12"/>
          </p:nvPr>
        </p:nvSpPr>
        <p:spPr/>
        <p:txBody>
          <a:bodyPr/>
          <a:lstStyle>
            <a:lvl1pPr>
              <a:defRPr/>
            </a:lvl1pPr>
          </a:lstStyle>
          <a:p>
            <a:pPr>
              <a:defRPr/>
            </a:pPr>
            <a:fld id="{955AFB7C-2ACB-47E9-A24D-E4CDEFA9B9AC}" type="slidenum">
              <a:rPr lang="ar-KW"/>
              <a:pPr>
                <a:defRPr/>
              </a:pPr>
              <a:t>‹#›</a:t>
            </a:fld>
            <a:endParaRPr lang="ar-KW"/>
          </a:p>
        </p:txBody>
      </p:sp>
    </p:spTree>
    <p:extLst>
      <p:ext uri="{BB962C8B-B14F-4D97-AF65-F5344CB8AC3E}">
        <p14:creationId xmlns:p14="http://schemas.microsoft.com/office/powerpoint/2010/main" val="2256382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KW"/>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AF9578D-67F9-42BE-82A6-73138F4C0729}" type="datetimeFigureOut">
              <a:rPr lang="ar-KW"/>
              <a:pPr>
                <a:defRPr/>
              </a:pPr>
              <a:t>02/02/1440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873DE04C-7DF1-4010-8B64-8B934A45A233}" type="slidenum">
              <a:rPr lang="ar-KW"/>
              <a:pPr>
                <a:defRPr/>
              </a:pPr>
              <a:t>‹#›</a:t>
            </a:fld>
            <a:endParaRPr lang="ar-KW"/>
          </a:p>
        </p:txBody>
      </p:sp>
    </p:spTree>
    <p:extLst>
      <p:ext uri="{BB962C8B-B14F-4D97-AF65-F5344CB8AC3E}">
        <p14:creationId xmlns:p14="http://schemas.microsoft.com/office/powerpoint/2010/main" val="1993702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KW"/>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98F0DB8-D961-4419-9AAE-79F89E90EB07}" type="datetimeFigureOut">
              <a:rPr lang="ar-KW"/>
              <a:pPr>
                <a:defRPr/>
              </a:pPr>
              <a:t>02/02/1440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37E24D3B-2101-4FA3-868E-45C6CEC59492}" type="slidenum">
              <a:rPr lang="ar-KW"/>
              <a:pPr>
                <a:defRPr/>
              </a:pPr>
              <a:t>‹#›</a:t>
            </a:fld>
            <a:endParaRPr lang="ar-KW"/>
          </a:p>
        </p:txBody>
      </p:sp>
    </p:spTree>
    <p:extLst>
      <p:ext uri="{BB962C8B-B14F-4D97-AF65-F5344CB8AC3E}">
        <p14:creationId xmlns:p14="http://schemas.microsoft.com/office/powerpoint/2010/main" val="3389922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F92BD864-9788-4350-B1BD-7AD674EE0ECB}"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5D54D0EC-B1F4-4795-8D5C-AA88B4F5159E}" type="slidenum">
              <a:rPr lang="ar-KW"/>
              <a:pPr>
                <a:defRPr/>
              </a:pPr>
              <a:t>‹#›</a:t>
            </a:fld>
            <a:endParaRPr lang="ar-KW"/>
          </a:p>
        </p:txBody>
      </p:sp>
    </p:spTree>
    <p:extLst>
      <p:ext uri="{BB962C8B-B14F-4D97-AF65-F5344CB8AC3E}">
        <p14:creationId xmlns:p14="http://schemas.microsoft.com/office/powerpoint/2010/main" val="109454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KW"/>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DC81560C-8610-4DEC-B44F-65817E0F3499}"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4EC828BA-9544-4B2C-938D-16B5E232290F}" type="slidenum">
              <a:rPr lang="ar-KW"/>
              <a:pPr>
                <a:defRPr/>
              </a:pPr>
              <a:t>‹#›</a:t>
            </a:fld>
            <a:endParaRPr lang="ar-KW"/>
          </a:p>
        </p:txBody>
      </p:sp>
    </p:spTree>
    <p:extLst>
      <p:ext uri="{BB962C8B-B14F-4D97-AF65-F5344CB8AC3E}">
        <p14:creationId xmlns:p14="http://schemas.microsoft.com/office/powerpoint/2010/main" val="2366367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fontAlgn="auto">
              <a:spcBef>
                <a:spcPts val="0"/>
              </a:spcBef>
              <a:spcAft>
                <a:spcPts val="0"/>
              </a:spcAft>
              <a:defRPr sz="1200" smtClean="0">
                <a:solidFill>
                  <a:schemeClr val="tx1">
                    <a:tint val="75000"/>
                  </a:schemeClr>
                </a:solidFill>
                <a:latin typeface="+mn-lt"/>
                <a:cs typeface="+mn-cs"/>
              </a:defRPr>
            </a:lvl1pPr>
          </a:lstStyle>
          <a:p>
            <a:pPr>
              <a:defRPr/>
            </a:pPr>
            <a:fld id="{271E4B39-9293-404C-BF84-87A05AD01D07}" type="datetimeFigureOut">
              <a:rPr lang="ar-KW"/>
              <a:pPr>
                <a:defRPr/>
              </a:pPr>
              <a:t>02/02/1440</a:t>
            </a:fld>
            <a:endParaRPr lang="ar-KW"/>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schemeClr val="tx1">
                    <a:tint val="75000"/>
                  </a:schemeClr>
                </a:solidFill>
                <a:latin typeface="+mn-lt"/>
                <a:cs typeface="+mn-cs"/>
              </a:defRPr>
            </a:lvl1pPr>
          </a:lstStyle>
          <a:p>
            <a:pPr>
              <a:defRPr/>
            </a:pPr>
            <a:endParaRPr lang="ar-KW"/>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fontAlgn="auto">
              <a:spcBef>
                <a:spcPts val="0"/>
              </a:spcBef>
              <a:spcAft>
                <a:spcPts val="0"/>
              </a:spcAft>
              <a:defRPr sz="1200" smtClean="0">
                <a:solidFill>
                  <a:schemeClr val="tx1">
                    <a:tint val="75000"/>
                  </a:schemeClr>
                </a:solidFill>
                <a:latin typeface="+mn-lt"/>
                <a:cs typeface="+mn-cs"/>
              </a:defRPr>
            </a:lvl1pPr>
          </a:lstStyle>
          <a:p>
            <a:pPr>
              <a:defRPr/>
            </a:pPr>
            <a:fld id="{17414BD9-D17A-4461-9684-2C8979532881}" type="slidenum">
              <a:rPr lang="ar-KW"/>
              <a:pPr>
                <a:defRPr/>
              </a:pPr>
              <a:t>‹#›</a:t>
            </a:fld>
            <a:endParaRPr lang="ar-K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1" fontAlgn="base">
        <a:spcBef>
          <a:spcPct val="0"/>
        </a:spcBef>
        <a:spcAft>
          <a:spcPct val="0"/>
        </a:spcAft>
        <a:defRPr sz="4400" kern="1200">
          <a:solidFill>
            <a:schemeClr val="tx1"/>
          </a:solidFill>
          <a:latin typeface="+mj-lt"/>
          <a:ea typeface="+mj-ea"/>
          <a:cs typeface="+mj-cs"/>
        </a:defRPr>
      </a:lvl1pPr>
      <a:lvl2pPr algn="ctr" rtl="1" fontAlgn="base">
        <a:spcBef>
          <a:spcPct val="0"/>
        </a:spcBef>
        <a:spcAft>
          <a:spcPct val="0"/>
        </a:spcAft>
        <a:defRPr sz="4400">
          <a:solidFill>
            <a:schemeClr val="tx1"/>
          </a:solidFill>
          <a:latin typeface="Calibri" pitchFamily="34" charset="0"/>
          <a:cs typeface="Times New Roman" pitchFamily="18" charset="0"/>
        </a:defRPr>
      </a:lvl2pPr>
      <a:lvl3pPr algn="ctr" rtl="1" fontAlgn="base">
        <a:spcBef>
          <a:spcPct val="0"/>
        </a:spcBef>
        <a:spcAft>
          <a:spcPct val="0"/>
        </a:spcAft>
        <a:defRPr sz="4400">
          <a:solidFill>
            <a:schemeClr val="tx1"/>
          </a:solidFill>
          <a:latin typeface="Calibri" pitchFamily="34" charset="0"/>
          <a:cs typeface="Times New Roman" pitchFamily="18" charset="0"/>
        </a:defRPr>
      </a:lvl3pPr>
      <a:lvl4pPr algn="ctr" rtl="1" fontAlgn="base">
        <a:spcBef>
          <a:spcPct val="0"/>
        </a:spcBef>
        <a:spcAft>
          <a:spcPct val="0"/>
        </a:spcAft>
        <a:defRPr sz="4400">
          <a:solidFill>
            <a:schemeClr val="tx1"/>
          </a:solidFill>
          <a:latin typeface="Calibri" pitchFamily="34" charset="0"/>
          <a:cs typeface="Times New Roman" pitchFamily="18" charset="0"/>
        </a:defRPr>
      </a:lvl4pPr>
      <a:lvl5pPr algn="ctr" rtl="1" fontAlgn="base">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Box 4"/>
          <p:cNvSpPr txBox="1">
            <a:spLocks noChangeArrowheads="1"/>
          </p:cNvSpPr>
          <p:nvPr/>
        </p:nvSpPr>
        <p:spPr bwMode="auto">
          <a:xfrm>
            <a:off x="1371600" y="1295400"/>
            <a:ext cx="67056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8000" b="1">
                <a:solidFill>
                  <a:schemeClr val="bg1"/>
                </a:solidFill>
                <a:latin typeface="Traditional Arabic" pitchFamily="2" charset="-78"/>
                <a:cs typeface="Traditional Arabic" pitchFamily="2" charset="-78"/>
              </a:rPr>
              <a:t>موسى عليه السلام</a:t>
            </a:r>
          </a:p>
          <a:p>
            <a:pPr algn="ctr"/>
            <a:r>
              <a:rPr lang="ar-KW" sz="8000" b="1">
                <a:solidFill>
                  <a:schemeClr val="bg1"/>
                </a:solidFill>
                <a:latin typeface="Traditional Arabic" pitchFamily="2" charset="-78"/>
                <a:cs typeface="Traditional Arabic" pitchFamily="2" charset="-78"/>
              </a:rPr>
              <a:t>وملك الموت</a:t>
            </a:r>
          </a:p>
        </p:txBody>
      </p:sp>
      <p:sp>
        <p:nvSpPr>
          <p:cNvPr id="5" name="TextBox 2"/>
          <p:cNvSpPr txBox="1">
            <a:spLocks noChangeArrowheads="1"/>
          </p:cNvSpPr>
          <p:nvPr/>
        </p:nvSpPr>
        <p:spPr bwMode="auto">
          <a:xfrm>
            <a:off x="1219200" y="5076825"/>
            <a:ext cx="670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eaLnBrk="1" hangingPunct="1"/>
            <a:r>
              <a:rPr lang="ar-KW" sz="4000" b="1" dirty="0">
                <a:solidFill>
                  <a:srgbClr val="FFFF00"/>
                </a:solidFill>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4822" y="3857060"/>
            <a:ext cx="2359155" cy="1123585"/>
          </a:xfrm>
          <a:prstGeom prst="rect">
            <a:avLst/>
          </a:prstGeom>
        </p:spPr>
      </p:pic>
    </p:spTree>
  </p:cSld>
  <p:clrMapOvr>
    <a:masterClrMapping/>
  </p:clrMapOvr>
  <p:transition spd="slow">
    <p:zoom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Box 5"/>
          <p:cNvSpPr txBox="1">
            <a:spLocks noChangeArrowheads="1"/>
          </p:cNvSpPr>
          <p:nvPr/>
        </p:nvSpPr>
        <p:spPr bwMode="auto">
          <a:xfrm>
            <a:off x="609600" y="1597025"/>
            <a:ext cx="7924800" cy="381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2800" b="1">
                <a:solidFill>
                  <a:schemeClr val="bg1"/>
                </a:solidFill>
                <a:latin typeface="Traditional Arabic" pitchFamily="2" charset="-78"/>
                <a:cs typeface="Traditional Arabic" pitchFamily="2" charset="-78"/>
              </a:rPr>
              <a:t>   عن أبي هريرة رضي الله عنه قال : </a:t>
            </a:r>
            <a:r>
              <a:rPr lang="ar-SA" sz="2800" b="1">
                <a:solidFill>
                  <a:schemeClr val="bg1"/>
                </a:solidFill>
                <a:latin typeface="Traditional Arabic" pitchFamily="2" charset="-78"/>
                <a:cs typeface="Traditional Arabic" pitchFamily="2" charset="-78"/>
              </a:rPr>
              <a:t>جاء ملك الموت إلى موسى عليه السلام </a:t>
            </a:r>
            <a:r>
              <a:rPr lang="ar-KW" sz="2800" b="1">
                <a:solidFill>
                  <a:schemeClr val="bg1"/>
                </a:solidFill>
                <a:latin typeface="Traditional Arabic" pitchFamily="2" charset="-78"/>
                <a:cs typeface="Traditional Arabic" pitchFamily="2" charset="-78"/>
              </a:rPr>
              <a:t>. </a:t>
            </a:r>
            <a:r>
              <a:rPr lang="ar-SA" sz="2800" b="1">
                <a:solidFill>
                  <a:schemeClr val="bg1"/>
                </a:solidFill>
                <a:latin typeface="Traditional Arabic" pitchFamily="2" charset="-78"/>
                <a:cs typeface="Traditional Arabic" pitchFamily="2" charset="-78"/>
              </a:rPr>
              <a:t>فقال له </a:t>
            </a:r>
            <a:r>
              <a:rPr lang="ar-KW" sz="2800" b="1">
                <a:solidFill>
                  <a:schemeClr val="bg1"/>
                </a:solidFill>
                <a:latin typeface="Traditional Arabic" pitchFamily="2" charset="-78"/>
                <a:cs typeface="Traditional Arabic" pitchFamily="2" charset="-78"/>
              </a:rPr>
              <a:t>: </a:t>
            </a:r>
            <a:r>
              <a:rPr lang="ar-SA" sz="2800" b="1">
                <a:solidFill>
                  <a:schemeClr val="bg1"/>
                </a:solidFill>
                <a:latin typeface="Traditional Arabic" pitchFamily="2" charset="-78"/>
                <a:cs typeface="Traditional Arabic" pitchFamily="2" charset="-78"/>
              </a:rPr>
              <a:t>أجب ربك </a:t>
            </a:r>
            <a:r>
              <a:rPr lang="ar-KW" sz="2800" b="1">
                <a:solidFill>
                  <a:schemeClr val="bg1"/>
                </a:solidFill>
                <a:latin typeface="Traditional Arabic" pitchFamily="2" charset="-78"/>
                <a:cs typeface="Traditional Arabic" pitchFamily="2" charset="-78"/>
              </a:rPr>
              <a:t>. </a:t>
            </a:r>
            <a:r>
              <a:rPr lang="ar-SA" sz="2800" b="1">
                <a:solidFill>
                  <a:schemeClr val="bg1"/>
                </a:solidFill>
                <a:latin typeface="Traditional Arabic" pitchFamily="2" charset="-78"/>
                <a:cs typeface="Traditional Arabic" pitchFamily="2" charset="-78"/>
              </a:rPr>
              <a:t>قال فلطم موسى عليه السلام عين ملك الموت ففقأها </a:t>
            </a:r>
            <a:r>
              <a:rPr lang="ar-KW" sz="2800" b="1">
                <a:solidFill>
                  <a:schemeClr val="bg1"/>
                </a:solidFill>
                <a:latin typeface="Traditional Arabic" pitchFamily="2" charset="-78"/>
                <a:cs typeface="Traditional Arabic" pitchFamily="2" charset="-78"/>
              </a:rPr>
              <a:t>. </a:t>
            </a:r>
            <a:r>
              <a:rPr lang="ar-SA" sz="2800" b="1">
                <a:solidFill>
                  <a:schemeClr val="bg1"/>
                </a:solidFill>
                <a:latin typeface="Traditional Arabic" pitchFamily="2" charset="-78"/>
                <a:cs typeface="Traditional Arabic" pitchFamily="2" charset="-78"/>
              </a:rPr>
              <a:t>قال فرجع الملك إلى الله تعالى فقال </a:t>
            </a:r>
            <a:r>
              <a:rPr lang="ar-KW" sz="2800" b="1">
                <a:solidFill>
                  <a:schemeClr val="bg1"/>
                </a:solidFill>
                <a:latin typeface="Traditional Arabic" pitchFamily="2" charset="-78"/>
                <a:cs typeface="Traditional Arabic" pitchFamily="2" charset="-78"/>
              </a:rPr>
              <a:t>: </a:t>
            </a:r>
            <a:r>
              <a:rPr lang="ar-SA" sz="2800" b="1">
                <a:solidFill>
                  <a:schemeClr val="bg1"/>
                </a:solidFill>
                <a:latin typeface="Traditional Arabic" pitchFamily="2" charset="-78"/>
                <a:cs typeface="Traditional Arabic" pitchFamily="2" charset="-78"/>
              </a:rPr>
              <a:t>إنك أرسلتني إلى عبد لك لا يريد الموت </a:t>
            </a:r>
            <a:r>
              <a:rPr lang="ar-KW" sz="2800" b="1">
                <a:solidFill>
                  <a:schemeClr val="bg1"/>
                </a:solidFill>
                <a:latin typeface="Traditional Arabic" pitchFamily="2" charset="-78"/>
                <a:cs typeface="Traditional Arabic" pitchFamily="2" charset="-78"/>
              </a:rPr>
              <a:t>. </a:t>
            </a:r>
            <a:r>
              <a:rPr lang="ar-SA" sz="2800" b="1">
                <a:solidFill>
                  <a:schemeClr val="bg1"/>
                </a:solidFill>
                <a:latin typeface="Traditional Arabic" pitchFamily="2" charset="-78"/>
                <a:cs typeface="Traditional Arabic" pitchFamily="2" charset="-78"/>
              </a:rPr>
              <a:t>وقد فقأ عيني </a:t>
            </a:r>
            <a:r>
              <a:rPr lang="ar-KW" sz="2800" b="1">
                <a:solidFill>
                  <a:schemeClr val="bg1"/>
                </a:solidFill>
                <a:latin typeface="Traditional Arabic" pitchFamily="2" charset="-78"/>
                <a:cs typeface="Traditional Arabic" pitchFamily="2" charset="-78"/>
              </a:rPr>
              <a:t>. </a:t>
            </a:r>
            <a:r>
              <a:rPr lang="ar-SA" sz="2800" b="1">
                <a:solidFill>
                  <a:schemeClr val="bg1"/>
                </a:solidFill>
                <a:latin typeface="Traditional Arabic" pitchFamily="2" charset="-78"/>
                <a:cs typeface="Traditional Arabic" pitchFamily="2" charset="-78"/>
              </a:rPr>
              <a:t>قال فرد الله إليه عينه وقال </a:t>
            </a:r>
            <a:r>
              <a:rPr lang="ar-KW" sz="2800" b="1">
                <a:solidFill>
                  <a:schemeClr val="bg1"/>
                </a:solidFill>
                <a:latin typeface="Traditional Arabic" pitchFamily="2" charset="-78"/>
                <a:cs typeface="Traditional Arabic" pitchFamily="2" charset="-78"/>
              </a:rPr>
              <a:t>: </a:t>
            </a:r>
            <a:r>
              <a:rPr lang="ar-SA" sz="2800" b="1">
                <a:solidFill>
                  <a:schemeClr val="bg1"/>
                </a:solidFill>
                <a:latin typeface="Traditional Arabic" pitchFamily="2" charset="-78"/>
                <a:cs typeface="Traditional Arabic" pitchFamily="2" charset="-78"/>
              </a:rPr>
              <a:t>ارجع إلى عبدي فقل </a:t>
            </a:r>
            <a:r>
              <a:rPr lang="ar-KW" sz="2800" b="1">
                <a:solidFill>
                  <a:schemeClr val="bg1"/>
                </a:solidFill>
                <a:latin typeface="Traditional Arabic" pitchFamily="2" charset="-78"/>
                <a:cs typeface="Traditional Arabic" pitchFamily="2" charset="-78"/>
              </a:rPr>
              <a:t>: </a:t>
            </a:r>
            <a:r>
              <a:rPr lang="ar-SA" sz="2800" b="1">
                <a:solidFill>
                  <a:schemeClr val="bg1"/>
                </a:solidFill>
                <a:latin typeface="Traditional Arabic" pitchFamily="2" charset="-78"/>
                <a:cs typeface="Traditional Arabic" pitchFamily="2" charset="-78"/>
              </a:rPr>
              <a:t>الحياة تريد ؟ فإن كنت تريد الحياة فضع يدك على متن ثور ، فما توارت يدك من شعرة . فإنك تعيش بها سنة . قال : ثم مه ؟ قال : ثم تموت . قال : فالآن من قريب . رب ! أمتني من الأرض المقدسة . رمية بحجر . قال رسول الله صلى الله عليه وسلم :    ( والله ! لو أني عنده لأريتكم قبره إلى جانب الطريق ، عند الكثيب الأحمر ) </a:t>
            </a:r>
            <a:r>
              <a:rPr lang="ar-SA" sz="2000" b="1">
                <a:solidFill>
                  <a:schemeClr val="bg1"/>
                </a:solidFill>
                <a:latin typeface="Traditional Arabic" pitchFamily="2" charset="-78"/>
                <a:cs typeface="Traditional Arabic" pitchFamily="2" charset="-78"/>
              </a:rPr>
              <a:t>رواه مسلم 2372 .</a:t>
            </a:r>
            <a:endParaRPr lang="ar-KW" b="1">
              <a:solidFill>
                <a:schemeClr val="bg1"/>
              </a:solidFill>
              <a:latin typeface="Traditional Arabic" pitchFamily="2" charset="-78"/>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5594894"/>
            <a:ext cx="1600200" cy="762121"/>
          </a:xfrm>
          <a:prstGeom prst="rect">
            <a:avLst/>
          </a:prstGeom>
        </p:spPr>
      </p:pic>
    </p:spTree>
  </p:cSld>
  <p:clrMapOvr>
    <a:masterClrMapping/>
  </p:clrMapOvr>
  <p:transition spd="slow">
    <p:comb/>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3"/>
          <p:cNvSpPr txBox="1">
            <a:spLocks noChangeArrowheads="1"/>
          </p:cNvSpPr>
          <p:nvPr/>
        </p:nvSpPr>
        <p:spPr bwMode="auto">
          <a:xfrm>
            <a:off x="685800" y="762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solidFill>
                  <a:srgbClr val="FFFF00"/>
                </a:solidFill>
                <a:latin typeface="Traditional Arabic" pitchFamily="2" charset="-78"/>
                <a:cs typeface="Traditional Arabic" pitchFamily="2" charset="-78"/>
              </a:rPr>
              <a:t>الفوائد من القصة</a:t>
            </a:r>
          </a:p>
        </p:txBody>
      </p:sp>
      <p:sp>
        <p:nvSpPr>
          <p:cNvPr id="15362" name="TextBox 4"/>
          <p:cNvSpPr txBox="1">
            <a:spLocks noChangeArrowheads="1"/>
          </p:cNvSpPr>
          <p:nvPr/>
        </p:nvSpPr>
        <p:spPr bwMode="auto">
          <a:xfrm>
            <a:off x="762000" y="1965325"/>
            <a:ext cx="77724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solidFill>
                  <a:srgbClr val="FFFF00"/>
                </a:solidFill>
                <a:latin typeface="Traditional Arabic" pitchFamily="2" charset="-78"/>
                <a:cs typeface="Traditional Arabic" pitchFamily="2" charset="-78"/>
              </a:rPr>
              <a:t>1- أن من كرامة الأنبياء على ربهم أنهم يخيرون عند موتهم بين البقاء في الحياة أو الانتقال للرفيق الأعلى :</a:t>
            </a:r>
          </a:p>
        </p:txBody>
      </p:sp>
      <p:sp>
        <p:nvSpPr>
          <p:cNvPr id="15363" name="TextBox 5"/>
          <p:cNvSpPr txBox="1">
            <a:spLocks noChangeArrowheads="1"/>
          </p:cNvSpPr>
          <p:nvPr/>
        </p:nvSpPr>
        <p:spPr bwMode="auto">
          <a:xfrm>
            <a:off x="838200" y="3413125"/>
            <a:ext cx="75438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solidFill>
                  <a:schemeClr val="bg1"/>
                </a:solidFill>
                <a:latin typeface="Traditional Arabic" pitchFamily="2" charset="-78"/>
                <a:cs typeface="Traditional Arabic" pitchFamily="2" charset="-78"/>
              </a:rPr>
              <a:t>تقول عائشة رضي الله عنها : سمعت رسول الله صلى الله عليه وسلم يقول وهو في مرض موته : ( اللهم الرفيق الأعلى ) </a:t>
            </a:r>
            <a:r>
              <a:rPr lang="ar-KW" sz="2800" b="1">
                <a:solidFill>
                  <a:schemeClr val="bg1"/>
                </a:solidFill>
                <a:latin typeface="Traditional Arabic" pitchFamily="2" charset="-78"/>
                <a:cs typeface="Traditional Arabic" pitchFamily="2" charset="-78"/>
              </a:rPr>
              <a:t>رواه البخاري 6509.</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5594894"/>
            <a:ext cx="1600200" cy="762121"/>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Box 3"/>
          <p:cNvSpPr txBox="1">
            <a:spLocks noChangeArrowheads="1"/>
          </p:cNvSpPr>
          <p:nvPr/>
        </p:nvSpPr>
        <p:spPr bwMode="auto">
          <a:xfrm>
            <a:off x="685800" y="762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solidFill>
                  <a:srgbClr val="FFFF00"/>
                </a:solidFill>
                <a:latin typeface="Traditional Arabic" pitchFamily="2" charset="-78"/>
                <a:cs typeface="Traditional Arabic" pitchFamily="2" charset="-78"/>
              </a:rPr>
              <a:t>الفوائد من القصة</a:t>
            </a:r>
          </a:p>
        </p:txBody>
      </p:sp>
      <p:sp>
        <p:nvSpPr>
          <p:cNvPr id="16386" name="TextBox 4"/>
          <p:cNvSpPr txBox="1">
            <a:spLocks noChangeArrowheads="1"/>
          </p:cNvSpPr>
          <p:nvPr/>
        </p:nvSpPr>
        <p:spPr bwMode="auto">
          <a:xfrm>
            <a:off x="914400" y="2159000"/>
            <a:ext cx="7391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solidFill>
                  <a:srgbClr val="FFFF00"/>
                </a:solidFill>
                <a:latin typeface="Traditional Arabic" pitchFamily="2" charset="-78"/>
                <a:cs typeface="Traditional Arabic" pitchFamily="2" charset="-78"/>
              </a:rPr>
              <a:t>2- قدرة الملائكة على التمثل في صورة الإنسان :</a:t>
            </a:r>
          </a:p>
        </p:txBody>
      </p:sp>
      <p:sp>
        <p:nvSpPr>
          <p:cNvPr id="16387" name="TextBox 6"/>
          <p:cNvSpPr txBox="1">
            <a:spLocks noChangeArrowheads="1"/>
          </p:cNvSpPr>
          <p:nvPr/>
        </p:nvSpPr>
        <p:spPr bwMode="auto">
          <a:xfrm>
            <a:off x="914400" y="3124200"/>
            <a:ext cx="7543800"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3200" b="1">
                <a:solidFill>
                  <a:schemeClr val="bg1"/>
                </a:solidFill>
                <a:latin typeface="Traditional Arabic" pitchFamily="2" charset="-78"/>
                <a:cs typeface="Traditional Arabic" pitchFamily="2" charset="-78"/>
              </a:rPr>
              <a:t>كما تمثل ملك الموت لموسى عليه السلام .</a:t>
            </a:r>
          </a:p>
          <a:p>
            <a:pPr algn="just"/>
            <a:r>
              <a:rPr lang="ar-KW" sz="3200" b="1">
                <a:solidFill>
                  <a:schemeClr val="bg1"/>
                </a:solidFill>
                <a:latin typeface="Traditional Arabic" pitchFamily="2" charset="-78"/>
                <a:cs typeface="Traditional Arabic" pitchFamily="2" charset="-78"/>
              </a:rPr>
              <a:t>وكما تمثل جبريل عليه السلام لصحابة النبي صلى الله عليه وسلم بصورة رجل ليعلمهم دينهم كما قال عمر رضي الله عنه : </a:t>
            </a:r>
            <a:r>
              <a:rPr lang="ar-SA" sz="3200" b="1">
                <a:solidFill>
                  <a:schemeClr val="bg1"/>
                </a:solidFill>
                <a:latin typeface="Traditional Arabic" pitchFamily="2" charset="-78"/>
                <a:cs typeface="Traditional Arabic" pitchFamily="2" charset="-78"/>
              </a:rPr>
              <a:t>إذ طلع علينا رجل شديد بياض الثياب </a:t>
            </a:r>
            <a:r>
              <a:rPr lang="ar-KW" sz="3200" b="1">
                <a:solidFill>
                  <a:schemeClr val="bg1"/>
                </a:solidFill>
                <a:latin typeface="Traditional Arabic" pitchFamily="2" charset="-78"/>
                <a:cs typeface="Traditional Arabic" pitchFamily="2" charset="-78"/>
              </a:rPr>
              <a:t>. </a:t>
            </a:r>
            <a:r>
              <a:rPr lang="ar-SA" sz="3200" b="1">
                <a:solidFill>
                  <a:schemeClr val="bg1"/>
                </a:solidFill>
                <a:latin typeface="Traditional Arabic" pitchFamily="2" charset="-78"/>
                <a:cs typeface="Traditional Arabic" pitchFamily="2" charset="-78"/>
              </a:rPr>
              <a:t>شديد سواد الشعر </a:t>
            </a:r>
            <a:r>
              <a:rPr lang="ar-KW" sz="3200" b="1">
                <a:solidFill>
                  <a:schemeClr val="bg1"/>
                </a:solidFill>
                <a:latin typeface="Traditional Arabic" pitchFamily="2" charset="-78"/>
                <a:cs typeface="Traditional Arabic" pitchFamily="2" charset="-78"/>
              </a:rPr>
              <a:t>. </a:t>
            </a:r>
            <a:r>
              <a:rPr lang="ar-SA" sz="3200" b="1">
                <a:solidFill>
                  <a:schemeClr val="bg1"/>
                </a:solidFill>
                <a:latin typeface="Traditional Arabic" pitchFamily="2" charset="-78"/>
                <a:cs typeface="Traditional Arabic" pitchFamily="2" charset="-78"/>
              </a:rPr>
              <a:t>لا يرى عليه أثر السفر </a:t>
            </a:r>
            <a:r>
              <a:rPr lang="ar-KW" sz="3200" b="1">
                <a:solidFill>
                  <a:schemeClr val="bg1"/>
                </a:solidFill>
                <a:latin typeface="Traditional Arabic" pitchFamily="2" charset="-78"/>
                <a:cs typeface="Traditional Arabic" pitchFamily="2" charset="-78"/>
              </a:rPr>
              <a:t>. </a:t>
            </a:r>
            <a:r>
              <a:rPr lang="ar-SA" sz="3200" b="1">
                <a:solidFill>
                  <a:schemeClr val="bg1"/>
                </a:solidFill>
                <a:latin typeface="Traditional Arabic" pitchFamily="2" charset="-78"/>
                <a:cs typeface="Traditional Arabic" pitchFamily="2" charset="-78"/>
              </a:rPr>
              <a:t>ولا يعرفه منا أحد </a:t>
            </a:r>
            <a:r>
              <a:rPr lang="ar-KW" sz="3200" b="1">
                <a:solidFill>
                  <a:schemeClr val="bg1"/>
                </a:solidFill>
                <a:latin typeface="Traditional Arabic" pitchFamily="2" charset="-78"/>
                <a:cs typeface="Traditional Arabic" pitchFamily="2" charset="-78"/>
              </a:rPr>
              <a:t>.</a:t>
            </a:r>
            <a:r>
              <a:rPr lang="ar-SA" sz="3200" b="1">
                <a:solidFill>
                  <a:schemeClr val="bg1"/>
                </a:solidFill>
                <a:latin typeface="Traditional Arabic" pitchFamily="2" charset="-78"/>
                <a:cs typeface="Traditional Arabic" pitchFamily="2" charset="-78"/>
              </a:rPr>
              <a:t> </a:t>
            </a:r>
            <a:r>
              <a:rPr lang="ar-SA" sz="2000" b="1">
                <a:solidFill>
                  <a:schemeClr val="bg1"/>
                </a:solidFill>
                <a:latin typeface="Traditional Arabic" pitchFamily="2" charset="-78"/>
                <a:cs typeface="Traditional Arabic" pitchFamily="2" charset="-78"/>
              </a:rPr>
              <a:t>رواه مسلم 8 .</a:t>
            </a:r>
            <a:endParaRPr lang="ar-KW" sz="2000" b="1">
              <a:solidFill>
                <a:schemeClr val="bg1"/>
              </a:solidFill>
              <a:latin typeface="Traditional Arabic" pitchFamily="2" charset="-78"/>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5594894"/>
            <a:ext cx="1600200" cy="762121"/>
          </a:xfrm>
          <a:prstGeom prst="rect">
            <a:avLst/>
          </a:prstGeom>
        </p:spPr>
      </p:pic>
    </p:spTree>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Box 1"/>
          <p:cNvSpPr txBox="1">
            <a:spLocks noChangeArrowheads="1"/>
          </p:cNvSpPr>
          <p:nvPr/>
        </p:nvSpPr>
        <p:spPr bwMode="auto">
          <a:xfrm>
            <a:off x="685800" y="762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solidFill>
                  <a:srgbClr val="FFFF00"/>
                </a:solidFill>
                <a:latin typeface="Traditional Arabic" pitchFamily="2" charset="-78"/>
                <a:cs typeface="Traditional Arabic" pitchFamily="2" charset="-78"/>
              </a:rPr>
              <a:t>الفوائد من القصة</a:t>
            </a:r>
          </a:p>
        </p:txBody>
      </p:sp>
      <p:sp>
        <p:nvSpPr>
          <p:cNvPr id="17410" name="TextBox 2"/>
          <p:cNvSpPr txBox="1">
            <a:spLocks noChangeArrowheads="1"/>
          </p:cNvSpPr>
          <p:nvPr/>
        </p:nvSpPr>
        <p:spPr bwMode="auto">
          <a:xfrm>
            <a:off x="1371600" y="2117725"/>
            <a:ext cx="701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3600" b="1">
                <a:solidFill>
                  <a:srgbClr val="FFFF00"/>
                </a:solidFill>
                <a:latin typeface="Traditional Arabic" pitchFamily="2" charset="-78"/>
                <a:cs typeface="Traditional Arabic" pitchFamily="2" charset="-78"/>
              </a:rPr>
              <a:t>3-  الموت حق لابد منه لا ينجو منه أحد :</a:t>
            </a:r>
          </a:p>
        </p:txBody>
      </p:sp>
      <p:sp>
        <p:nvSpPr>
          <p:cNvPr id="17411" name="TextBox 3"/>
          <p:cNvSpPr txBox="1">
            <a:spLocks noChangeArrowheads="1"/>
          </p:cNvSpPr>
          <p:nvPr/>
        </p:nvSpPr>
        <p:spPr bwMode="auto">
          <a:xfrm>
            <a:off x="762000" y="3032125"/>
            <a:ext cx="75438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solidFill>
                  <a:schemeClr val="bg1"/>
                </a:solidFill>
                <a:latin typeface="Traditional Arabic" pitchFamily="2" charset="-78"/>
                <a:cs typeface="Traditional Arabic" pitchFamily="2" charset="-78"/>
              </a:rPr>
              <a:t>ولو نجا منه أحد لنجا منه أنبياء الله ورسله عليهم الصلاة والسلام ( كل نفس ذائقة الموت ) .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5594894"/>
            <a:ext cx="1600200" cy="762121"/>
          </a:xfrm>
          <a:prstGeom prst="rect">
            <a:avLst/>
          </a:prstGeom>
        </p:spPr>
      </p:pic>
    </p:spTree>
  </p:cSld>
  <p:clrMapOvr>
    <a:masterClrMapping/>
  </p:clrMapOvr>
  <p:transition spd="slow">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Box 3"/>
          <p:cNvSpPr txBox="1">
            <a:spLocks noChangeArrowheads="1"/>
          </p:cNvSpPr>
          <p:nvPr/>
        </p:nvSpPr>
        <p:spPr bwMode="auto">
          <a:xfrm>
            <a:off x="685800" y="762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solidFill>
                  <a:srgbClr val="FFFF00"/>
                </a:solidFill>
                <a:latin typeface="Traditional Arabic" pitchFamily="2" charset="-78"/>
                <a:cs typeface="Traditional Arabic" pitchFamily="2" charset="-78"/>
              </a:rPr>
              <a:t>الفوائد من القصة</a:t>
            </a:r>
          </a:p>
        </p:txBody>
      </p:sp>
      <p:sp>
        <p:nvSpPr>
          <p:cNvPr id="18434" name="TextBox 4"/>
          <p:cNvSpPr txBox="1">
            <a:spLocks noChangeArrowheads="1"/>
          </p:cNvSpPr>
          <p:nvPr/>
        </p:nvSpPr>
        <p:spPr bwMode="auto">
          <a:xfrm>
            <a:off x="762000" y="2159000"/>
            <a:ext cx="75438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solidFill>
                  <a:srgbClr val="FFFF00"/>
                </a:solidFill>
                <a:latin typeface="Traditional Arabic" pitchFamily="2" charset="-78"/>
                <a:cs typeface="Traditional Arabic" pitchFamily="2" charset="-78"/>
              </a:rPr>
              <a:t>4-  مكانة موسى عند الله حيث فقأ عين ملك الموت ولم ينتقم منه :</a:t>
            </a:r>
          </a:p>
        </p:txBody>
      </p:sp>
      <p:sp>
        <p:nvSpPr>
          <p:cNvPr id="18435" name="TextBox 5"/>
          <p:cNvSpPr txBox="1">
            <a:spLocks noChangeArrowheads="1"/>
          </p:cNvSpPr>
          <p:nvPr/>
        </p:nvSpPr>
        <p:spPr bwMode="auto">
          <a:xfrm>
            <a:off x="762000" y="3673475"/>
            <a:ext cx="7543800"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5400" b="1">
                <a:solidFill>
                  <a:schemeClr val="bg1"/>
                </a:solidFill>
                <a:latin typeface="Traditional Arabic" pitchFamily="2" charset="-78"/>
                <a:cs typeface="Traditional Arabic" pitchFamily="2" charset="-78"/>
              </a:rPr>
              <a:t>( إنك أرسلتني إلى عبد لك لا يريد الموت وقد فقأ عيني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5594894"/>
            <a:ext cx="1600200" cy="762121"/>
          </a:xfrm>
          <a:prstGeom prst="rect">
            <a:avLst/>
          </a:prstGeom>
        </p:spPr>
      </p:pic>
    </p:spTree>
  </p:cSld>
  <p:clrMapOvr>
    <a:masterClrMapping/>
  </p:clrMapOvr>
  <p:transition spd="slow">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Box 3"/>
          <p:cNvSpPr txBox="1">
            <a:spLocks noChangeArrowheads="1"/>
          </p:cNvSpPr>
          <p:nvPr/>
        </p:nvSpPr>
        <p:spPr bwMode="auto">
          <a:xfrm>
            <a:off x="685800" y="6096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solidFill>
                  <a:srgbClr val="FFFF00"/>
                </a:solidFill>
                <a:latin typeface="Traditional Arabic" pitchFamily="2" charset="-78"/>
                <a:cs typeface="Traditional Arabic" pitchFamily="2" charset="-78"/>
              </a:rPr>
              <a:t>الفوائد من القصة</a:t>
            </a:r>
          </a:p>
        </p:txBody>
      </p:sp>
      <p:sp>
        <p:nvSpPr>
          <p:cNvPr id="19458" name="TextBox 4"/>
          <p:cNvSpPr txBox="1">
            <a:spLocks noChangeArrowheads="1"/>
          </p:cNvSpPr>
          <p:nvPr/>
        </p:nvSpPr>
        <p:spPr bwMode="auto">
          <a:xfrm>
            <a:off x="914400" y="1752600"/>
            <a:ext cx="73152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3600" b="1">
                <a:solidFill>
                  <a:srgbClr val="FFFF00"/>
                </a:solidFill>
                <a:latin typeface="Traditional Arabic" pitchFamily="2" charset="-78"/>
                <a:cs typeface="Traditional Arabic" pitchFamily="2" charset="-78"/>
              </a:rPr>
              <a:t>5- تخيير الله لعباده بين الحياة الدنيا والآخرة والناجي من اختار الآخرة  :</a:t>
            </a:r>
          </a:p>
        </p:txBody>
      </p:sp>
      <p:sp>
        <p:nvSpPr>
          <p:cNvPr id="19459" name="TextBox 5"/>
          <p:cNvSpPr txBox="1">
            <a:spLocks noChangeArrowheads="1"/>
          </p:cNvSpPr>
          <p:nvPr/>
        </p:nvSpPr>
        <p:spPr bwMode="auto">
          <a:xfrm>
            <a:off x="762000" y="2971800"/>
            <a:ext cx="7543800"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2800" b="1">
                <a:solidFill>
                  <a:schemeClr val="bg1"/>
                </a:solidFill>
                <a:latin typeface="Traditional Arabic" pitchFamily="2" charset="-78"/>
                <a:cs typeface="Traditional Arabic" pitchFamily="2" charset="-78"/>
              </a:rPr>
              <a:t>قال الله تعالى : (</a:t>
            </a:r>
            <a:r>
              <a:rPr lang="ar-SA" sz="2800" b="1">
                <a:solidFill>
                  <a:schemeClr val="bg1"/>
                </a:solidFill>
                <a:latin typeface="Traditional Arabic" pitchFamily="2" charset="-78"/>
                <a:cs typeface="Traditional Arabic" pitchFamily="2" charset="-78"/>
              </a:rPr>
              <a:t> مَنْ كَانَ يُرِيدُ الْعَاجِلَةَ عَجَّلْنَا لَهُ فِيهَا مَا نَشَاءُ لِمَنْ نُرِيدُ ثُمَّ جَعَلْنَا لَهُ جَهَنَّمَ يَصْلَاهَا مَذْمُومًا مَدْحُورًا (18) وَمَنْ أَرَادَ الْآخِرَةَ وَسَعَىٰ لَهَا سَعْيَهَا وَهُوَ مُؤْمِنٌ فَأُولَٰئِكَ كَانَ سَعْيُهُمْ مَشْكُورًا (19) كُلًّا نُمِدُّ هَٰؤُلَاءِ وَهَٰؤُلَاءِ مِنْ عَطَاءِ رَبِّكَ وَمَا كَانَ عَطَاءُ رَبِّكَ مَحْظُورًا (20) انْظُرْ كَيْفَ فَضَّلْنَا بَعْضَهُمْ عَلَىٰ بَعْضٍ وَلَلْآخِرَةُ أَكْبَرُ دَرَجَاتٍ وَأَكْبَرُ تَفْضِيلًا (21) ) الإسراء</a:t>
            </a:r>
            <a:r>
              <a:rPr lang="ar-KW" sz="2800" b="1">
                <a:solidFill>
                  <a:schemeClr val="bg1"/>
                </a:solidFill>
                <a:latin typeface="Traditional Arabic" pitchFamily="2" charset="-78"/>
                <a:cs typeface="Traditional Arabic" pitchFamily="2" charset="-78"/>
              </a:rPr>
              <a:t>.</a:t>
            </a:r>
          </a:p>
          <a:p>
            <a:pPr algn="just"/>
            <a:r>
              <a:rPr lang="ar-KW" sz="2800" b="1">
                <a:solidFill>
                  <a:schemeClr val="bg1"/>
                </a:solidFill>
                <a:latin typeface="Traditional Arabic" pitchFamily="2" charset="-78"/>
                <a:cs typeface="Traditional Arabic" pitchFamily="2" charset="-78"/>
              </a:rPr>
              <a:t>وقال صلى الله عليه وسلم : (</a:t>
            </a:r>
            <a:r>
              <a:rPr lang="ar-SA" sz="2800" b="1">
                <a:solidFill>
                  <a:schemeClr val="bg1"/>
                </a:solidFill>
                <a:latin typeface="Traditional Arabic" pitchFamily="2" charset="-78"/>
                <a:cs typeface="Traditional Arabic" pitchFamily="2" charset="-78"/>
              </a:rPr>
              <a:t>من كانت الدنيا همه فرق الله عليه أمره وجعل فقره بين عينيه ولم يأته من الدنيا إلا ما كتب له ومن كانت الآخرة نيته جمع الله له أمره وجعل غناه في قلبه وأتته الدنيا وهي راغمة</a:t>
            </a:r>
            <a:r>
              <a:rPr lang="ar-KW" sz="2800" b="1">
                <a:solidFill>
                  <a:schemeClr val="bg1"/>
                </a:solidFill>
                <a:latin typeface="Traditional Arabic" pitchFamily="2" charset="-78"/>
                <a:cs typeface="Traditional Arabic" pitchFamily="2" charset="-78"/>
              </a:rPr>
              <a:t> ) </a:t>
            </a:r>
            <a:r>
              <a:rPr lang="ar-KW" sz="2000" b="1">
                <a:solidFill>
                  <a:schemeClr val="bg1"/>
                </a:solidFill>
                <a:latin typeface="Traditional Arabic" pitchFamily="2" charset="-78"/>
                <a:cs typeface="Traditional Arabic" pitchFamily="2" charset="-78"/>
              </a:rPr>
              <a:t>صحيح الترغيب 3168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152400"/>
            <a:ext cx="1600200" cy="762121"/>
          </a:xfrm>
          <a:prstGeom prst="rect">
            <a:avLst/>
          </a:prstGeom>
        </p:spPr>
      </p:pic>
    </p:spTree>
  </p:cSld>
  <p:clrMapOvr>
    <a:masterClrMapping/>
  </p:clrMapOvr>
  <p:transition spd="slow">
    <p:diamon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Box 3"/>
          <p:cNvSpPr txBox="1">
            <a:spLocks noChangeArrowheads="1"/>
          </p:cNvSpPr>
          <p:nvPr/>
        </p:nvSpPr>
        <p:spPr bwMode="auto">
          <a:xfrm>
            <a:off x="685800" y="6096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solidFill>
                  <a:srgbClr val="FFFF00"/>
                </a:solidFill>
                <a:latin typeface="Traditional Arabic" pitchFamily="2" charset="-78"/>
                <a:cs typeface="Traditional Arabic" pitchFamily="2" charset="-78"/>
              </a:rPr>
              <a:t>الفوائد من القصة</a:t>
            </a:r>
          </a:p>
        </p:txBody>
      </p:sp>
      <p:sp>
        <p:nvSpPr>
          <p:cNvPr id="20482" name="TextBox 4"/>
          <p:cNvSpPr txBox="1">
            <a:spLocks noChangeArrowheads="1"/>
          </p:cNvSpPr>
          <p:nvPr/>
        </p:nvSpPr>
        <p:spPr bwMode="auto">
          <a:xfrm>
            <a:off x="3124200" y="1812925"/>
            <a:ext cx="518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solidFill>
                  <a:srgbClr val="FFFF00"/>
                </a:solidFill>
                <a:latin typeface="Traditional Arabic" pitchFamily="2" charset="-78"/>
                <a:cs typeface="Traditional Arabic" pitchFamily="2" charset="-78"/>
              </a:rPr>
              <a:t>6- كرم الله عز وجل على عباده :</a:t>
            </a:r>
          </a:p>
        </p:txBody>
      </p:sp>
      <p:sp>
        <p:nvSpPr>
          <p:cNvPr id="20483" name="TextBox 5"/>
          <p:cNvSpPr txBox="1">
            <a:spLocks noChangeArrowheads="1"/>
          </p:cNvSpPr>
          <p:nvPr/>
        </p:nvSpPr>
        <p:spPr bwMode="auto">
          <a:xfrm>
            <a:off x="685800" y="2774950"/>
            <a:ext cx="76962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3200" b="1">
                <a:solidFill>
                  <a:schemeClr val="bg1"/>
                </a:solidFill>
                <a:latin typeface="Traditional Arabic" pitchFamily="2" charset="-78"/>
                <a:cs typeface="Traditional Arabic" pitchFamily="2" charset="-78"/>
              </a:rPr>
              <a:t>( فإن كنت تريد الحياة فضع يدك على متن ثور فما توارت يدك من شعره فإنك تعيش بها سنة ) ( وإن تعدوا نعمة الله لا تحصوها ) والله هو الكريم والكريم : اسم جامع لكل ما يحمد .</a:t>
            </a:r>
          </a:p>
          <a:p>
            <a:pPr algn="just"/>
            <a:r>
              <a:rPr lang="ar-KW" sz="3200" b="1">
                <a:solidFill>
                  <a:schemeClr val="bg1"/>
                </a:solidFill>
                <a:latin typeface="Traditional Arabic" pitchFamily="2" charset="-78"/>
                <a:cs typeface="Traditional Arabic" pitchFamily="2" charset="-78"/>
              </a:rPr>
              <a:t>وقال الله تعالى : (</a:t>
            </a:r>
            <a:r>
              <a:rPr lang="ar-SA" sz="3200" b="1">
                <a:solidFill>
                  <a:schemeClr val="bg1"/>
                </a:solidFill>
                <a:latin typeface="Traditional Arabic" pitchFamily="2" charset="-78"/>
                <a:cs typeface="Traditional Arabic" pitchFamily="2" charset="-78"/>
              </a:rPr>
              <a:t> فَأَمَّا الْإِنْسَانُ إِذَا مَا ابْتَلَاهُ رَبُّهُ فَأَكْرَمَهُ وَنَعَّمَهُ فَيَقُولُ رَبِّي أَكْرَمَنِ </a:t>
            </a:r>
            <a:r>
              <a:rPr lang="ar-KW" sz="3200" b="1">
                <a:solidFill>
                  <a:schemeClr val="bg1"/>
                </a:solidFill>
                <a:latin typeface="Traditional Arabic" pitchFamily="2" charset="-78"/>
                <a:cs typeface="Traditional Arabic" pitchFamily="2" charset="-78"/>
              </a:rPr>
              <a:t>(15)</a:t>
            </a:r>
            <a:r>
              <a:rPr lang="ar-SA" sz="3200" b="1">
                <a:solidFill>
                  <a:schemeClr val="bg1"/>
                </a:solidFill>
                <a:latin typeface="Traditional Arabic" pitchFamily="2" charset="-78"/>
                <a:cs typeface="Traditional Arabic" pitchFamily="2" charset="-78"/>
              </a:rPr>
              <a:t> وَأَمَّا إِذَا مَا ابْتَلَاهُ فَقَدَرَ عَلَيْهِ رِزْقَهُ فَيَقُولُ رَبِّي أَهَانَنِ </a:t>
            </a:r>
            <a:r>
              <a:rPr lang="ar-KW" sz="3200" b="1">
                <a:solidFill>
                  <a:schemeClr val="bg1"/>
                </a:solidFill>
                <a:latin typeface="Traditional Arabic" pitchFamily="2" charset="-78"/>
                <a:cs typeface="Traditional Arabic" pitchFamily="2" charset="-78"/>
              </a:rPr>
              <a:t>(16) كلا ) </a:t>
            </a:r>
            <a:r>
              <a:rPr lang="ar-KW" sz="2400" b="1">
                <a:solidFill>
                  <a:schemeClr val="bg1"/>
                </a:solidFill>
                <a:latin typeface="Traditional Arabic" pitchFamily="2" charset="-78"/>
                <a:cs typeface="Traditional Arabic" pitchFamily="2" charset="-78"/>
              </a:rPr>
              <a:t>الفجر.</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5594894"/>
            <a:ext cx="1600200" cy="762121"/>
          </a:xfrm>
          <a:prstGeom prst="rect">
            <a:avLst/>
          </a:prstGeom>
        </p:spPr>
      </p:pic>
    </p:spTree>
  </p:cSld>
  <p:clrMapOvr>
    <a:masterClrMapping/>
  </p:clrMapOvr>
  <p:transition spd="slow">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Box 3"/>
          <p:cNvSpPr txBox="1">
            <a:spLocks noChangeArrowheads="1"/>
          </p:cNvSpPr>
          <p:nvPr/>
        </p:nvSpPr>
        <p:spPr bwMode="auto">
          <a:xfrm>
            <a:off x="685800" y="6096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solidFill>
                  <a:srgbClr val="FFFF00"/>
                </a:solidFill>
                <a:latin typeface="Traditional Arabic" pitchFamily="2" charset="-78"/>
                <a:cs typeface="Traditional Arabic" pitchFamily="2" charset="-78"/>
              </a:rPr>
              <a:t>الفوائد من القصة</a:t>
            </a:r>
          </a:p>
        </p:txBody>
      </p:sp>
      <p:sp>
        <p:nvSpPr>
          <p:cNvPr id="21509" name="TextBox 4"/>
          <p:cNvSpPr txBox="1">
            <a:spLocks noChangeArrowheads="1"/>
          </p:cNvSpPr>
          <p:nvPr/>
        </p:nvSpPr>
        <p:spPr bwMode="auto">
          <a:xfrm>
            <a:off x="3124200" y="1812925"/>
            <a:ext cx="518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solidFill>
                  <a:srgbClr val="FFFF00"/>
                </a:solidFill>
                <a:latin typeface="Traditional Arabic" pitchFamily="2" charset="-78"/>
                <a:cs typeface="Traditional Arabic" pitchFamily="2" charset="-78"/>
              </a:rPr>
              <a:t>6- كرم الله عز وجل على عباده :</a:t>
            </a:r>
          </a:p>
        </p:txBody>
      </p:sp>
      <p:sp>
        <p:nvSpPr>
          <p:cNvPr id="21510" name="TextBox 5"/>
          <p:cNvSpPr txBox="1">
            <a:spLocks noChangeArrowheads="1"/>
          </p:cNvSpPr>
          <p:nvPr/>
        </p:nvSpPr>
        <p:spPr bwMode="auto">
          <a:xfrm>
            <a:off x="685800" y="2774950"/>
            <a:ext cx="7696200"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2400" b="1">
                <a:solidFill>
                  <a:schemeClr val="bg1"/>
                </a:solidFill>
                <a:latin typeface="Traditional Arabic" pitchFamily="2" charset="-78"/>
                <a:cs typeface="Traditional Arabic" pitchFamily="2" charset="-78"/>
              </a:rPr>
              <a:t>    يقول ابن كثير رحمه الله في تفسيره 2 / 657 : </a:t>
            </a:r>
            <a:r>
              <a:rPr lang="ar-SA" sz="2400" b="1">
                <a:solidFill>
                  <a:schemeClr val="bg1"/>
                </a:solidFill>
                <a:latin typeface="Traditional Arabic" pitchFamily="2" charset="-78"/>
                <a:cs typeface="Traditional Arabic" pitchFamily="2" charset="-78"/>
              </a:rPr>
              <a:t>يقول تعالى منكرا على الإنسان في اعتقاده إذا وسع الله تعالى عليه في الرزق ليختبره في ذلك فيعتقد أن ذلك من الله إكرام له وليس كذلك بل هو ابتلاء وامتحان كما قال تعالى " أيحسبون أنما نمدهم به من مال وبنين نسارع لهم في الخيرات بل لا يشعرون" .</a:t>
            </a:r>
            <a:endParaRPr lang="ar-KW" sz="2400" b="1">
              <a:solidFill>
                <a:schemeClr val="bg1"/>
              </a:solidFill>
              <a:latin typeface="Traditional Arabic" pitchFamily="2" charset="-78"/>
              <a:cs typeface="Traditional Arabic" pitchFamily="2" charset="-78"/>
            </a:endParaRPr>
          </a:p>
          <a:p>
            <a:pPr algn="just"/>
            <a:r>
              <a:rPr lang="ar-SA" sz="2400" b="1">
                <a:solidFill>
                  <a:schemeClr val="bg1"/>
                </a:solidFill>
                <a:latin typeface="Traditional Arabic" pitchFamily="2" charset="-78"/>
                <a:cs typeface="Traditional Arabic" pitchFamily="2" charset="-78"/>
              </a:rPr>
              <a:t>    وكذلك في الجانب الآخر إذا ابتلاه وامتحنه وضيق عليه في الرزق يعتقد أن ذلك من الله إهانة له .</a:t>
            </a:r>
          </a:p>
          <a:p>
            <a:pPr algn="just"/>
            <a:r>
              <a:rPr lang="ar-SA" sz="2400" b="1">
                <a:solidFill>
                  <a:schemeClr val="bg1"/>
                </a:solidFill>
                <a:latin typeface="Traditional Arabic" pitchFamily="2" charset="-78"/>
                <a:cs typeface="Traditional Arabic" pitchFamily="2" charset="-78"/>
              </a:rPr>
              <a:t>    " كلا </a:t>
            </a:r>
            <a:r>
              <a:rPr lang="ar-KW" sz="2400" b="1">
                <a:solidFill>
                  <a:schemeClr val="bg1"/>
                </a:solidFill>
                <a:latin typeface="Traditional Arabic" pitchFamily="2" charset="-78"/>
                <a:cs typeface="Traditional Arabic" pitchFamily="2" charset="-78"/>
              </a:rPr>
              <a:t>" </a:t>
            </a:r>
            <a:r>
              <a:rPr lang="ar-SA" sz="2400" b="1">
                <a:solidFill>
                  <a:schemeClr val="bg1"/>
                </a:solidFill>
                <a:latin typeface="Traditional Arabic" pitchFamily="2" charset="-78"/>
                <a:cs typeface="Traditional Arabic" pitchFamily="2" charset="-78"/>
              </a:rPr>
              <a:t>أي ليس الأمر كما زعم لا في هذا ولا في هذا فإن الله تعالى يعطي المال من يحب ومن لا يحب ويضيق على من يحب ومن لا يحب وإنما المدار في ذلك على طاعة الله في كل من الحالين إذا كان غنيا بأن يشكر الله على ذلك وإذا كان فقيرا بأن يصبر .</a:t>
            </a:r>
            <a:endParaRPr lang="ar-KW" sz="2400" b="1">
              <a:solidFill>
                <a:schemeClr val="bg1"/>
              </a:solidFill>
              <a:latin typeface="Traditional Arabic" pitchFamily="2" charset="-78"/>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152400"/>
            <a:ext cx="1600200" cy="762121"/>
          </a:xfrm>
          <a:prstGeom prst="rect">
            <a:avLst/>
          </a:prstGeom>
        </p:spPr>
      </p:pic>
    </p:spTree>
  </p:cSld>
  <p:clrMapOvr>
    <a:masterClrMapping/>
  </p:clrMapOvr>
  <p:transition spd="slow">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Box 3"/>
          <p:cNvSpPr txBox="1">
            <a:spLocks noChangeArrowheads="1"/>
          </p:cNvSpPr>
          <p:nvPr/>
        </p:nvSpPr>
        <p:spPr bwMode="auto">
          <a:xfrm>
            <a:off x="685800" y="6096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solidFill>
                  <a:srgbClr val="FFFF00"/>
                </a:solidFill>
                <a:latin typeface="Traditional Arabic" pitchFamily="2" charset="-78"/>
                <a:cs typeface="Traditional Arabic" pitchFamily="2" charset="-78"/>
              </a:rPr>
              <a:t>الفوائد من القصة</a:t>
            </a:r>
          </a:p>
        </p:txBody>
      </p:sp>
      <p:sp>
        <p:nvSpPr>
          <p:cNvPr id="22533" name="TextBox 4"/>
          <p:cNvSpPr txBox="1">
            <a:spLocks noChangeArrowheads="1"/>
          </p:cNvSpPr>
          <p:nvPr/>
        </p:nvSpPr>
        <p:spPr bwMode="auto">
          <a:xfrm>
            <a:off x="533400" y="2041525"/>
            <a:ext cx="7772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solidFill>
                  <a:srgbClr val="FFFF00"/>
                </a:solidFill>
                <a:latin typeface="Traditional Arabic" pitchFamily="2" charset="-78"/>
                <a:cs typeface="Traditional Arabic" pitchFamily="2" charset="-78"/>
              </a:rPr>
              <a:t>7- جواز أن يحب الإنسان الموت عند أرض مباركة :</a:t>
            </a:r>
          </a:p>
        </p:txBody>
      </p:sp>
      <p:sp>
        <p:nvSpPr>
          <p:cNvPr id="22534" name="TextBox 5"/>
          <p:cNvSpPr txBox="1">
            <a:spLocks noChangeArrowheads="1"/>
          </p:cNvSpPr>
          <p:nvPr/>
        </p:nvSpPr>
        <p:spPr bwMode="auto">
          <a:xfrm>
            <a:off x="685800" y="3060700"/>
            <a:ext cx="76962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3600" b="1">
                <a:solidFill>
                  <a:schemeClr val="bg1"/>
                </a:solidFill>
                <a:latin typeface="Traditional Arabic" pitchFamily="2" charset="-78"/>
                <a:cs typeface="Traditional Arabic" pitchFamily="2" charset="-78"/>
              </a:rPr>
              <a:t>( أمتني من الأرض المقدسة رمية بحجر )</a:t>
            </a:r>
          </a:p>
          <a:p>
            <a:pPr algn="just"/>
            <a:r>
              <a:rPr lang="ar-KW" sz="3600" b="1">
                <a:solidFill>
                  <a:schemeClr val="bg1"/>
                </a:solidFill>
                <a:latin typeface="Traditional Arabic" pitchFamily="2" charset="-78"/>
                <a:cs typeface="Traditional Arabic" pitchFamily="2" charset="-78"/>
              </a:rPr>
              <a:t>ويقول صلى الله عليه وسلم : ( </a:t>
            </a:r>
            <a:r>
              <a:rPr lang="ar-SA" sz="3600" b="1">
                <a:solidFill>
                  <a:schemeClr val="bg1"/>
                </a:solidFill>
                <a:latin typeface="Traditional Arabic" pitchFamily="2" charset="-78"/>
                <a:cs typeface="Traditional Arabic" pitchFamily="2" charset="-78"/>
              </a:rPr>
              <a:t>إذا أراد الله قبض عبد بأرض جعل له فيها حاجة ) السلسلة الصحيحة 1221 .</a:t>
            </a:r>
            <a:endParaRPr lang="ar-KW" sz="3600" b="1">
              <a:solidFill>
                <a:schemeClr val="bg1"/>
              </a:solidFill>
              <a:latin typeface="Traditional Arabic" pitchFamily="2" charset="-78"/>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5594894"/>
            <a:ext cx="1600200" cy="762121"/>
          </a:xfrm>
          <a:prstGeom prst="rect">
            <a:avLst/>
          </a:prstGeom>
        </p:spPr>
      </p:pic>
    </p:spTree>
  </p:cSld>
  <p:clrMapOvr>
    <a:masterClrMapping/>
  </p:clrMapOvr>
  <p:transition spd="slow">
    <p:pull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extBox 3"/>
          <p:cNvSpPr txBox="1">
            <a:spLocks noChangeArrowheads="1"/>
          </p:cNvSpPr>
          <p:nvPr/>
        </p:nvSpPr>
        <p:spPr bwMode="auto">
          <a:xfrm>
            <a:off x="685800" y="6096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solidFill>
                  <a:srgbClr val="FFFF00"/>
                </a:solidFill>
                <a:latin typeface="Traditional Arabic" pitchFamily="2" charset="-78"/>
                <a:cs typeface="Traditional Arabic" pitchFamily="2" charset="-78"/>
              </a:rPr>
              <a:t>الفوائد من القصة</a:t>
            </a:r>
          </a:p>
        </p:txBody>
      </p:sp>
      <p:sp>
        <p:nvSpPr>
          <p:cNvPr id="23557" name="TextBox 4"/>
          <p:cNvSpPr txBox="1">
            <a:spLocks noChangeArrowheads="1"/>
          </p:cNvSpPr>
          <p:nvPr/>
        </p:nvSpPr>
        <p:spPr bwMode="auto">
          <a:xfrm>
            <a:off x="533400" y="2041525"/>
            <a:ext cx="7772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solidFill>
                  <a:srgbClr val="FFFF00"/>
                </a:solidFill>
                <a:latin typeface="Traditional Arabic" pitchFamily="2" charset="-78"/>
                <a:cs typeface="Traditional Arabic" pitchFamily="2" charset="-78"/>
              </a:rPr>
              <a:t>8- من العلامات الدالة على قبر موسى عليه السلام :</a:t>
            </a:r>
          </a:p>
        </p:txBody>
      </p:sp>
      <p:sp>
        <p:nvSpPr>
          <p:cNvPr id="23558" name="TextBox 5"/>
          <p:cNvSpPr txBox="1">
            <a:spLocks noChangeArrowheads="1"/>
          </p:cNvSpPr>
          <p:nvPr/>
        </p:nvSpPr>
        <p:spPr bwMode="auto">
          <a:xfrm>
            <a:off x="685800" y="3060700"/>
            <a:ext cx="76962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3600" b="1">
                <a:solidFill>
                  <a:schemeClr val="bg1"/>
                </a:solidFill>
                <a:latin typeface="Traditional Arabic" pitchFamily="2" charset="-78"/>
                <a:cs typeface="Traditional Arabic" pitchFamily="2" charset="-78"/>
              </a:rPr>
              <a:t>أنه بجانب الطريق ( عند الكثيب الأحمر )</a:t>
            </a:r>
          </a:p>
          <a:p>
            <a:pPr algn="ctr"/>
            <a:r>
              <a:rPr lang="ar-KW" sz="3600" b="1">
                <a:solidFill>
                  <a:schemeClr val="bg1"/>
                </a:solidFill>
                <a:latin typeface="Traditional Arabic" pitchFamily="2" charset="-78"/>
                <a:cs typeface="Traditional Arabic" pitchFamily="2" charset="-78"/>
              </a:rPr>
              <a:t>الكثيب الأحمر : </a:t>
            </a:r>
            <a:r>
              <a:rPr lang="ar-SA" sz="3600" b="1">
                <a:solidFill>
                  <a:schemeClr val="bg1"/>
                </a:solidFill>
                <a:latin typeface="Traditional Arabic" pitchFamily="2" charset="-78"/>
                <a:cs typeface="Traditional Arabic" pitchFamily="2" charset="-78"/>
              </a:rPr>
              <a:t>الرمل المستطيل المحدودب </a:t>
            </a:r>
            <a:r>
              <a:rPr lang="ar-KW" sz="3600" b="1">
                <a:solidFill>
                  <a:schemeClr val="bg1"/>
                </a:solidFill>
                <a:latin typeface="Traditional Arabic" pitchFamily="2" charset="-78"/>
                <a:cs typeface="Traditional Arabic" pitchFamily="2" charset="-78"/>
              </a:rPr>
              <a: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5594894"/>
            <a:ext cx="1600200" cy="762121"/>
          </a:xfrm>
          <a:prstGeom prst="rect">
            <a:avLst/>
          </a:prstGeom>
        </p:spPr>
      </p:pic>
    </p:spTree>
  </p:cSld>
  <p:clrMapOvr>
    <a:masterClrMapping/>
  </p:clrMapOvr>
  <p:transition spd="slow">
    <p:strips/>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Box 3"/>
          <p:cNvSpPr txBox="1">
            <a:spLocks noChangeArrowheads="1"/>
          </p:cNvSpPr>
          <p:nvPr/>
        </p:nvSpPr>
        <p:spPr bwMode="auto">
          <a:xfrm>
            <a:off x="685800" y="6096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solidFill>
                  <a:srgbClr val="FFFF00"/>
                </a:solidFill>
                <a:latin typeface="Traditional Arabic" pitchFamily="2" charset="-78"/>
                <a:cs typeface="Traditional Arabic" pitchFamily="2" charset="-78"/>
              </a:rPr>
              <a:t>الفوائد من القصة</a:t>
            </a:r>
          </a:p>
        </p:txBody>
      </p:sp>
      <p:sp>
        <p:nvSpPr>
          <p:cNvPr id="24581" name="TextBox 4"/>
          <p:cNvSpPr txBox="1">
            <a:spLocks noChangeArrowheads="1"/>
          </p:cNvSpPr>
          <p:nvPr/>
        </p:nvSpPr>
        <p:spPr bwMode="auto">
          <a:xfrm>
            <a:off x="609600" y="2041525"/>
            <a:ext cx="7772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solidFill>
                  <a:srgbClr val="FFFF00"/>
                </a:solidFill>
                <a:latin typeface="Traditional Arabic" pitchFamily="2" charset="-78"/>
                <a:cs typeface="Traditional Arabic" pitchFamily="2" charset="-78"/>
              </a:rPr>
              <a:t>8- لماذا لم يطلب من ربه أن يميته في الأرض المقدسة   :</a:t>
            </a:r>
          </a:p>
        </p:txBody>
      </p:sp>
      <p:sp>
        <p:nvSpPr>
          <p:cNvPr id="24582" name="TextBox 5"/>
          <p:cNvSpPr txBox="1">
            <a:spLocks noChangeArrowheads="1"/>
          </p:cNvSpPr>
          <p:nvPr/>
        </p:nvSpPr>
        <p:spPr bwMode="auto">
          <a:xfrm>
            <a:off x="838200" y="3060700"/>
            <a:ext cx="76962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Calibri" pitchFamily="34" charset="0"/>
                <a:cs typeface="Arial" charset="0"/>
              </a:defRPr>
            </a:lvl1pPr>
            <a:lvl2pPr marL="742950" indent="-285750" algn="r" rtl="1">
              <a:defRPr>
                <a:solidFill>
                  <a:schemeClr val="tx1"/>
                </a:solidFill>
                <a:latin typeface="Calibri" pitchFamily="34" charset="0"/>
                <a:cs typeface="Arial" charset="0"/>
              </a:defRPr>
            </a:lvl2pPr>
            <a:lvl3pPr marL="1143000" indent="-228600" algn="r" rtl="1">
              <a:defRPr>
                <a:solidFill>
                  <a:schemeClr val="tx1"/>
                </a:solidFill>
                <a:latin typeface="Calibri" pitchFamily="34" charset="0"/>
                <a:cs typeface="Arial" charset="0"/>
              </a:defRPr>
            </a:lvl3pPr>
            <a:lvl4pPr marL="1600200" indent="-228600" algn="r" rtl="1">
              <a:defRPr>
                <a:solidFill>
                  <a:schemeClr val="tx1"/>
                </a:solidFill>
                <a:latin typeface="Calibri" pitchFamily="34" charset="0"/>
                <a:cs typeface="Arial" charset="0"/>
              </a:defRPr>
            </a:lvl4pPr>
            <a:lvl5pPr marL="2057400" indent="-228600" algn="r" rtl="1">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Low"/>
            <a:r>
              <a:rPr lang="ar-KW" sz="3600" b="1">
                <a:solidFill>
                  <a:schemeClr val="bg1"/>
                </a:solidFill>
                <a:latin typeface="Traditional Arabic" pitchFamily="2" charset="-78"/>
                <a:cs typeface="Traditional Arabic" pitchFamily="2" charset="-78"/>
              </a:rPr>
              <a:t>    لأنه يعلم أن الله حرمها على الجيل الذي منه موسى عقابا لهم على عدم طاعتهم لربهم عندما أمرهم بدخول الأرض المقدسة التي كتب الله لهم فقالوا : ( فاذهب أنت وربك فقاتلا إنا هاهنا قاعدون ) وكتب عليهم التيه في صحراء سيناء أربعين سنة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5594894"/>
            <a:ext cx="1600200" cy="762121"/>
          </a:xfrm>
          <a:prstGeom prst="rect">
            <a:avLst/>
          </a:prstGeom>
        </p:spPr>
      </p:pic>
    </p:spTree>
  </p:cSld>
  <p:clrMapOvr>
    <a:masterClrMapping/>
  </p:clrMapOvr>
  <p:transition spd="slow">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TotalTime>
  <Words>851</Words>
  <Application>Microsoft Office PowerPoint</Application>
  <PresentationFormat>On-screen Show (4:3)</PresentationFormat>
  <Paragraphs>41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ipu</dc:creator>
  <cp:lastModifiedBy>desktop</cp:lastModifiedBy>
  <cp:revision>107</cp:revision>
  <dcterms:created xsi:type="dcterms:W3CDTF">2010-08-31T13:25:35Z</dcterms:created>
  <dcterms:modified xsi:type="dcterms:W3CDTF">2018-10-12T19:24:44Z</dcterms:modified>
</cp:coreProperties>
</file>