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925DBDBE-1718-47BB-9ED5-D5C1AE8446C0}" type="slidenum">
              <a:rPr lang="ar-SA"/>
              <a:pPr/>
              <a:t>‹#›</a:t>
            </a:fld>
            <a:endParaRPr lang="en-US"/>
          </a:p>
        </p:txBody>
      </p:sp>
    </p:spTree>
    <p:extLst>
      <p:ext uri="{BB962C8B-B14F-4D97-AF65-F5344CB8AC3E}">
        <p14:creationId xmlns:p14="http://schemas.microsoft.com/office/powerpoint/2010/main" val="566245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A3E454F5-6F72-4DFD-937E-9BE53CAA183F}" type="slidenum">
              <a:rPr lang="ar-SA"/>
              <a:pPr/>
              <a:t>‹#›</a:t>
            </a:fld>
            <a:endParaRPr lang="en-US"/>
          </a:p>
        </p:txBody>
      </p:sp>
    </p:spTree>
    <p:extLst>
      <p:ext uri="{BB962C8B-B14F-4D97-AF65-F5344CB8AC3E}">
        <p14:creationId xmlns:p14="http://schemas.microsoft.com/office/powerpoint/2010/main" val="343289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F7A9FF2B-AD95-4F70-868C-57EE5E750A7F}" type="slidenum">
              <a:rPr lang="ar-SA"/>
              <a:pPr/>
              <a:t>‹#›</a:t>
            </a:fld>
            <a:endParaRPr lang="en-US"/>
          </a:p>
        </p:txBody>
      </p:sp>
    </p:spTree>
    <p:extLst>
      <p:ext uri="{BB962C8B-B14F-4D97-AF65-F5344CB8AC3E}">
        <p14:creationId xmlns:p14="http://schemas.microsoft.com/office/powerpoint/2010/main" val="1321965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A6678286-36EB-45C0-9AAB-1A26DDF52FD1}" type="slidenum">
              <a:rPr lang="ar-SA"/>
              <a:pPr/>
              <a:t>‹#›</a:t>
            </a:fld>
            <a:endParaRPr lang="en-US"/>
          </a:p>
        </p:txBody>
      </p:sp>
    </p:spTree>
    <p:extLst>
      <p:ext uri="{BB962C8B-B14F-4D97-AF65-F5344CB8AC3E}">
        <p14:creationId xmlns:p14="http://schemas.microsoft.com/office/powerpoint/2010/main" val="428804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A9DD9A20-88BE-4D0A-A7C4-142B5F0D0FF0}" type="slidenum">
              <a:rPr lang="ar-SA"/>
              <a:pPr/>
              <a:t>‹#›</a:t>
            </a:fld>
            <a:endParaRPr lang="en-US"/>
          </a:p>
        </p:txBody>
      </p:sp>
    </p:spTree>
    <p:extLst>
      <p:ext uri="{BB962C8B-B14F-4D97-AF65-F5344CB8AC3E}">
        <p14:creationId xmlns:p14="http://schemas.microsoft.com/office/powerpoint/2010/main" val="3774814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90EFF3D9-A7A6-46CC-9228-3A2F8C6C04F2}" type="slidenum">
              <a:rPr lang="ar-SA"/>
              <a:pPr/>
              <a:t>‹#›</a:t>
            </a:fld>
            <a:endParaRPr lang="en-US"/>
          </a:p>
        </p:txBody>
      </p:sp>
    </p:spTree>
    <p:extLst>
      <p:ext uri="{BB962C8B-B14F-4D97-AF65-F5344CB8AC3E}">
        <p14:creationId xmlns:p14="http://schemas.microsoft.com/office/powerpoint/2010/main" val="3695450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E6A8BEAE-8E35-49E3-9E1E-038A65C9FF94}" type="slidenum">
              <a:rPr lang="ar-SA"/>
              <a:pPr/>
              <a:t>‹#›</a:t>
            </a:fld>
            <a:endParaRPr lang="en-US"/>
          </a:p>
        </p:txBody>
      </p:sp>
    </p:spTree>
    <p:extLst>
      <p:ext uri="{BB962C8B-B14F-4D97-AF65-F5344CB8AC3E}">
        <p14:creationId xmlns:p14="http://schemas.microsoft.com/office/powerpoint/2010/main" val="2847631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C334C1BF-6BD9-477F-AE5F-50CF3FD5F593}" type="slidenum">
              <a:rPr lang="ar-SA"/>
              <a:pPr/>
              <a:t>‹#›</a:t>
            </a:fld>
            <a:endParaRPr lang="en-US"/>
          </a:p>
        </p:txBody>
      </p:sp>
    </p:spTree>
    <p:extLst>
      <p:ext uri="{BB962C8B-B14F-4D97-AF65-F5344CB8AC3E}">
        <p14:creationId xmlns:p14="http://schemas.microsoft.com/office/powerpoint/2010/main" val="4140151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8E855653-2700-4CBE-B96F-56CE89848A0F}" type="slidenum">
              <a:rPr lang="ar-SA"/>
              <a:pPr/>
              <a:t>‹#›</a:t>
            </a:fld>
            <a:endParaRPr lang="en-US"/>
          </a:p>
        </p:txBody>
      </p:sp>
    </p:spTree>
    <p:extLst>
      <p:ext uri="{BB962C8B-B14F-4D97-AF65-F5344CB8AC3E}">
        <p14:creationId xmlns:p14="http://schemas.microsoft.com/office/powerpoint/2010/main" val="2363744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D0255B9E-776E-48A8-AA91-95422073C4B1}" type="slidenum">
              <a:rPr lang="ar-SA"/>
              <a:pPr/>
              <a:t>‹#›</a:t>
            </a:fld>
            <a:endParaRPr lang="en-US"/>
          </a:p>
        </p:txBody>
      </p:sp>
    </p:spTree>
    <p:extLst>
      <p:ext uri="{BB962C8B-B14F-4D97-AF65-F5344CB8AC3E}">
        <p14:creationId xmlns:p14="http://schemas.microsoft.com/office/powerpoint/2010/main" val="1227530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A8CE34A-75EA-4BE8-B39A-A64D0EFFB99E}" type="slidenum">
              <a:rPr lang="ar-SA"/>
              <a:pPr/>
              <a:t>‹#›</a:t>
            </a:fld>
            <a:endParaRPr lang="en-US"/>
          </a:p>
        </p:txBody>
      </p:sp>
    </p:spTree>
    <p:extLst>
      <p:ext uri="{BB962C8B-B14F-4D97-AF65-F5344CB8AC3E}">
        <p14:creationId xmlns:p14="http://schemas.microsoft.com/office/powerpoint/2010/main" val="586233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3BDAE7A1-9BEB-4E97-937B-9ED7BE3EB975}"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صورة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588" y="2071688"/>
            <a:ext cx="6600825" cy="271303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7245" y="4581128"/>
            <a:ext cx="2889510" cy="13761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900113" y="1700213"/>
            <a:ext cx="7272337" cy="411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حين يسمع النداء : اللهم رب هذه الدعوة التامة ، والصلاة القائمة ، آت محمدا الوسيلة </a:t>
            </a:r>
            <a:r>
              <a:rPr lang="ar-KW" sz="4400" b="1">
                <a:solidFill>
                  <a:schemeClr val="accent2"/>
                </a:solidFill>
                <a:cs typeface="Traditional Arabic" pitchFamily="2" charset="-78"/>
              </a:rPr>
              <a:t> </a:t>
            </a:r>
            <a:r>
              <a:rPr lang="ar-SA" sz="4400" b="1">
                <a:solidFill>
                  <a:schemeClr val="accent2"/>
                </a:solidFill>
                <a:cs typeface="Traditional Arabic" pitchFamily="2" charset="-78"/>
              </a:rPr>
              <a:t>والفضيلة ، وابعثه مقاما محمودا الذي وعدته ، حلت له شفاعتي يوم القيامة</a:t>
            </a:r>
            <a:r>
              <a:rPr lang="ar-SA" sz="4400" b="1">
                <a:cs typeface="Traditional Arabic" pitchFamily="2" charset="-78"/>
              </a:rPr>
              <a:t> </a:t>
            </a:r>
            <a:r>
              <a:rPr lang="ar-KW" sz="4400" b="1">
                <a:cs typeface="Traditional Arabic" pitchFamily="2" charset="-78"/>
              </a:rPr>
              <a:t>. رواه البخاري 4719</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468313" y="1697038"/>
            <a:ext cx="8137525"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3600" b="1">
                <a:cs typeface="Traditional Arabic" pitchFamily="2" charset="-78"/>
              </a:rPr>
              <a:t>قال صلى الله عليه وسلم : </a:t>
            </a:r>
            <a:r>
              <a:rPr lang="ar-SA" sz="3600" b="1">
                <a:solidFill>
                  <a:schemeClr val="accent2"/>
                </a:solidFill>
                <a:cs typeface="Traditional Arabic" pitchFamily="2" charset="-78"/>
              </a:rPr>
              <a:t>من قال : لا إله إلا الله وحده لا شريك له ، له الملك وله الحمد ، وهو على كل شيء قدير . في يوم مائة مرة ، كانت له عدل عشر رقاب ، وكتبت له مائة حسنة ، ومحيت عنه مائة سيئة ، وكانت له حرزا من الشيطان يومه ذلك حتى يمسي ، ولم يأت أحد بأفضل مما جاء به إلا رجل عمل أكثر منه</a:t>
            </a:r>
            <a:r>
              <a:rPr lang="ar-SA" sz="3600" b="1">
                <a:cs typeface="Traditional Arabic" pitchFamily="2" charset="-78"/>
              </a:rPr>
              <a:t> </a:t>
            </a:r>
            <a:r>
              <a:rPr lang="ar-KW" sz="3600" b="1">
                <a:cs typeface="Traditional Arabic" pitchFamily="2" charset="-78"/>
              </a:rPr>
              <a:t>. رواه البخاري 6403 .</a:t>
            </a:r>
            <a:endParaRPr lang="en-US" sz="36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468313" y="2263775"/>
            <a:ext cx="8137525"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a:t>
            </a:r>
            <a:r>
              <a:rPr lang="ar-KW" sz="4400" b="1">
                <a:solidFill>
                  <a:schemeClr val="accent2"/>
                </a:solidFill>
                <a:cs typeface="Traditional Arabic" pitchFamily="2" charset="-78"/>
              </a:rPr>
              <a:t>: </a:t>
            </a:r>
            <a:r>
              <a:rPr lang="ar-SA" sz="4400" b="1">
                <a:solidFill>
                  <a:schemeClr val="accent2"/>
                </a:solidFill>
                <a:cs typeface="Traditional Arabic" pitchFamily="2" charset="-78"/>
              </a:rPr>
              <a:t>سبحان الله وبحمده ، في يوم مائة مرة ، حطت خطاياه وإن كانت مثل زبد البحر</a:t>
            </a:r>
            <a:r>
              <a:rPr lang="ar-SA" sz="4400" b="1">
                <a:cs typeface="Traditional Arabic" pitchFamily="2" charset="-78"/>
              </a:rPr>
              <a:t> </a:t>
            </a:r>
            <a:r>
              <a:rPr lang="ar-KW" sz="4400" b="1">
                <a:cs typeface="Traditional Arabic" pitchFamily="2" charset="-78"/>
              </a:rPr>
              <a:t>.</a:t>
            </a:r>
            <a:r>
              <a:rPr lang="ar-SA" sz="4400" b="1">
                <a:cs typeface="Traditional Arabic" pitchFamily="2" charset="-78"/>
              </a:rPr>
              <a:t> رواه البخاري 640</a:t>
            </a:r>
            <a:r>
              <a:rPr lang="ar-KW" sz="4400" b="1">
                <a:cs typeface="Traditional Arabic" pitchFamily="2" charset="-78"/>
              </a:rPr>
              <a:t>5</a:t>
            </a:r>
            <a:r>
              <a:rPr lang="ar-SA" sz="4400" b="1">
                <a:cs typeface="Traditional Arabic" pitchFamily="2" charset="-78"/>
              </a:rPr>
              <a:t>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468313" y="1697038"/>
            <a:ext cx="8137525"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000" b="1">
                <a:cs typeface="Traditional Arabic" pitchFamily="2" charset="-78"/>
              </a:rPr>
              <a:t>قال صلى الله عليه وسلم : </a:t>
            </a:r>
            <a:r>
              <a:rPr lang="ar-SA" sz="4000" b="1">
                <a:solidFill>
                  <a:schemeClr val="accent2"/>
                </a:solidFill>
                <a:cs typeface="Traditional Arabic" pitchFamily="2" charset="-78"/>
              </a:rPr>
              <a:t>يخرج من النار من قال لا إله إلا الله ، وكان في قلبه من الخير ما يزن شعيرة ، ثم يخرج من النار من قال لا إله إلا الله ، وكان في قلبه من الخير ما يزن برة ، ثم يخرج من النار من قال لا إله إلا الله ، وكان في قلبه ما يزن من الخير ذرة.</a:t>
            </a:r>
            <a:r>
              <a:rPr lang="ar-SA" sz="4000" b="1">
                <a:cs typeface="Traditional Arabic" pitchFamily="2" charset="-78"/>
              </a:rPr>
              <a:t> رواه البخاري </a:t>
            </a:r>
            <a:r>
              <a:rPr lang="ar-KW" sz="4000" b="1">
                <a:cs typeface="Traditional Arabic" pitchFamily="2" charset="-78"/>
              </a:rPr>
              <a:t>7410</a:t>
            </a:r>
            <a:r>
              <a:rPr lang="ar-SA" sz="4000" b="1">
                <a:cs typeface="Traditional Arabic" pitchFamily="2" charset="-78"/>
              </a:rPr>
              <a:t> .</a:t>
            </a:r>
            <a:endParaRPr lang="en-US" sz="40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468313" y="2133600"/>
            <a:ext cx="8137525"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 مطرنا بفضل الله ورحمته ، فذلك مؤمن بي وكافر بالكوكب ، وأما من قال : بنوء كذا وكذا ، فذلك كافر بي ومؤمن بالكوكب .</a:t>
            </a:r>
            <a:r>
              <a:rPr lang="ar-SA" sz="4400" b="1">
                <a:cs typeface="Traditional Arabic" pitchFamily="2" charset="-78"/>
              </a:rPr>
              <a:t> </a:t>
            </a:r>
            <a:r>
              <a:rPr lang="ar-KW" sz="4400" b="1">
                <a:cs typeface="Traditional Arabic" pitchFamily="2" charset="-78"/>
              </a:rPr>
              <a:t>رواه البخاري 846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538163" y="2276475"/>
            <a:ext cx="8137525" cy="228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800" b="1">
                <a:cs typeface="Traditional Arabic" pitchFamily="2" charset="-78"/>
              </a:rPr>
              <a:t>قال صلى الله عليه وسلم : </a:t>
            </a:r>
            <a:r>
              <a:rPr lang="ar-SA" sz="4800" b="1">
                <a:solidFill>
                  <a:schemeClr val="accent2"/>
                </a:solidFill>
                <a:cs typeface="Traditional Arabic" pitchFamily="2" charset="-78"/>
              </a:rPr>
              <a:t>فإن الله حرم على النار من قال : لا إله إلا الله ، يبتغي بذلك وجه الله .</a:t>
            </a:r>
            <a:r>
              <a:rPr lang="ar-SA" sz="4800" b="1">
                <a:cs typeface="Traditional Arabic" pitchFamily="2" charset="-78"/>
              </a:rPr>
              <a:t> رواه البخاري </a:t>
            </a:r>
            <a:r>
              <a:rPr lang="ar-KW" sz="4800" b="1">
                <a:cs typeface="Traditional Arabic" pitchFamily="2" charset="-78"/>
              </a:rPr>
              <a:t>5401</a:t>
            </a:r>
            <a:r>
              <a:rPr lang="ar-SA" sz="4800" b="1">
                <a:cs typeface="Traditional Arabic" pitchFamily="2" charset="-78"/>
              </a:rPr>
              <a:t> .</a:t>
            </a:r>
            <a:endParaRPr lang="en-US" sz="48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468313" y="1885950"/>
            <a:ext cx="8137525"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000" b="1">
                <a:cs typeface="Traditional Arabic" pitchFamily="2" charset="-78"/>
              </a:rPr>
              <a:t>قال صلى الله عليه وسلم : </a:t>
            </a:r>
            <a:r>
              <a:rPr lang="ar-SA" sz="4000" b="1">
                <a:solidFill>
                  <a:schemeClr val="accent2"/>
                </a:solidFill>
                <a:cs typeface="Traditional Arabic" pitchFamily="2" charset="-78"/>
              </a:rPr>
              <a:t>من قال </a:t>
            </a:r>
            <a:r>
              <a:rPr lang="ar-KW" sz="4000" b="1">
                <a:solidFill>
                  <a:schemeClr val="accent2"/>
                </a:solidFill>
                <a:cs typeface="Traditional Arabic" pitchFamily="2" charset="-78"/>
              </a:rPr>
              <a:t>: </a:t>
            </a:r>
            <a:r>
              <a:rPr lang="ar-SA" sz="4000" b="1">
                <a:solidFill>
                  <a:schemeClr val="accent2"/>
                </a:solidFill>
                <a:cs typeface="Traditional Arabic" pitchFamily="2" charset="-78"/>
              </a:rPr>
              <a:t>أشهد أن لا إله إلا الله وحده لا شريك له ، وأن محمدا عبده ورسوله ، وأن عيسى عبد الله وابن أمته وكلمته ألقاها إلى مريم وروح </a:t>
            </a:r>
            <a:r>
              <a:rPr lang="ar-KW" sz="4000" b="1">
                <a:solidFill>
                  <a:schemeClr val="accent2"/>
                </a:solidFill>
                <a:cs typeface="Traditional Arabic" pitchFamily="2" charset="-78"/>
              </a:rPr>
              <a:t> </a:t>
            </a:r>
            <a:r>
              <a:rPr lang="ar-SA" sz="4000" b="1">
                <a:solidFill>
                  <a:schemeClr val="accent2"/>
                </a:solidFill>
                <a:cs typeface="Traditional Arabic" pitchFamily="2" charset="-78"/>
              </a:rPr>
              <a:t>منه ، وأن الجنة حق ، وأن النار حق ، أدخله الله من أي أبواب الجنة الثمانية شاء .</a:t>
            </a:r>
            <a:r>
              <a:rPr lang="ar-SA" sz="4000" b="1">
                <a:cs typeface="Traditional Arabic" pitchFamily="2" charset="-78"/>
              </a:rPr>
              <a:t> رواه </a:t>
            </a:r>
            <a:r>
              <a:rPr lang="ar-KW" sz="4000" b="1">
                <a:cs typeface="Traditional Arabic" pitchFamily="2" charset="-78"/>
              </a:rPr>
              <a:t>مسلم</a:t>
            </a:r>
            <a:r>
              <a:rPr lang="ar-SA" sz="4000" b="1">
                <a:cs typeface="Traditional Arabic" pitchFamily="2" charset="-78"/>
              </a:rPr>
              <a:t> </a:t>
            </a:r>
            <a:r>
              <a:rPr lang="ar-KW" sz="4000" b="1">
                <a:cs typeface="Traditional Arabic" pitchFamily="2" charset="-78"/>
              </a:rPr>
              <a:t>28</a:t>
            </a:r>
            <a:r>
              <a:rPr lang="ar-SA" sz="4000" b="1">
                <a:cs typeface="Traditional Arabic" pitchFamily="2" charset="-78"/>
              </a:rPr>
              <a:t> .</a:t>
            </a:r>
            <a:endParaRPr lang="en-US" sz="40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468313" y="1697038"/>
            <a:ext cx="8137525" cy="344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حين يسمع المؤذن </a:t>
            </a:r>
            <a:r>
              <a:rPr lang="ar-KW" sz="4400" b="1">
                <a:solidFill>
                  <a:schemeClr val="accent2"/>
                </a:solidFill>
                <a:cs typeface="Traditional Arabic" pitchFamily="2" charset="-78"/>
              </a:rPr>
              <a:t>: </a:t>
            </a:r>
            <a:r>
              <a:rPr lang="ar-SA" sz="4400" b="1">
                <a:solidFill>
                  <a:schemeClr val="accent2"/>
                </a:solidFill>
                <a:cs typeface="Traditional Arabic" pitchFamily="2" charset="-78"/>
              </a:rPr>
              <a:t>أشهد أن لا إله إلا الله وحده لا شريك له . وأن محمدا عبده ورسوله . رضيت بالله ربا وبمحمد رسولا وبالإسلام دينا . غفر له ذنبه.</a:t>
            </a:r>
            <a:r>
              <a:rPr lang="ar-SA" sz="4400" b="1">
                <a:cs typeface="Traditional Arabic" pitchFamily="2" charset="-78"/>
              </a:rPr>
              <a:t> رواه </a:t>
            </a:r>
            <a:r>
              <a:rPr lang="ar-KW" sz="4400" b="1">
                <a:cs typeface="Traditional Arabic" pitchFamily="2" charset="-78"/>
              </a:rPr>
              <a:t>مسلم</a:t>
            </a:r>
            <a:r>
              <a:rPr lang="ar-SA" sz="4400" b="1">
                <a:cs typeface="Traditional Arabic" pitchFamily="2" charset="-78"/>
              </a:rPr>
              <a:t> </a:t>
            </a:r>
            <a:r>
              <a:rPr lang="ar-KW" sz="4400" b="1">
                <a:cs typeface="Traditional Arabic" pitchFamily="2" charset="-78"/>
              </a:rPr>
              <a:t>386</a:t>
            </a:r>
            <a:r>
              <a:rPr lang="ar-SA" sz="4400" b="1">
                <a:cs typeface="Traditional Arabic" pitchFamily="2" charset="-78"/>
              </a:rPr>
              <a:t>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468313" y="2051050"/>
            <a:ext cx="8137525"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a:t>
            </a:r>
            <a:r>
              <a:rPr lang="ar-KW" sz="4400" b="1">
                <a:solidFill>
                  <a:schemeClr val="accent2"/>
                </a:solidFill>
                <a:cs typeface="Traditional Arabic" pitchFamily="2" charset="-78"/>
              </a:rPr>
              <a:t>: </a:t>
            </a:r>
            <a:r>
              <a:rPr lang="ar-SA" sz="4400" b="1">
                <a:solidFill>
                  <a:schemeClr val="accent2"/>
                </a:solidFill>
                <a:cs typeface="Traditional Arabic" pitchFamily="2" charset="-78"/>
              </a:rPr>
              <a:t>لا إله إلا الله وحده لا شريك له ، له الملك وله الحمد وهو على كل شيء قدير ، عشر مرات . كان كمن أعتق أربعة أنفس من ولد إسماعيل .</a:t>
            </a:r>
            <a:r>
              <a:rPr lang="ar-SA" sz="4400" b="1">
                <a:cs typeface="Traditional Arabic" pitchFamily="2" charset="-78"/>
              </a:rPr>
              <a:t> رواه </a:t>
            </a:r>
            <a:r>
              <a:rPr lang="ar-KW" sz="4400" b="1">
                <a:cs typeface="Traditional Arabic" pitchFamily="2" charset="-78"/>
              </a:rPr>
              <a:t>مسلم</a:t>
            </a:r>
            <a:r>
              <a:rPr lang="ar-SA" sz="4400" b="1">
                <a:cs typeface="Traditional Arabic" pitchFamily="2" charset="-78"/>
              </a:rPr>
              <a:t> </a:t>
            </a:r>
            <a:r>
              <a:rPr lang="ar-KW" sz="4400" b="1">
                <a:cs typeface="Traditional Arabic" pitchFamily="2" charset="-78"/>
              </a:rPr>
              <a:t>2693</a:t>
            </a:r>
            <a:r>
              <a:rPr lang="ar-SA" sz="4400" b="1">
                <a:cs typeface="Traditional Arabic" pitchFamily="2" charset="-78"/>
              </a:rPr>
              <a:t>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538163" y="2335213"/>
            <a:ext cx="8137525" cy="228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800" b="1">
                <a:cs typeface="Traditional Arabic" pitchFamily="2" charset="-78"/>
              </a:rPr>
              <a:t>قال صلى الله عليه وسلم : </a:t>
            </a:r>
            <a:r>
              <a:rPr lang="ar-SA" sz="4800" b="1">
                <a:solidFill>
                  <a:schemeClr val="accent2"/>
                </a:solidFill>
                <a:cs typeface="Traditional Arabic" pitchFamily="2" charset="-78"/>
              </a:rPr>
              <a:t>من قال </a:t>
            </a:r>
            <a:r>
              <a:rPr lang="ar-KW" sz="4800" b="1">
                <a:solidFill>
                  <a:schemeClr val="accent2"/>
                </a:solidFill>
                <a:cs typeface="Traditional Arabic" pitchFamily="2" charset="-78"/>
              </a:rPr>
              <a:t>: </a:t>
            </a:r>
            <a:r>
              <a:rPr lang="ar-SA" sz="4800" b="1">
                <a:solidFill>
                  <a:schemeClr val="accent2"/>
                </a:solidFill>
                <a:cs typeface="Traditional Arabic" pitchFamily="2" charset="-78"/>
              </a:rPr>
              <a:t>لا إله إلا الله ، وكفر بما يعبد من دون الله ، حرم ماله ودمه . وحسابه على الله</a:t>
            </a:r>
            <a:r>
              <a:rPr lang="ar-SA" sz="4800" b="1">
                <a:cs typeface="Traditional Arabic" pitchFamily="2" charset="-78"/>
              </a:rPr>
              <a:t> . رواه </a:t>
            </a:r>
            <a:r>
              <a:rPr lang="ar-KW" sz="4800" b="1">
                <a:cs typeface="Traditional Arabic" pitchFamily="2" charset="-78"/>
              </a:rPr>
              <a:t>مسلم</a:t>
            </a:r>
            <a:r>
              <a:rPr lang="ar-SA" sz="4800" b="1">
                <a:cs typeface="Traditional Arabic" pitchFamily="2" charset="-78"/>
              </a:rPr>
              <a:t> </a:t>
            </a:r>
            <a:r>
              <a:rPr lang="ar-KW" sz="4800" b="1">
                <a:cs typeface="Traditional Arabic" pitchFamily="2" charset="-78"/>
              </a:rPr>
              <a:t>23</a:t>
            </a:r>
            <a:r>
              <a:rPr lang="ar-SA" sz="4800" b="1">
                <a:cs typeface="Traditional Arabic" pitchFamily="2" charset="-78"/>
              </a:rPr>
              <a:t> .</a:t>
            </a:r>
            <a:endParaRPr lang="en-US" sz="48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538163" y="1628775"/>
            <a:ext cx="8137525" cy="375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800" b="1">
                <a:cs typeface="Traditional Arabic" pitchFamily="2" charset="-78"/>
              </a:rPr>
              <a:t>قال صلى الله عليه وسلم : </a:t>
            </a:r>
            <a:r>
              <a:rPr lang="ar-SA" sz="4800" b="1">
                <a:solidFill>
                  <a:schemeClr val="accent2"/>
                </a:solidFill>
                <a:cs typeface="Traditional Arabic" pitchFamily="2" charset="-78"/>
              </a:rPr>
              <a:t>من قال ، حين يصبح وحين يمسي : سبحان الله وبحمده ، مائة مرة ، لم يأت أحد ، يوم القيامة ، بأفضل مما جاء به . إلا أحد قال مثل ما قال أو زاد عليه</a:t>
            </a:r>
            <a:r>
              <a:rPr lang="ar-SA" sz="4800" b="1">
                <a:cs typeface="Traditional Arabic" pitchFamily="2" charset="-78"/>
              </a:rPr>
              <a:t> . رواه مسلم </a:t>
            </a:r>
            <a:r>
              <a:rPr lang="ar-KW" sz="4800" b="1">
                <a:cs typeface="Traditional Arabic" pitchFamily="2" charset="-78"/>
              </a:rPr>
              <a:t>2692</a:t>
            </a:r>
            <a:r>
              <a:rPr lang="ar-SA" sz="4800" b="1">
                <a:cs typeface="Traditional Arabic" pitchFamily="2" charset="-78"/>
              </a:rPr>
              <a:t> .</a:t>
            </a:r>
            <a:endParaRPr lang="en-US" sz="48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538163" y="2133600"/>
            <a:ext cx="8137525" cy="25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5400" b="1">
                <a:cs typeface="Traditional Arabic" pitchFamily="2" charset="-78"/>
              </a:rPr>
              <a:t>قال صلى الله عليه وسلم : </a:t>
            </a:r>
            <a:r>
              <a:rPr lang="ar-SA" sz="5400" b="1">
                <a:solidFill>
                  <a:schemeClr val="accent2"/>
                </a:solidFill>
                <a:cs typeface="Traditional Arabic" pitchFamily="2" charset="-78"/>
              </a:rPr>
              <a:t>من قال رضيت بالله ربا وبالإسلام دينا وبمحمد رسولا وجبت له الجنة</a:t>
            </a:r>
            <a:r>
              <a:rPr lang="ar-SA" sz="5400" b="1">
                <a:cs typeface="Traditional Arabic" pitchFamily="2" charset="-78"/>
              </a:rPr>
              <a:t> . رواه </a:t>
            </a:r>
            <a:r>
              <a:rPr lang="ar-KW" sz="5400" b="1">
                <a:cs typeface="Traditional Arabic" pitchFamily="2" charset="-78"/>
              </a:rPr>
              <a:t>أبوداود 1529 .</a:t>
            </a:r>
            <a:endParaRPr lang="en-US" sz="5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538163" y="1196975"/>
            <a:ext cx="8137525"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حين يصبح أو يمسي اللهم إني أصبحت أشهدك وأشهد حملة عرشك وملائكتك وجميع خلقك أنك أنت الله لا إله إلا أنت وأن محمدا عبدك ورسولك أعتق الله ربعه من النار فمن قالها مرتين أعتق الله نصفه ومن قالها ثلاثا أعتق الله ثلاثة أرباعه فإن قالها أربعا أعتقه الله من النار</a:t>
            </a:r>
            <a:r>
              <a:rPr lang="ar-KW" sz="4400" b="1">
                <a:cs typeface="Traditional Arabic" pitchFamily="2" charset="-78"/>
              </a:rPr>
              <a:t>.</a:t>
            </a:r>
            <a:r>
              <a:rPr lang="ar-SA" sz="4400" b="1">
                <a:cs typeface="Traditional Arabic" pitchFamily="2" charset="-78"/>
              </a:rPr>
              <a:t> رواه </a:t>
            </a:r>
            <a:r>
              <a:rPr lang="ar-KW" sz="4400" b="1">
                <a:cs typeface="Traditional Arabic" pitchFamily="2" charset="-78"/>
              </a:rPr>
              <a:t>أبوداود 5069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539750" y="1196975"/>
            <a:ext cx="8137525"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حين يصبح أو حين يمسي : اللهم أنت ربي لا إله إلا أنت ، خلقتني وأنا عبدك وأنا على عهدك ووعدك ما استطعت ، أعوذ بك من شر ما صنعت ، أبوء بنعمتك وأبوء بذنبي ، فاغفر لي إنه لا يغفر الذنوب إلا أنت . فمات من يومه أو من ليلته دخل الجنة</a:t>
            </a:r>
            <a:r>
              <a:rPr lang="ar-SA" sz="4400" b="1">
                <a:cs typeface="Traditional Arabic" pitchFamily="2" charset="-78"/>
              </a:rPr>
              <a:t> . رواه </a:t>
            </a:r>
            <a:r>
              <a:rPr lang="ar-KW" sz="4400" b="1">
                <a:cs typeface="Traditional Arabic" pitchFamily="2" charset="-78"/>
              </a:rPr>
              <a:t>أبوداود 5070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539750" y="1571625"/>
            <a:ext cx="8137525" cy="344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400" b="1">
                <a:cs typeface="Traditional Arabic" pitchFamily="2" charset="-78"/>
              </a:rPr>
              <a:t>قال صلى الله عليه وسلم : </a:t>
            </a:r>
            <a:r>
              <a:rPr lang="ar-SA" sz="4400" b="1">
                <a:solidFill>
                  <a:schemeClr val="accent2"/>
                </a:solidFill>
                <a:cs typeface="Traditional Arabic" pitchFamily="2" charset="-78"/>
              </a:rPr>
              <a:t>من قال حين يصبح اللهم ما أصبح بي من نعمة فمنك وحدك لا شريك لك فلك الحمد ولك الشكر فقد أدى شكر يومه ومن قال مثل ذلك حين يمسي فقد أدى شكر ليلته</a:t>
            </a:r>
            <a:r>
              <a:rPr lang="ar-SA" sz="4400" b="1">
                <a:cs typeface="Traditional Arabic" pitchFamily="2" charset="-78"/>
              </a:rPr>
              <a:t>. رواه أبوداود </a:t>
            </a:r>
            <a:r>
              <a:rPr lang="ar-KW" sz="4400" b="1">
                <a:cs typeface="Traditional Arabic" pitchFamily="2" charset="-78"/>
              </a:rPr>
              <a:t>5073</a:t>
            </a:r>
            <a:r>
              <a:rPr lang="ar-SA" sz="4400" b="1">
                <a:cs typeface="Traditional Arabic" pitchFamily="2" charset="-78"/>
              </a:rPr>
              <a:t> .</a:t>
            </a:r>
            <a:endParaRPr lang="en-US" sz="4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539750" y="2065338"/>
            <a:ext cx="8137525"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KW" sz="4800" b="1">
                <a:cs typeface="Traditional Arabic" pitchFamily="2" charset="-78"/>
              </a:rPr>
              <a:t>قال صلى الله عليه وسلم : </a:t>
            </a:r>
            <a:r>
              <a:rPr lang="ar-SA" sz="4800" b="1">
                <a:solidFill>
                  <a:schemeClr val="accent2"/>
                </a:solidFill>
                <a:cs typeface="Traditional Arabic" pitchFamily="2" charset="-78"/>
              </a:rPr>
              <a:t>من قال أستغفر الله الذي لا إله إلا هو الحي القيوم وأتوب إليه غفر له وإن كان قد فر من الزحف</a:t>
            </a:r>
            <a:r>
              <a:rPr lang="ar-SA" sz="4800" b="1">
                <a:cs typeface="Traditional Arabic" pitchFamily="2" charset="-78"/>
              </a:rPr>
              <a:t>. رواه أبوداود </a:t>
            </a:r>
            <a:r>
              <a:rPr lang="ar-KW" sz="4800" b="1">
                <a:cs typeface="Traditional Arabic" pitchFamily="2" charset="-78"/>
              </a:rPr>
              <a:t>1517</a:t>
            </a:r>
            <a:r>
              <a:rPr lang="ar-SA" sz="4800" b="1">
                <a:cs typeface="Traditional Arabic" pitchFamily="2" charset="-78"/>
              </a:rPr>
              <a:t> .</a:t>
            </a:r>
            <a:endParaRPr lang="en-US" sz="48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373216"/>
            <a:ext cx="1588771" cy="75667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106</TotalTime>
  <Words>739</Words>
  <Application>Microsoft Office PowerPoint</Application>
  <PresentationFormat>On-screen Show (4:3)</PresentationFormat>
  <Paragraphs>16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52</cp:revision>
  <dcterms:created xsi:type="dcterms:W3CDTF">2010-07-24T09:40:49Z</dcterms:created>
  <dcterms:modified xsi:type="dcterms:W3CDTF">2018-10-12T19:27:57Z</dcterms:modified>
</cp:coreProperties>
</file>