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7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2094" y="5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9D1CE93A-73C6-4889-AEDC-BA0EBE64BF53}" type="slidenum">
              <a:rPr lang="ar-SA"/>
              <a:pPr/>
              <a:t>‹#›</a:t>
            </a:fld>
            <a:endParaRPr lang="en-US"/>
          </a:p>
        </p:txBody>
      </p:sp>
    </p:spTree>
    <p:extLst>
      <p:ext uri="{BB962C8B-B14F-4D97-AF65-F5344CB8AC3E}">
        <p14:creationId xmlns:p14="http://schemas.microsoft.com/office/powerpoint/2010/main" val="288531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FF657EBE-6198-47FA-9AF1-1285284D192B}" type="slidenum">
              <a:rPr lang="ar-SA"/>
              <a:pPr/>
              <a:t>‹#›</a:t>
            </a:fld>
            <a:endParaRPr lang="en-US"/>
          </a:p>
        </p:txBody>
      </p:sp>
    </p:spTree>
    <p:extLst>
      <p:ext uri="{BB962C8B-B14F-4D97-AF65-F5344CB8AC3E}">
        <p14:creationId xmlns:p14="http://schemas.microsoft.com/office/powerpoint/2010/main" val="199208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0EC19DBF-8A8E-4C55-82A7-82E197A588D4}" type="slidenum">
              <a:rPr lang="ar-SA"/>
              <a:pPr/>
              <a:t>‹#›</a:t>
            </a:fld>
            <a:endParaRPr lang="en-US"/>
          </a:p>
        </p:txBody>
      </p:sp>
    </p:spTree>
    <p:extLst>
      <p:ext uri="{BB962C8B-B14F-4D97-AF65-F5344CB8AC3E}">
        <p14:creationId xmlns:p14="http://schemas.microsoft.com/office/powerpoint/2010/main" val="968132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7B0FE1CF-1948-4572-A586-F99EEEF93CAE}" type="slidenum">
              <a:rPr lang="ar-SA"/>
              <a:pPr/>
              <a:t>‹#›</a:t>
            </a:fld>
            <a:endParaRPr lang="en-US"/>
          </a:p>
        </p:txBody>
      </p:sp>
    </p:spTree>
    <p:extLst>
      <p:ext uri="{BB962C8B-B14F-4D97-AF65-F5344CB8AC3E}">
        <p14:creationId xmlns:p14="http://schemas.microsoft.com/office/powerpoint/2010/main" val="2451433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338AD622-7275-4855-8CBD-A71CD73BD2B0}" type="slidenum">
              <a:rPr lang="ar-SA"/>
              <a:pPr/>
              <a:t>‹#›</a:t>
            </a:fld>
            <a:endParaRPr lang="en-US"/>
          </a:p>
        </p:txBody>
      </p:sp>
    </p:spTree>
    <p:extLst>
      <p:ext uri="{BB962C8B-B14F-4D97-AF65-F5344CB8AC3E}">
        <p14:creationId xmlns:p14="http://schemas.microsoft.com/office/powerpoint/2010/main" val="3544259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1AE2977B-1152-4BFE-908C-C4326CD00904}" type="slidenum">
              <a:rPr lang="ar-SA"/>
              <a:pPr/>
              <a:t>‹#›</a:t>
            </a:fld>
            <a:endParaRPr lang="en-US"/>
          </a:p>
        </p:txBody>
      </p:sp>
    </p:spTree>
    <p:extLst>
      <p:ext uri="{BB962C8B-B14F-4D97-AF65-F5344CB8AC3E}">
        <p14:creationId xmlns:p14="http://schemas.microsoft.com/office/powerpoint/2010/main" val="231654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F0641AD8-83AE-440C-85BB-FFD8D44FD1BC}" type="slidenum">
              <a:rPr lang="ar-SA"/>
              <a:pPr/>
              <a:t>‹#›</a:t>
            </a:fld>
            <a:endParaRPr lang="en-US"/>
          </a:p>
        </p:txBody>
      </p:sp>
    </p:spTree>
    <p:extLst>
      <p:ext uri="{BB962C8B-B14F-4D97-AF65-F5344CB8AC3E}">
        <p14:creationId xmlns:p14="http://schemas.microsoft.com/office/powerpoint/2010/main" val="1122755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5C53F141-B9C4-4884-AA4B-F06F68DD975B}" type="slidenum">
              <a:rPr lang="ar-SA"/>
              <a:pPr/>
              <a:t>‹#›</a:t>
            </a:fld>
            <a:endParaRPr lang="en-US"/>
          </a:p>
        </p:txBody>
      </p:sp>
    </p:spTree>
    <p:extLst>
      <p:ext uri="{BB962C8B-B14F-4D97-AF65-F5344CB8AC3E}">
        <p14:creationId xmlns:p14="http://schemas.microsoft.com/office/powerpoint/2010/main" val="351903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0A26D390-AB1D-4BEB-B3F3-1C75D30F3935}" type="slidenum">
              <a:rPr lang="ar-SA"/>
              <a:pPr/>
              <a:t>‹#›</a:t>
            </a:fld>
            <a:endParaRPr lang="en-US"/>
          </a:p>
        </p:txBody>
      </p:sp>
    </p:spTree>
    <p:extLst>
      <p:ext uri="{BB962C8B-B14F-4D97-AF65-F5344CB8AC3E}">
        <p14:creationId xmlns:p14="http://schemas.microsoft.com/office/powerpoint/2010/main" val="2871912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F196D7E-683D-47AB-BFB6-95EBE6000C24}" type="slidenum">
              <a:rPr lang="ar-SA"/>
              <a:pPr/>
              <a:t>‹#›</a:t>
            </a:fld>
            <a:endParaRPr lang="en-US"/>
          </a:p>
        </p:txBody>
      </p:sp>
    </p:spTree>
    <p:extLst>
      <p:ext uri="{BB962C8B-B14F-4D97-AF65-F5344CB8AC3E}">
        <p14:creationId xmlns:p14="http://schemas.microsoft.com/office/powerpoint/2010/main" val="383106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9866BFF7-2BB4-4E48-9E9C-96AA7DDEF2FF}" type="slidenum">
              <a:rPr lang="ar-SA"/>
              <a:pPr/>
              <a:t>‹#›</a:t>
            </a:fld>
            <a:endParaRPr lang="en-US"/>
          </a:p>
        </p:txBody>
      </p:sp>
    </p:spTree>
    <p:extLst>
      <p:ext uri="{BB962C8B-B14F-4D97-AF65-F5344CB8AC3E}">
        <p14:creationId xmlns:p14="http://schemas.microsoft.com/office/powerpoint/2010/main" val="3425011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A6885D61-3808-4120-8ACA-936D64BE9F1E}"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b="-17000"/>
          </a:stretch>
        </a:blipFill>
        <a:effectLst/>
      </p:bgPr>
    </p:bg>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a:off x="2514600" y="4114800"/>
            <a:ext cx="3657600" cy="1143000"/>
          </a:xfrm>
          <a:prstGeom prst="rect">
            <a:avLst/>
          </a:prstGeom>
          <a:effectLst/>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ar-KW" sz="3600" b="1" kern="10" dirty="0">
                <a:latin typeface="Traditional Arabic"/>
                <a:cs typeface="Traditional Arabic"/>
              </a:rPr>
              <a:t>محبة الرسول</a:t>
            </a:r>
            <a:endParaRPr lang="en-US" sz="3600" b="1" kern="10" dirty="0">
              <a:latin typeface="Traditional Arabic"/>
              <a:cs typeface="Traditional Arabic"/>
            </a:endParaRPr>
          </a:p>
        </p:txBody>
      </p:sp>
      <p:sp>
        <p:nvSpPr>
          <p:cNvPr id="2053" name="WordArt 5"/>
          <p:cNvSpPr>
            <a:spLocks noChangeArrowheads="1" noChangeShapeType="1" noTextEdit="1"/>
          </p:cNvSpPr>
          <p:nvPr/>
        </p:nvSpPr>
        <p:spPr bwMode="auto">
          <a:xfrm>
            <a:off x="3048000" y="5334000"/>
            <a:ext cx="26670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ar-KW" sz="3600" b="1" kern="10" dirty="0">
                <a:latin typeface="Traditional Arabic"/>
                <a:cs typeface="Traditional Arabic"/>
              </a:rPr>
              <a:t>صلى الله عليه وسلم</a:t>
            </a:r>
            <a:endParaRPr lang="en-US" sz="3600" b="1" kern="10" dirty="0">
              <a:latin typeface="Traditional Arabic"/>
              <a:cs typeface="Traditional Arabic"/>
            </a:endParaRPr>
          </a:p>
        </p:txBody>
      </p:sp>
      <p:sp>
        <p:nvSpPr>
          <p:cNvPr id="6" name="مربع نص 1"/>
          <p:cNvSpPr txBox="1">
            <a:spLocks noChangeArrowheads="1"/>
          </p:cNvSpPr>
          <p:nvPr/>
        </p:nvSpPr>
        <p:spPr bwMode="auto">
          <a:xfrm>
            <a:off x="152400" y="6096000"/>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rtl="1" eaLnBrk="1" hangingPunct="1"/>
            <a:r>
              <a:rPr lang="ar-KW" sz="4000" b="1" dirty="0">
                <a:latin typeface="Traditional Arabic" pitchFamily="2" charset="-78"/>
                <a:cs typeface="Traditional Arabic" pitchFamily="2" charset="-78"/>
              </a:rPr>
              <a:t>من كتاب زاد الأخيار</a:t>
            </a:r>
          </a:p>
        </p:txBody>
      </p:sp>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0400" y="5914884"/>
            <a:ext cx="1866900" cy="88914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701" name="AutoShape 5"/>
          <p:cNvSpPr>
            <a:spLocks noChangeArrowheads="1"/>
          </p:cNvSpPr>
          <p:nvPr/>
        </p:nvSpPr>
        <p:spPr bwMode="auto">
          <a:xfrm>
            <a:off x="990600" y="457200"/>
            <a:ext cx="6858000" cy="990600"/>
          </a:xfrm>
          <a:prstGeom prst="horizontalScroll">
            <a:avLst>
              <a:gd name="adj" fmla="val 12500"/>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sz="4000" b="1">
                <a:cs typeface="Traditional Arabic" pitchFamily="2" charset="-78"/>
              </a:rPr>
              <a:t>أجندة الدرس</a:t>
            </a:r>
            <a:endParaRPr lang="en-US" sz="4000" b="1">
              <a:cs typeface="Traditional Arabic" pitchFamily="2" charset="-78"/>
            </a:endParaRPr>
          </a:p>
        </p:txBody>
      </p:sp>
      <p:sp>
        <p:nvSpPr>
          <p:cNvPr id="29702" name="AutoShape 6"/>
          <p:cNvSpPr>
            <a:spLocks noChangeArrowheads="1"/>
          </p:cNvSpPr>
          <p:nvPr/>
        </p:nvSpPr>
        <p:spPr bwMode="auto">
          <a:xfrm>
            <a:off x="609600" y="2133600"/>
            <a:ext cx="7620000" cy="457200"/>
          </a:xfrm>
          <a:prstGeom prst="flowChartTerminator">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000" b="1">
                <a:cs typeface="Traditional Arabic" pitchFamily="2" charset="-78"/>
              </a:rPr>
              <a:t>أولا </a:t>
            </a:r>
            <a:r>
              <a:rPr lang="ar-KW" sz="2000" b="1">
                <a:cs typeface="Traditional Arabic" pitchFamily="2" charset="-78"/>
              </a:rPr>
              <a:t>:</a:t>
            </a:r>
            <a:r>
              <a:rPr lang="ar-EG" sz="2000" b="1">
                <a:cs typeface="Traditional Arabic" pitchFamily="2" charset="-78"/>
              </a:rPr>
              <a:t> وجوب حب النبي </a:t>
            </a:r>
            <a:r>
              <a:rPr lang="ar-KW" sz="2000" b="1">
                <a:cs typeface="Traditional Arabic" pitchFamily="2" charset="-78"/>
              </a:rPr>
              <a:t>صلى الله عليه وسلم</a:t>
            </a:r>
            <a:r>
              <a:rPr lang="en-US" sz="2000" b="1">
                <a:cs typeface="Traditional Arabic" pitchFamily="2" charset="-78"/>
              </a:rPr>
              <a:t> </a:t>
            </a:r>
            <a:r>
              <a:rPr lang="ar-EG" sz="2000" b="1">
                <a:cs typeface="Traditional Arabic" pitchFamily="2" charset="-78"/>
              </a:rPr>
              <a:t>أكثر من كل الخلق</a:t>
            </a:r>
            <a:r>
              <a:rPr lang="ar-KW" sz="2000" b="1">
                <a:cs typeface="Traditional Arabic" pitchFamily="2" charset="-78"/>
              </a:rPr>
              <a:t> .</a:t>
            </a:r>
            <a:endParaRPr lang="en-US" sz="2000" b="1">
              <a:cs typeface="Traditional Arabic" pitchFamily="2" charset="-78"/>
            </a:endParaRPr>
          </a:p>
        </p:txBody>
      </p:sp>
      <p:sp>
        <p:nvSpPr>
          <p:cNvPr id="29703" name="AutoShape 7"/>
          <p:cNvSpPr>
            <a:spLocks noChangeArrowheads="1"/>
          </p:cNvSpPr>
          <p:nvPr/>
        </p:nvSpPr>
        <p:spPr bwMode="auto">
          <a:xfrm>
            <a:off x="604838" y="2895600"/>
            <a:ext cx="7620000" cy="457200"/>
          </a:xfrm>
          <a:prstGeom prst="flowChartTerminator">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cs typeface="Traditional Arabic" pitchFamily="2" charset="-78"/>
              </a:rPr>
              <a:t>ثانيا </a:t>
            </a:r>
            <a:r>
              <a:rPr lang="ar-KW" sz="2400" b="1">
                <a:cs typeface="Traditional Arabic" pitchFamily="2" charset="-78"/>
              </a:rPr>
              <a:t>:</a:t>
            </a:r>
            <a:r>
              <a:rPr lang="ar-EG" sz="2400" b="1">
                <a:cs typeface="Traditional Arabic" pitchFamily="2" charset="-78"/>
              </a:rPr>
              <a:t> دواعي محبة الرسول </a:t>
            </a:r>
            <a:r>
              <a:rPr lang="ar-KW" sz="2400" b="1">
                <a:cs typeface="Traditional Arabic" pitchFamily="2" charset="-78"/>
              </a:rPr>
              <a:t>صلى الله عليه وسلم .</a:t>
            </a:r>
            <a:endParaRPr lang="en-US" sz="2400" b="1">
              <a:cs typeface="Traditional Arabic" pitchFamily="2" charset="-78"/>
            </a:endParaRPr>
          </a:p>
        </p:txBody>
      </p:sp>
      <p:sp>
        <p:nvSpPr>
          <p:cNvPr id="29705" name="AutoShape 9"/>
          <p:cNvSpPr>
            <a:spLocks noChangeArrowheads="1"/>
          </p:cNvSpPr>
          <p:nvPr/>
        </p:nvSpPr>
        <p:spPr bwMode="auto">
          <a:xfrm>
            <a:off x="538163" y="3657600"/>
            <a:ext cx="7620000" cy="457200"/>
          </a:xfrm>
          <a:prstGeom prst="flowChartTerminator">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800" b="1">
                <a:cs typeface="Traditional Arabic" pitchFamily="2" charset="-78"/>
              </a:rPr>
              <a:t>ثالثا </a:t>
            </a:r>
            <a:r>
              <a:rPr lang="ar-KW" sz="2800" b="1">
                <a:cs typeface="Traditional Arabic" pitchFamily="2" charset="-78"/>
              </a:rPr>
              <a:t>:</a:t>
            </a:r>
            <a:r>
              <a:rPr lang="ar-EG" sz="2800" b="1">
                <a:cs typeface="Traditional Arabic" pitchFamily="2" charset="-78"/>
              </a:rPr>
              <a:t> أسباب زيادة المحبـة</a:t>
            </a:r>
            <a:r>
              <a:rPr lang="ar-KW" sz="3600" b="1">
                <a:cs typeface="Traditional Arabic" pitchFamily="2" charset="-78"/>
              </a:rPr>
              <a:t>.</a:t>
            </a:r>
            <a:endParaRPr lang="en-US" sz="3600" b="1">
              <a:cs typeface="Traditional Arabic" pitchFamily="2" charset="-78"/>
            </a:endParaRPr>
          </a:p>
        </p:txBody>
      </p:sp>
      <p:sp>
        <p:nvSpPr>
          <p:cNvPr id="29706" name="AutoShape 10"/>
          <p:cNvSpPr>
            <a:spLocks noChangeArrowheads="1"/>
          </p:cNvSpPr>
          <p:nvPr/>
        </p:nvSpPr>
        <p:spPr bwMode="auto">
          <a:xfrm>
            <a:off x="528638" y="4495800"/>
            <a:ext cx="7620000" cy="457200"/>
          </a:xfrm>
          <a:prstGeom prst="flowChartTerminator">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cs typeface="Traditional Arabic" pitchFamily="2" charset="-78"/>
              </a:rPr>
              <a:t>رابعا </a:t>
            </a:r>
            <a:r>
              <a:rPr lang="ar-KW" sz="2400" b="1">
                <a:cs typeface="Traditional Arabic" pitchFamily="2" charset="-78"/>
              </a:rPr>
              <a:t>: </a:t>
            </a:r>
            <a:r>
              <a:rPr lang="ar-EG" sz="2400" b="1">
                <a:cs typeface="Traditional Arabic" pitchFamily="2" charset="-78"/>
              </a:rPr>
              <a:t>ثمرات حب النبي الكريم صلى الله عليه وسلم</a:t>
            </a:r>
            <a:r>
              <a:rPr lang="ar-KW" sz="2400" b="1">
                <a:cs typeface="Traditional Arabic" pitchFamily="2" charset="-78"/>
              </a:rPr>
              <a:t> .</a:t>
            </a:r>
            <a:endParaRPr lang="en-US" sz="2400" b="1">
              <a:cs typeface="Traditional Arabic" pitchFamily="2" charset="-78"/>
            </a:endParaRPr>
          </a:p>
        </p:txBody>
      </p:sp>
      <p:sp>
        <p:nvSpPr>
          <p:cNvPr id="29707" name="AutoShape 11"/>
          <p:cNvSpPr>
            <a:spLocks noChangeArrowheads="1"/>
          </p:cNvSpPr>
          <p:nvPr/>
        </p:nvSpPr>
        <p:spPr bwMode="auto">
          <a:xfrm>
            <a:off x="595313" y="5257800"/>
            <a:ext cx="7620000" cy="457200"/>
          </a:xfrm>
          <a:prstGeom prst="flowChartTerminator">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cs typeface="Traditional Arabic" pitchFamily="2" charset="-78"/>
              </a:rPr>
              <a:t>خامسا </a:t>
            </a:r>
            <a:r>
              <a:rPr lang="ar-KW" sz="2400" b="1">
                <a:cs typeface="Traditional Arabic" pitchFamily="2" charset="-78"/>
              </a:rPr>
              <a:t>:</a:t>
            </a:r>
            <a:r>
              <a:rPr lang="ar-EG" sz="2400" b="1">
                <a:cs typeface="Traditional Arabic" pitchFamily="2" charset="-78"/>
              </a:rPr>
              <a:t> علامات حب النبي صلى الله عليه وآله وسلم</a:t>
            </a:r>
            <a:r>
              <a:rPr lang="ar-KW" sz="2400" b="1">
                <a:cs typeface="Traditional Arabic" pitchFamily="2" charset="-78"/>
              </a:rPr>
              <a:t>.</a:t>
            </a:r>
            <a:endParaRPr lang="en-US" sz="2400" b="1">
              <a:cs typeface="Traditional Arabic" pitchFamily="2" charset="-78"/>
            </a:endParaRPr>
          </a:p>
        </p:txBody>
      </p:sp>
      <p:pic>
        <p:nvPicPr>
          <p:cNvPr id="8" name="صورة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0400" y="5914884"/>
            <a:ext cx="1866900" cy="8891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 calcmode="lin" valueType="num">
                                      <p:cBhvr>
                                        <p:cTn id="7" dur="1000" fill="hold"/>
                                        <p:tgtEl>
                                          <p:spTgt spid="29701"/>
                                        </p:tgtEl>
                                        <p:attrNameLst>
                                          <p:attrName>ppt_x</p:attrName>
                                        </p:attrNameLst>
                                      </p:cBhvr>
                                      <p:tavLst>
                                        <p:tav tm="0">
                                          <p:val>
                                            <p:strVal val="#ppt_x-.2"/>
                                          </p:val>
                                        </p:tav>
                                        <p:tav tm="100000">
                                          <p:val>
                                            <p:strVal val="#ppt_x"/>
                                          </p:val>
                                        </p:tav>
                                      </p:tavLst>
                                    </p:anim>
                                    <p:anim calcmode="lin" valueType="num">
                                      <p:cBhvr>
                                        <p:cTn id="8" dur="1000" fill="hold"/>
                                        <p:tgtEl>
                                          <p:spTgt spid="29701"/>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70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9702"/>
                                        </p:tgtEl>
                                        <p:attrNameLst>
                                          <p:attrName>style.visibility</p:attrName>
                                        </p:attrNameLst>
                                      </p:cBhvr>
                                      <p:to>
                                        <p:strVal val="visible"/>
                                      </p:to>
                                    </p:set>
                                    <p:anim calcmode="lin" valueType="num">
                                      <p:cBhvr>
                                        <p:cTn id="14" dur="1000" fill="hold"/>
                                        <p:tgtEl>
                                          <p:spTgt spid="29702"/>
                                        </p:tgtEl>
                                        <p:attrNameLst>
                                          <p:attrName>ppt_x</p:attrName>
                                        </p:attrNameLst>
                                      </p:cBhvr>
                                      <p:tavLst>
                                        <p:tav tm="0">
                                          <p:val>
                                            <p:strVal val="#ppt_x-.2"/>
                                          </p:val>
                                        </p:tav>
                                        <p:tav tm="100000">
                                          <p:val>
                                            <p:strVal val="#ppt_x"/>
                                          </p:val>
                                        </p:tav>
                                      </p:tavLst>
                                    </p:anim>
                                    <p:anim calcmode="lin" valueType="num">
                                      <p:cBhvr>
                                        <p:cTn id="15" dur="1000" fill="hold"/>
                                        <p:tgtEl>
                                          <p:spTgt spid="2970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970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9703"/>
                                        </p:tgtEl>
                                        <p:attrNameLst>
                                          <p:attrName>style.visibility</p:attrName>
                                        </p:attrNameLst>
                                      </p:cBhvr>
                                      <p:to>
                                        <p:strVal val="visible"/>
                                      </p:to>
                                    </p:set>
                                    <p:anim calcmode="lin" valueType="num">
                                      <p:cBhvr>
                                        <p:cTn id="21" dur="1000" fill="hold"/>
                                        <p:tgtEl>
                                          <p:spTgt spid="29703"/>
                                        </p:tgtEl>
                                        <p:attrNameLst>
                                          <p:attrName>ppt_x</p:attrName>
                                        </p:attrNameLst>
                                      </p:cBhvr>
                                      <p:tavLst>
                                        <p:tav tm="0">
                                          <p:val>
                                            <p:strVal val="#ppt_x-.2"/>
                                          </p:val>
                                        </p:tav>
                                        <p:tav tm="100000">
                                          <p:val>
                                            <p:strVal val="#ppt_x"/>
                                          </p:val>
                                        </p:tav>
                                      </p:tavLst>
                                    </p:anim>
                                    <p:anim calcmode="lin" valueType="num">
                                      <p:cBhvr>
                                        <p:cTn id="22" dur="1000" fill="hold"/>
                                        <p:tgtEl>
                                          <p:spTgt spid="2970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97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29705"/>
                                        </p:tgtEl>
                                        <p:attrNameLst>
                                          <p:attrName>style.visibility</p:attrName>
                                        </p:attrNameLst>
                                      </p:cBhvr>
                                      <p:to>
                                        <p:strVal val="visible"/>
                                      </p:to>
                                    </p:set>
                                    <p:anim calcmode="lin" valueType="num">
                                      <p:cBhvr>
                                        <p:cTn id="28" dur="1000" fill="hold"/>
                                        <p:tgtEl>
                                          <p:spTgt spid="29705"/>
                                        </p:tgtEl>
                                        <p:attrNameLst>
                                          <p:attrName>ppt_x</p:attrName>
                                        </p:attrNameLst>
                                      </p:cBhvr>
                                      <p:tavLst>
                                        <p:tav tm="0">
                                          <p:val>
                                            <p:strVal val="#ppt_x-.2"/>
                                          </p:val>
                                        </p:tav>
                                        <p:tav tm="100000">
                                          <p:val>
                                            <p:strVal val="#ppt_x"/>
                                          </p:val>
                                        </p:tav>
                                      </p:tavLst>
                                    </p:anim>
                                    <p:anim calcmode="lin" valueType="num">
                                      <p:cBhvr>
                                        <p:cTn id="29" dur="1000" fill="hold"/>
                                        <p:tgtEl>
                                          <p:spTgt spid="2970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2970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29706"/>
                                        </p:tgtEl>
                                        <p:attrNameLst>
                                          <p:attrName>style.visibility</p:attrName>
                                        </p:attrNameLst>
                                      </p:cBhvr>
                                      <p:to>
                                        <p:strVal val="visible"/>
                                      </p:to>
                                    </p:set>
                                    <p:anim calcmode="lin" valueType="num">
                                      <p:cBhvr>
                                        <p:cTn id="35" dur="1000" fill="hold"/>
                                        <p:tgtEl>
                                          <p:spTgt spid="29706"/>
                                        </p:tgtEl>
                                        <p:attrNameLst>
                                          <p:attrName>ppt_x</p:attrName>
                                        </p:attrNameLst>
                                      </p:cBhvr>
                                      <p:tavLst>
                                        <p:tav tm="0">
                                          <p:val>
                                            <p:strVal val="#ppt_x-.2"/>
                                          </p:val>
                                        </p:tav>
                                        <p:tav tm="100000">
                                          <p:val>
                                            <p:strVal val="#ppt_x"/>
                                          </p:val>
                                        </p:tav>
                                      </p:tavLst>
                                    </p:anim>
                                    <p:anim calcmode="lin" valueType="num">
                                      <p:cBhvr>
                                        <p:cTn id="36" dur="1000" fill="hold"/>
                                        <p:tgtEl>
                                          <p:spTgt spid="2970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970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9707"/>
                                        </p:tgtEl>
                                        <p:attrNameLst>
                                          <p:attrName>style.visibility</p:attrName>
                                        </p:attrNameLst>
                                      </p:cBhvr>
                                      <p:to>
                                        <p:strVal val="visible"/>
                                      </p:to>
                                    </p:set>
                                    <p:anim calcmode="lin" valueType="num">
                                      <p:cBhvr>
                                        <p:cTn id="42" dur="1000" fill="hold"/>
                                        <p:tgtEl>
                                          <p:spTgt spid="29707"/>
                                        </p:tgtEl>
                                        <p:attrNameLst>
                                          <p:attrName>ppt_x</p:attrName>
                                        </p:attrNameLst>
                                      </p:cBhvr>
                                      <p:tavLst>
                                        <p:tav tm="0">
                                          <p:val>
                                            <p:strVal val="#ppt_x-.2"/>
                                          </p:val>
                                        </p:tav>
                                        <p:tav tm="100000">
                                          <p:val>
                                            <p:strVal val="#ppt_x"/>
                                          </p:val>
                                        </p:tav>
                                      </p:tavLst>
                                    </p:anim>
                                    <p:anim calcmode="lin" valueType="num">
                                      <p:cBhvr>
                                        <p:cTn id="43" dur="1000" fill="hold"/>
                                        <p:tgtEl>
                                          <p:spTgt spid="2970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9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animBg="1"/>
      <p:bldP spid="29702" grpId="0" animBg="1"/>
      <p:bldP spid="29703" grpId="0" animBg="1"/>
      <p:bldP spid="29705" grpId="0" animBg="1"/>
      <p:bldP spid="29706" grpId="0" animBg="1"/>
      <p:bldP spid="297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b="-17000"/>
          </a:stretch>
        </a:blipFill>
        <a:effectLst/>
      </p:bgPr>
    </p:bg>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762000" y="4876800"/>
            <a:ext cx="7391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spcBef>
                <a:spcPct val="50000"/>
              </a:spcBef>
            </a:pPr>
            <a:r>
              <a:rPr lang="ar-EG" sz="4800" b="1" dirty="0" smtClean="0">
                <a:cs typeface="Traditional Arabic" pitchFamily="2" charset="-78"/>
              </a:rPr>
              <a:t>أولا</a:t>
            </a:r>
            <a:r>
              <a:rPr lang="ar-KW" sz="4800" b="1" dirty="0" smtClean="0">
                <a:cs typeface="Traditional Arabic" pitchFamily="2" charset="-78"/>
              </a:rPr>
              <a:t>:</a:t>
            </a:r>
            <a:r>
              <a:rPr lang="ar-EG" sz="4800" b="1" dirty="0" smtClean="0">
                <a:cs typeface="Traditional Arabic" pitchFamily="2" charset="-78"/>
              </a:rPr>
              <a:t> </a:t>
            </a:r>
            <a:r>
              <a:rPr lang="ar-EG" sz="4800" b="1" dirty="0">
                <a:cs typeface="Traditional Arabic" pitchFamily="2" charset="-78"/>
              </a:rPr>
              <a:t>وجوب حب النبي </a:t>
            </a:r>
            <a:r>
              <a:rPr lang="ar-KW" sz="4800" b="1" dirty="0">
                <a:cs typeface="Traditional Arabic" pitchFamily="2" charset="-78"/>
              </a:rPr>
              <a:t>صلى الله عليه وسلم</a:t>
            </a:r>
            <a:r>
              <a:rPr lang="en-US" sz="4800" b="1" dirty="0">
                <a:cs typeface="Traditional Arabic" pitchFamily="2" charset="-78"/>
              </a:rPr>
              <a:t> </a:t>
            </a:r>
            <a:r>
              <a:rPr lang="ar-EG" sz="4800" b="1" dirty="0">
                <a:cs typeface="Traditional Arabic" pitchFamily="2" charset="-78"/>
              </a:rPr>
              <a:t>أكثر من كل </a:t>
            </a:r>
            <a:r>
              <a:rPr lang="ar-EG" sz="4800" b="1" dirty="0" smtClean="0">
                <a:cs typeface="Traditional Arabic" pitchFamily="2" charset="-78"/>
              </a:rPr>
              <a:t>الخلق</a:t>
            </a:r>
            <a:r>
              <a:rPr lang="ar-SA" sz="4800" b="1" dirty="0" smtClean="0">
                <a:cs typeface="Traditional Arabic" pitchFamily="2" charset="-78"/>
              </a:rPr>
              <a:t>:</a:t>
            </a:r>
            <a:endParaRPr lang="en-US" sz="4800" b="1" dirty="0">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5791200"/>
            <a:ext cx="1866900" cy="88914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04615" y="2514600"/>
            <a:ext cx="78486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Low"/>
            <a:r>
              <a:rPr lang="ar-EG" sz="2800" b="1" dirty="0">
                <a:cs typeface="Traditional Arabic" pitchFamily="2" charset="-78"/>
              </a:rPr>
              <a:t>عن عبد</a:t>
            </a:r>
            <a:r>
              <a:rPr lang="ar-KW" sz="2800" b="1" dirty="0">
                <a:cs typeface="Traditional Arabic" pitchFamily="2" charset="-78"/>
              </a:rPr>
              <a:t> </a:t>
            </a:r>
            <a:r>
              <a:rPr lang="ar-EG" sz="2800" b="1" dirty="0">
                <a:cs typeface="Traditional Arabic" pitchFamily="2" charset="-78"/>
              </a:rPr>
              <a:t>الله بن هشام رضي الله عنه قال: كنّا مع النبي </a:t>
            </a:r>
            <a:r>
              <a:rPr lang="ar-KW" sz="2800" b="1" dirty="0">
                <a:cs typeface="Traditional Arabic" pitchFamily="2" charset="-78"/>
              </a:rPr>
              <a:t>صلى الله عليه وسلم</a:t>
            </a:r>
            <a:r>
              <a:rPr lang="en-US" sz="2800" b="1" dirty="0">
                <a:cs typeface="Traditional Arabic" pitchFamily="2" charset="-78"/>
              </a:rPr>
              <a:t> </a:t>
            </a:r>
            <a:r>
              <a:rPr lang="ar-EG" sz="2800" b="1" dirty="0">
                <a:cs typeface="Traditional Arabic" pitchFamily="2" charset="-78"/>
              </a:rPr>
              <a:t>وهو آخذ بيد عمر بن الخطاب رضي الله عنه فقال له عمر رضي الله عنه : "يا رسول الله! لأنت أحب إليَّ من كل شيء إلا من نفسي"، فقال النبي </a:t>
            </a:r>
            <a:r>
              <a:rPr lang="ar-KW" sz="2800" b="1" dirty="0">
                <a:cs typeface="Traditional Arabic" pitchFamily="2" charset="-78"/>
              </a:rPr>
              <a:t>صلى الله عليه وسلم</a:t>
            </a:r>
            <a:r>
              <a:rPr lang="en-US" sz="2800" b="1" dirty="0">
                <a:cs typeface="Traditional Arabic" pitchFamily="2" charset="-78"/>
              </a:rPr>
              <a:t> </a:t>
            </a:r>
            <a:r>
              <a:rPr lang="ar-EG" sz="2800" b="1" dirty="0">
                <a:cs typeface="Traditional Arabic" pitchFamily="2" charset="-78"/>
              </a:rPr>
              <a:t>: "لا، والذي نفسي بيده! حتى أكون أحبّ إليك من نفسك".</a:t>
            </a:r>
          </a:p>
          <a:p>
            <a:pPr algn="justLow"/>
            <a:r>
              <a:rPr lang="ar-EG" sz="2800" b="1" dirty="0">
                <a:cs typeface="Traditional Arabic" pitchFamily="2" charset="-78"/>
              </a:rPr>
              <a:t>فقال له عمر: "فإنّه الآن والله! لأنت أحبَّ إليَّ من نفسي".</a:t>
            </a:r>
          </a:p>
          <a:p>
            <a:pPr algn="justLow"/>
            <a:r>
              <a:rPr lang="ar-EG" sz="2800" b="1" dirty="0">
                <a:cs typeface="Traditional Arabic" pitchFamily="2" charset="-78"/>
              </a:rPr>
              <a:t>فقال النبي صلى الله عليه وسلم : "الآن يا عمر“</a:t>
            </a:r>
            <a:endParaRPr lang="en-US" sz="2800" b="1" dirty="0">
              <a:cs typeface="Traditional Arabic" pitchFamily="2" charset="-78"/>
            </a:endParaRPr>
          </a:p>
          <a:p>
            <a:pPr algn="justLow"/>
            <a:endParaRPr lang="en-US" sz="2800" b="1" dirty="0" smtClean="0">
              <a:cs typeface="Traditional Arabic" pitchFamily="2" charset="-78"/>
            </a:endParaRPr>
          </a:p>
          <a:p>
            <a:pPr algn="ctr"/>
            <a:r>
              <a:rPr lang="en-US" sz="2400" b="1" dirty="0" smtClean="0">
                <a:cs typeface="Traditional Arabic" pitchFamily="2" charset="-78"/>
              </a:rPr>
              <a:t> </a:t>
            </a:r>
            <a:r>
              <a:rPr lang="ar-EG" sz="2400" b="1" dirty="0">
                <a:cs typeface="Traditional Arabic" pitchFamily="2" charset="-78"/>
              </a:rPr>
              <a:t>صحيح البخاري، كتاب الأيمان والنذور</a:t>
            </a:r>
            <a:r>
              <a:rPr lang="ar-KW" sz="2400" b="1" dirty="0">
                <a:cs typeface="Traditional Arabic" pitchFamily="2" charset="-78"/>
              </a:rPr>
              <a:t> </a:t>
            </a:r>
            <a:r>
              <a:rPr lang="ar-EG" sz="2400" b="1" dirty="0">
                <a:cs typeface="Traditional Arabic" pitchFamily="2" charset="-78"/>
              </a:rPr>
              <a:t>رقم الحديث 6632 ، 11/ 523 </a:t>
            </a:r>
            <a:endParaRPr lang="en-US" sz="2400" b="1" dirty="0">
              <a:cs typeface="Traditional Arabic" pitchFamily="2" charset="-78"/>
            </a:endParaRPr>
          </a:p>
        </p:txBody>
      </p:sp>
      <p:sp>
        <p:nvSpPr>
          <p:cNvPr id="4101" name="Text Box 5"/>
          <p:cNvSpPr txBox="1">
            <a:spLocks noChangeArrowheads="1"/>
          </p:cNvSpPr>
          <p:nvPr/>
        </p:nvSpPr>
        <p:spPr bwMode="auto">
          <a:xfrm>
            <a:off x="914400" y="1371600"/>
            <a:ext cx="65359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ar-EG" sz="2800" b="1" dirty="0">
                <a:cs typeface="+mn-cs"/>
              </a:rPr>
              <a:t>1 -</a:t>
            </a:r>
            <a:r>
              <a:rPr lang="ar-EG" sz="2800" b="1" dirty="0">
                <a:cs typeface="Traditional Arabic" pitchFamily="2" charset="-78"/>
              </a:rPr>
              <a:t>  وجوب محبته </a:t>
            </a:r>
            <a:r>
              <a:rPr lang="ar-KW" sz="2800" b="1" dirty="0">
                <a:cs typeface="Traditional Arabic" pitchFamily="2" charset="-78"/>
              </a:rPr>
              <a:t>صلى الله عليه وسلم</a:t>
            </a:r>
            <a:r>
              <a:rPr lang="en-US" sz="2800" b="1" dirty="0">
                <a:cs typeface="Traditional Arabic" pitchFamily="2" charset="-78"/>
              </a:rPr>
              <a:t> </a:t>
            </a:r>
            <a:r>
              <a:rPr lang="ar-EG" sz="2800" b="1" dirty="0">
                <a:cs typeface="Traditional Arabic" pitchFamily="2" charset="-78"/>
              </a:rPr>
              <a:t>أكثر من حب </a:t>
            </a:r>
            <a:r>
              <a:rPr lang="ar-EG" sz="2800" b="1" dirty="0" smtClean="0">
                <a:cs typeface="Traditional Arabic" pitchFamily="2" charset="-78"/>
              </a:rPr>
              <a:t>النفس:</a:t>
            </a:r>
            <a:endParaRPr lang="en-US" sz="2800" b="1" dirty="0">
              <a:cs typeface="Traditional Arabic"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838200" y="2743200"/>
            <a:ext cx="74676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Low"/>
            <a:r>
              <a:rPr lang="ar-EG" sz="3600" b="1" dirty="0">
                <a:latin typeface="Traditional Arabic" pitchFamily="18" charset="-78"/>
                <a:cs typeface="Traditional Arabic" pitchFamily="18" charset="-78"/>
              </a:rPr>
              <a:t>عن أبي هريرة رضي الله عنه أن رسول الله </a:t>
            </a:r>
            <a:r>
              <a:rPr lang="ar-KW" sz="3600" b="1" dirty="0">
                <a:latin typeface="Traditional Arabic" pitchFamily="18" charset="-78"/>
                <a:cs typeface="Traditional Arabic" pitchFamily="18" charset="-78"/>
              </a:rPr>
              <a:t>صلى الله عليه وسلم</a:t>
            </a:r>
            <a:r>
              <a:rPr lang="en-US" sz="3600" b="1" dirty="0">
                <a:latin typeface="Traditional Arabic" pitchFamily="18" charset="-78"/>
                <a:cs typeface="Traditional Arabic" pitchFamily="18" charset="-78"/>
              </a:rPr>
              <a:t> </a:t>
            </a:r>
            <a:r>
              <a:rPr lang="ar-EG" sz="3600" b="1" dirty="0">
                <a:latin typeface="Traditional Arabic" pitchFamily="18" charset="-78"/>
                <a:cs typeface="Traditional Arabic" pitchFamily="18" charset="-78"/>
              </a:rPr>
              <a:t>قال: </a:t>
            </a:r>
            <a:r>
              <a:rPr lang="en-US" sz="3600" b="1" dirty="0" smtClean="0">
                <a:latin typeface="Traditional Arabic" pitchFamily="18" charset="-78"/>
                <a:cs typeface="Traditional Arabic" pitchFamily="18" charset="-78"/>
              </a:rPr>
              <a:t>"</a:t>
            </a:r>
            <a:r>
              <a:rPr lang="ar-EG" sz="3600" b="1" dirty="0" smtClean="0">
                <a:latin typeface="Traditional Arabic" pitchFamily="18" charset="-78"/>
                <a:cs typeface="Traditional Arabic" pitchFamily="18" charset="-78"/>
              </a:rPr>
              <a:t>فو</a:t>
            </a:r>
            <a:r>
              <a:rPr lang="ar-KW" sz="3600" b="1" dirty="0" smtClean="0">
                <a:latin typeface="Traditional Arabic" pitchFamily="18" charset="-78"/>
                <a:cs typeface="Traditional Arabic" pitchFamily="18" charset="-78"/>
              </a:rPr>
              <a:t> </a:t>
            </a:r>
            <a:r>
              <a:rPr lang="ar-EG" sz="3600" b="1" dirty="0">
                <a:latin typeface="Traditional Arabic" pitchFamily="18" charset="-78"/>
                <a:cs typeface="Traditional Arabic" pitchFamily="18" charset="-78"/>
              </a:rPr>
              <a:t>الذي نفسي بيده لا يؤمن أحدكم حتى أكون أحبَّ إليه من والده وولده"</a:t>
            </a:r>
            <a:r>
              <a:rPr lang="en-US" sz="3600" b="1" dirty="0">
                <a:latin typeface="Traditional Arabic" pitchFamily="18" charset="-78"/>
                <a:cs typeface="Traditional Arabic" pitchFamily="18" charset="-78"/>
              </a:rPr>
              <a:t> </a:t>
            </a:r>
          </a:p>
          <a:p>
            <a:pPr algn="justLow"/>
            <a:endParaRPr lang="en-US" sz="2400" b="1" dirty="0" smtClean="0">
              <a:latin typeface="Traditional Arabic" pitchFamily="18" charset="-78"/>
              <a:cs typeface="Traditional Arabic" pitchFamily="18" charset="-78"/>
            </a:endParaRPr>
          </a:p>
          <a:p>
            <a:pPr algn="justLow"/>
            <a:r>
              <a:rPr lang="ar-KW" sz="2400" b="1" dirty="0" smtClean="0">
                <a:latin typeface="Traditional Arabic" pitchFamily="18" charset="-78"/>
                <a:cs typeface="Traditional Arabic" pitchFamily="18" charset="-78"/>
              </a:rPr>
              <a:t>ص</a:t>
            </a:r>
            <a:r>
              <a:rPr lang="ar-EG" sz="2400" b="1" dirty="0">
                <a:latin typeface="Traditional Arabic" pitchFamily="18" charset="-78"/>
                <a:cs typeface="Traditional Arabic" pitchFamily="18" charset="-78"/>
              </a:rPr>
              <a:t>حيح البخاري، كتاب الإيمان، باب حبّ الرسول صلى الله عليه وسلم من الإيمان، رقم الحديث 41، </a:t>
            </a:r>
            <a:r>
              <a:rPr lang="ar-EG" sz="2400" b="1" dirty="0" smtClean="0">
                <a:latin typeface="Traditional Arabic" pitchFamily="18" charset="-78"/>
                <a:cs typeface="Traditional Arabic" pitchFamily="18" charset="-78"/>
              </a:rPr>
              <a:t>1</a:t>
            </a:r>
            <a:r>
              <a:rPr lang="en-US" sz="2400" b="1" dirty="0" smtClean="0">
                <a:latin typeface="Traditional Arabic" pitchFamily="18" charset="-78"/>
                <a:cs typeface="Traditional Arabic" pitchFamily="18" charset="-78"/>
              </a:rPr>
              <a:t> </a:t>
            </a:r>
            <a:r>
              <a:rPr lang="ar-EG" sz="2400" b="1" dirty="0" smtClean="0">
                <a:latin typeface="Traditional Arabic" pitchFamily="18" charset="-78"/>
                <a:cs typeface="Traditional Arabic" pitchFamily="18" charset="-78"/>
              </a:rPr>
              <a:t>/</a:t>
            </a:r>
            <a:r>
              <a:rPr lang="ar-EG" sz="2400" b="1" dirty="0">
                <a:latin typeface="Traditional Arabic" pitchFamily="18" charset="-78"/>
                <a:cs typeface="Traditional Arabic" pitchFamily="18" charset="-78"/>
              </a:rPr>
              <a:t>85</a:t>
            </a:r>
            <a:endParaRPr lang="en-US" sz="2400" b="1" dirty="0">
              <a:latin typeface="Traditional Arabic" pitchFamily="18" charset="-78"/>
              <a:cs typeface="Traditional Arabic" pitchFamily="18" charset="-78"/>
            </a:endParaRPr>
          </a:p>
        </p:txBody>
      </p:sp>
      <p:sp>
        <p:nvSpPr>
          <p:cNvPr id="5125" name="Text Box 5"/>
          <p:cNvSpPr txBox="1">
            <a:spLocks noChangeArrowheads="1"/>
          </p:cNvSpPr>
          <p:nvPr/>
        </p:nvSpPr>
        <p:spPr bwMode="auto">
          <a:xfrm>
            <a:off x="914400" y="1371600"/>
            <a:ext cx="7239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ar-KW" sz="3200" b="1" dirty="0">
                <a:cs typeface="Traditional Arabic" pitchFamily="2" charset="-78"/>
              </a:rPr>
              <a:t>2</a:t>
            </a:r>
            <a:r>
              <a:rPr lang="ar-EG" sz="3200" b="1" dirty="0">
                <a:cs typeface="Traditional Arabic" pitchFamily="2" charset="-78"/>
              </a:rPr>
              <a:t> -  وجوب محبته </a:t>
            </a:r>
            <a:r>
              <a:rPr lang="ar-KW" sz="3200" b="1" dirty="0">
                <a:cs typeface="Traditional Arabic" pitchFamily="2" charset="-78"/>
              </a:rPr>
              <a:t>صلى الله عليه وسلم</a:t>
            </a:r>
            <a:r>
              <a:rPr lang="en-US" sz="3200" b="1" dirty="0">
                <a:cs typeface="Traditional Arabic" pitchFamily="2" charset="-78"/>
              </a:rPr>
              <a:t> </a:t>
            </a:r>
            <a:r>
              <a:rPr lang="ar-EG" sz="3200" b="1" dirty="0">
                <a:cs typeface="Traditional Arabic" pitchFamily="2" charset="-78"/>
              </a:rPr>
              <a:t>أكثر من حب الوالد </a:t>
            </a:r>
            <a:r>
              <a:rPr lang="ar-EG" sz="3200" b="1" dirty="0" smtClean="0">
                <a:cs typeface="Traditional Arabic" pitchFamily="2" charset="-78"/>
              </a:rPr>
              <a:t>والولد:</a:t>
            </a:r>
            <a:endParaRPr lang="en-US" sz="3200" b="1" dirty="0">
              <a:cs typeface="Traditional Arabic"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6149" name="Text Box 5"/>
          <p:cNvSpPr txBox="1">
            <a:spLocks noChangeArrowheads="1"/>
          </p:cNvSpPr>
          <p:nvPr/>
        </p:nvSpPr>
        <p:spPr bwMode="auto">
          <a:xfrm>
            <a:off x="762000" y="2451080"/>
            <a:ext cx="76200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r>
              <a:rPr lang="ar-EG" sz="4800" b="1" dirty="0">
                <a:cs typeface="Traditional Arabic" pitchFamily="2" charset="-78"/>
              </a:rPr>
              <a:t>عن أنس رضي الله عنه قال: قال رسول الله</a:t>
            </a:r>
            <a:r>
              <a:rPr lang="ar-KW" sz="4800" b="1" dirty="0">
                <a:cs typeface="Traditional Arabic" pitchFamily="2" charset="-78"/>
              </a:rPr>
              <a:t> صلى الله عليه وسلم</a:t>
            </a:r>
            <a:r>
              <a:rPr lang="en-US" sz="4800" b="1" dirty="0">
                <a:cs typeface="Traditional Arabic" pitchFamily="2" charset="-78"/>
              </a:rPr>
              <a:t> </a:t>
            </a:r>
            <a:r>
              <a:rPr lang="ar-EG" sz="4800" b="1" dirty="0">
                <a:cs typeface="Traditional Arabic" pitchFamily="2" charset="-78"/>
              </a:rPr>
              <a:t>: ”</a:t>
            </a:r>
            <a:r>
              <a:rPr lang="ar-KW" sz="4800" b="1" dirty="0">
                <a:cs typeface="Traditional Arabic" pitchFamily="2" charset="-78"/>
              </a:rPr>
              <a:t> </a:t>
            </a:r>
            <a:r>
              <a:rPr lang="ar-EG" sz="4800" b="1" dirty="0">
                <a:cs typeface="Traditional Arabic" pitchFamily="2" charset="-78"/>
              </a:rPr>
              <a:t>لا يؤمن عبد حتى أكون أحب إليه من أهله وماله والناس أجمعين</a:t>
            </a:r>
            <a:r>
              <a:rPr lang="ar-KW" sz="4800" b="1" dirty="0">
                <a:cs typeface="Traditional Arabic" pitchFamily="2" charset="-78"/>
              </a:rPr>
              <a:t> </a:t>
            </a:r>
            <a:r>
              <a:rPr lang="ar-EG" sz="4800" b="1" dirty="0">
                <a:cs typeface="Traditional Arabic" pitchFamily="2" charset="-78"/>
              </a:rPr>
              <a:t>"</a:t>
            </a:r>
            <a:r>
              <a:rPr lang="en-US" sz="4800" b="1" dirty="0">
                <a:cs typeface="Traditional Arabic" pitchFamily="2" charset="-78"/>
              </a:rPr>
              <a:t> </a:t>
            </a:r>
            <a:endParaRPr lang="en-US" sz="4800" b="1" dirty="0" smtClean="0">
              <a:cs typeface="Traditional Arabic" pitchFamily="2" charset="-78"/>
            </a:endParaRPr>
          </a:p>
          <a:p>
            <a:pPr algn="l"/>
            <a:r>
              <a:rPr lang="ar-EG" sz="2400" b="1" dirty="0" smtClean="0">
                <a:cs typeface="Traditional Arabic" pitchFamily="2" charset="-78"/>
              </a:rPr>
              <a:t>صحيح </a:t>
            </a:r>
            <a:r>
              <a:rPr lang="ar-EG" sz="2400" b="1" dirty="0">
                <a:cs typeface="Traditional Arabic" pitchFamily="2" charset="-78"/>
              </a:rPr>
              <a:t>مسلم، كتاب الإيمان . </a:t>
            </a:r>
            <a:endParaRPr lang="en-US" sz="2400" b="1" dirty="0">
              <a:cs typeface="Traditional Arabic" pitchFamily="2" charset="-78"/>
            </a:endParaRPr>
          </a:p>
        </p:txBody>
      </p:sp>
      <p:sp>
        <p:nvSpPr>
          <p:cNvPr id="6150" name="Text Box 6"/>
          <p:cNvSpPr txBox="1">
            <a:spLocks noChangeArrowheads="1"/>
          </p:cNvSpPr>
          <p:nvPr/>
        </p:nvSpPr>
        <p:spPr bwMode="auto">
          <a:xfrm>
            <a:off x="1143000" y="942975"/>
            <a:ext cx="6629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spcBef>
                <a:spcPct val="50000"/>
              </a:spcBef>
            </a:pPr>
            <a:r>
              <a:rPr lang="ar-EG" sz="3600" b="1" dirty="0">
                <a:cs typeface="Traditional Arabic" pitchFamily="2" charset="-78"/>
              </a:rPr>
              <a:t>3 - وجوب محبته </a:t>
            </a:r>
            <a:r>
              <a:rPr lang="ar-KW" sz="3600" b="1" dirty="0">
                <a:cs typeface="Traditional Arabic" pitchFamily="2" charset="-78"/>
              </a:rPr>
              <a:t>صلى الله عليه وسلم</a:t>
            </a:r>
            <a:r>
              <a:rPr lang="en-US" sz="3600" b="1" dirty="0">
                <a:cs typeface="Traditional Arabic" pitchFamily="2" charset="-78"/>
              </a:rPr>
              <a:t> </a:t>
            </a:r>
            <a:r>
              <a:rPr lang="ar-EG" sz="3600" b="1" dirty="0">
                <a:cs typeface="Traditional Arabic" pitchFamily="2" charset="-78"/>
              </a:rPr>
              <a:t>أكثر من الأهل والمال والناس </a:t>
            </a:r>
            <a:r>
              <a:rPr lang="ar-EG" sz="3600" b="1" dirty="0" smtClean="0">
                <a:cs typeface="Traditional Arabic" pitchFamily="2" charset="-78"/>
              </a:rPr>
              <a:t>أجمعين:</a:t>
            </a:r>
            <a:r>
              <a:rPr lang="en-US" sz="3600" b="1" dirty="0" smtClean="0">
                <a:cs typeface="Traditional Arabic" pitchFamily="2" charset="-78"/>
              </a:rPr>
              <a:t> </a:t>
            </a:r>
            <a:endParaRPr lang="en-US" sz="3600" b="1" dirty="0">
              <a:cs typeface="Traditional Arabic"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892983" y="3276600"/>
            <a:ext cx="711515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r>
              <a:rPr lang="ar-EG" sz="3200" b="1" dirty="0">
                <a:cs typeface="Traditional Arabic" pitchFamily="2" charset="-78"/>
              </a:rPr>
              <a:t>يقول تعالى: { قُلْ إِن كَانَ آبَاؤُكُمْ وَأَبْنَاؤُكُمْ وَإِخْوَانُكُمْ وَأَزْوَاجُكُمْ وَعَشِيرَتُكُمْ وَأَمْوَالٌ اقْتَرَفْتُمُوهَا وَتِجَارَةٌ تَخْشَوْنَ كَسَادَهَا وَمَسَاكِنُ تَرْضَوْنَهَا أَحَبَّ إِلَيْكُم مِّنَ اللَّهِ وَرَسُولِهِ وَجِهَادٍ فِي سَبِيلِهِ فَتَرَبَّصُوا حَتَّى يَأْتِيَ اللَّهُ بِأَمْرِهِ وَاللَّهُ لاَ يَهْدِي القَوْمَ الفَاسِقِينَ</a:t>
            </a:r>
            <a:r>
              <a:rPr lang="ar-EG" sz="3200" dirty="0">
                <a:cs typeface="Traditional Arabic" pitchFamily="2" charset="-78"/>
              </a:rPr>
              <a:t> </a:t>
            </a:r>
            <a:r>
              <a:rPr lang="ar-KW" sz="3200" dirty="0">
                <a:cs typeface="Traditional Arabic" pitchFamily="2" charset="-78"/>
              </a:rPr>
              <a:t>) </a:t>
            </a:r>
            <a:r>
              <a:rPr lang="ar-EG" b="1" dirty="0"/>
              <a:t>التوبة: 24</a:t>
            </a:r>
            <a:r>
              <a:rPr lang="en-US" dirty="0"/>
              <a:t> </a:t>
            </a:r>
          </a:p>
        </p:txBody>
      </p:sp>
      <p:sp>
        <p:nvSpPr>
          <p:cNvPr id="7173" name="Text Box 5"/>
          <p:cNvSpPr txBox="1">
            <a:spLocks noChangeArrowheads="1"/>
          </p:cNvSpPr>
          <p:nvPr/>
        </p:nvSpPr>
        <p:spPr bwMode="auto">
          <a:xfrm>
            <a:off x="747723" y="1752600"/>
            <a:ext cx="740567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spcBef>
                <a:spcPct val="50000"/>
              </a:spcBef>
            </a:pPr>
            <a:r>
              <a:rPr lang="ar-EG" sz="3200" b="1" dirty="0">
                <a:cs typeface="Traditional Arabic" pitchFamily="2" charset="-78"/>
              </a:rPr>
              <a:t>4 - التهديد لمن كان شيء من الخلق أحبّ إليه منه </a:t>
            </a:r>
            <a:r>
              <a:rPr lang="ar-KW" sz="3200" b="1" dirty="0">
                <a:cs typeface="Traditional Arabic" pitchFamily="2" charset="-78"/>
              </a:rPr>
              <a:t>صلى الله عليه وسلم</a:t>
            </a:r>
            <a:r>
              <a:rPr lang="en-US" sz="3200" b="1" dirty="0">
                <a:cs typeface="Traditional Arabic" pitchFamily="2" charset="-78"/>
              </a:rPr>
              <a:t> </a:t>
            </a:r>
            <a:r>
              <a:rPr lang="ar-EG" sz="3200" b="1" dirty="0">
                <a:cs typeface="Traditional Arabic" pitchFamily="2" charset="-78"/>
              </a:rPr>
              <a:t>:</a:t>
            </a:r>
            <a:endParaRPr lang="en-US" sz="3200" b="1" dirty="0">
              <a:cs typeface="Traditional Arabic"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0" r="-10000"/>
          </a:stretch>
        </a:blipFill>
        <a:effectLst/>
      </p:bgPr>
    </p:bg>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1828800" y="1905000"/>
            <a:ext cx="52578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r>
              <a:rPr lang="ar-EG" sz="6600" b="1" dirty="0" smtClean="0">
                <a:solidFill>
                  <a:schemeClr val="accent2">
                    <a:lumMod val="75000"/>
                  </a:schemeClr>
                </a:solidFill>
                <a:cs typeface="Traditional Arabic" pitchFamily="2" charset="-78"/>
              </a:rPr>
              <a:t>ثانيا</a:t>
            </a:r>
            <a:r>
              <a:rPr lang="ar-KW" sz="6600" b="1" dirty="0" smtClean="0">
                <a:solidFill>
                  <a:schemeClr val="accent2">
                    <a:lumMod val="75000"/>
                  </a:schemeClr>
                </a:solidFill>
                <a:cs typeface="Traditional Arabic" pitchFamily="2" charset="-78"/>
              </a:rPr>
              <a:t>:</a:t>
            </a:r>
            <a:r>
              <a:rPr lang="ar-EG" sz="6600" b="1" dirty="0" smtClean="0">
                <a:solidFill>
                  <a:schemeClr val="accent2">
                    <a:lumMod val="75000"/>
                  </a:schemeClr>
                </a:solidFill>
                <a:cs typeface="Traditional Arabic" pitchFamily="2" charset="-78"/>
              </a:rPr>
              <a:t> </a:t>
            </a:r>
            <a:r>
              <a:rPr lang="ar-EG" sz="6600" b="1" dirty="0">
                <a:solidFill>
                  <a:schemeClr val="accent2">
                    <a:lumMod val="75000"/>
                  </a:schemeClr>
                </a:solidFill>
                <a:cs typeface="Traditional Arabic" pitchFamily="2" charset="-78"/>
              </a:rPr>
              <a:t>دواعي محبة الرسول </a:t>
            </a:r>
            <a:r>
              <a:rPr lang="ar-KW" sz="6600" b="1" dirty="0">
                <a:solidFill>
                  <a:schemeClr val="accent2">
                    <a:lumMod val="75000"/>
                  </a:schemeClr>
                </a:solidFill>
                <a:cs typeface="Traditional Arabic" pitchFamily="2" charset="-78"/>
              </a:rPr>
              <a:t>صلى الله عليه </a:t>
            </a:r>
            <a:r>
              <a:rPr lang="ar-KW" sz="6600" b="1" dirty="0" smtClean="0">
                <a:solidFill>
                  <a:schemeClr val="accent2">
                    <a:lumMod val="75000"/>
                  </a:schemeClr>
                </a:solidFill>
                <a:cs typeface="Traditional Arabic" pitchFamily="2" charset="-78"/>
              </a:rPr>
              <a:t>وسلم</a:t>
            </a:r>
            <a:r>
              <a:rPr lang="ar-EG" sz="6600" b="1" dirty="0" smtClean="0">
                <a:solidFill>
                  <a:schemeClr val="accent2">
                    <a:lumMod val="75000"/>
                  </a:schemeClr>
                </a:solidFill>
                <a:cs typeface="Traditional Arabic" pitchFamily="2" charset="-78"/>
              </a:rPr>
              <a:t>:</a:t>
            </a:r>
            <a:endParaRPr lang="en-US" sz="6600" b="1" dirty="0">
              <a:solidFill>
                <a:schemeClr val="accent2">
                  <a:lumMod val="75000"/>
                </a:schemeClr>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5562600"/>
            <a:ext cx="1307819" cy="62287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1143000" y="1797050"/>
            <a:ext cx="6711462"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4800" b="1" dirty="0">
                <a:cs typeface="Traditional Arabic" pitchFamily="2" charset="-78"/>
              </a:rPr>
              <a:t>1 - أن حب المسلم للرسول صلى الله عليه وسلم تابع لحبه لله عز وجل :</a:t>
            </a:r>
            <a:endParaRPr lang="en-US" sz="4800" b="1" dirty="0">
              <a:cs typeface="Traditional Arabic" pitchFamily="2" charset="-78"/>
            </a:endParaRPr>
          </a:p>
        </p:txBody>
      </p:sp>
      <p:sp>
        <p:nvSpPr>
          <p:cNvPr id="9222" name="Text Box 6"/>
          <p:cNvSpPr txBox="1">
            <a:spLocks noChangeArrowheads="1"/>
          </p:cNvSpPr>
          <p:nvPr/>
        </p:nvSpPr>
        <p:spPr bwMode="auto">
          <a:xfrm>
            <a:off x="762000" y="3733800"/>
            <a:ext cx="76200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KW" sz="2800" b="1" dirty="0" err="1">
                <a:cs typeface="Traditional Arabic" pitchFamily="2" charset="-78"/>
              </a:rPr>
              <a:t>قا</a:t>
            </a:r>
            <a:r>
              <a:rPr lang="ar-EG" sz="2800" b="1" dirty="0">
                <a:cs typeface="Traditional Arabic" pitchFamily="2" charset="-78"/>
              </a:rPr>
              <a:t>ل ابن القيم : فأصل العبادة محبة الله، وعلى ذلك فمن أحب الله أحبّ رسوله صلى الله عليه وسلم لأجل حب الله عز وجل، فإن الرسول إنما يُحَبُّ لأجل الله، ويُطاعُ لأجل الله</a:t>
            </a:r>
            <a:r>
              <a:rPr lang="ar-KW" sz="2800" b="1" dirty="0">
                <a:cs typeface="Traditional Arabic" pitchFamily="2" charset="-78"/>
              </a:rPr>
              <a:t>. </a:t>
            </a:r>
            <a:r>
              <a:rPr lang="ar-EG" sz="2800" b="1" dirty="0">
                <a:cs typeface="Traditional Arabic" pitchFamily="2" charset="-78"/>
              </a:rPr>
              <a:t>انظر: مجموع الفتاوى لابن تيمية : 10 / 649 .</a:t>
            </a:r>
            <a:r>
              <a:rPr lang="en-US" sz="2800" b="1" dirty="0">
                <a:cs typeface="Traditional Arabic" pitchFamily="2" charset="-78"/>
              </a:rPr>
              <a:t> </a:t>
            </a:r>
            <a:endParaRPr lang="ar-KW" sz="2800" b="1" dirty="0">
              <a:cs typeface="Traditional Arabic" pitchFamily="2" charset="-78"/>
            </a:endParaRPr>
          </a:p>
          <a:p>
            <a:pPr algn="just">
              <a:spcBef>
                <a:spcPct val="50000"/>
              </a:spcBef>
            </a:pPr>
            <a:r>
              <a:rPr lang="ar-EG" sz="2800" b="1" dirty="0">
                <a:cs typeface="Traditional Arabic" pitchFamily="2" charset="-78"/>
              </a:rPr>
              <a:t> كما قال تعالى: { قُلْ إِن كُنتُمْ تُحِبُّونَ اللَّهَ فَاتَّبِعُونِي يُحْبِبْكُمُ اللَّهُ }</a:t>
            </a:r>
            <a:r>
              <a:rPr lang="ar-KW" sz="2800" b="1" dirty="0">
                <a:cs typeface="Traditional Arabic" pitchFamily="2" charset="-78"/>
              </a:rPr>
              <a:t> </a:t>
            </a:r>
            <a:r>
              <a:rPr lang="ar-EG" sz="2800" b="1" dirty="0">
                <a:cs typeface="Traditional Arabic" pitchFamily="2" charset="-78"/>
              </a:rPr>
              <a:t>آل عمران.</a:t>
            </a:r>
            <a:r>
              <a:rPr lang="en-US" sz="2800" b="1" dirty="0">
                <a:cs typeface="Traditional Arabic" pitchFamily="2" charset="-78"/>
              </a:rPr>
              <a:t> </a:t>
            </a: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762000" y="1355725"/>
            <a:ext cx="747346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4000" b="1" dirty="0">
                <a:cs typeface="Traditional Arabic" pitchFamily="2" charset="-78"/>
              </a:rPr>
              <a:t>2 - أن الله تعالى أحبه واختاره من خلقه فحب ما يحبه الله من لوازم محبته :</a:t>
            </a:r>
            <a:endParaRPr lang="en-US" sz="4000" b="1" dirty="0">
              <a:cs typeface="Traditional Arabic" pitchFamily="2" charset="-78"/>
            </a:endParaRPr>
          </a:p>
        </p:txBody>
      </p:sp>
      <p:sp>
        <p:nvSpPr>
          <p:cNvPr id="10245" name="Text Box 5"/>
          <p:cNvSpPr txBox="1">
            <a:spLocks noChangeArrowheads="1"/>
          </p:cNvSpPr>
          <p:nvPr/>
        </p:nvSpPr>
        <p:spPr bwMode="auto">
          <a:xfrm>
            <a:off x="762000" y="2743200"/>
            <a:ext cx="7620000" cy="280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4000" b="1">
                <a:cs typeface="Traditional Arabic" pitchFamily="2" charset="-78"/>
              </a:rPr>
              <a:t>عن واثلة بن الأسقع قال: سمعتُ النبي </a:t>
            </a:r>
            <a:r>
              <a:rPr lang="ar-KW" sz="2400" b="1"/>
              <a:t>صلى الله عليه وسلم</a:t>
            </a:r>
            <a:r>
              <a:rPr lang="en-US" sz="4000" b="1">
                <a:cs typeface="Traditional Arabic" pitchFamily="2" charset="-78"/>
              </a:rPr>
              <a:t> </a:t>
            </a:r>
            <a:r>
              <a:rPr lang="ar-EG" sz="4000" b="1">
                <a:cs typeface="Traditional Arabic" pitchFamily="2" charset="-78"/>
              </a:rPr>
              <a:t>يقول: "إن الله اصطفى كنانة من ولد إسماعيل، واصطفى قريشاً من كنانة، واصطفى من قريش بني هاشم، واصطفاني من بني هاشم"</a:t>
            </a:r>
            <a:r>
              <a:rPr lang="en-US" sz="4000" b="1">
                <a:cs typeface="Traditional Arabic" pitchFamily="2" charset="-78"/>
              </a:rPr>
              <a:t> </a:t>
            </a:r>
            <a:r>
              <a:rPr lang="ar-EG" b="1"/>
              <a:t>صحيح مسلم، كتاب الفضائل، باب فضل نسب النبي صلى الله عليه وسلم : 4/ 1782 .</a:t>
            </a:r>
            <a:r>
              <a:rPr lang="en-US"/>
              <a:t> </a:t>
            </a: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762000" y="1882914"/>
            <a:ext cx="7315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4000" b="1" dirty="0">
                <a:cs typeface="Traditional Arabic" pitchFamily="2" charset="-78"/>
              </a:rPr>
              <a:t>3 - كمال نصحه لأمتـه وهدايته لها وإحسانه إليها :</a:t>
            </a:r>
            <a:endParaRPr lang="en-US" sz="4000" b="1" dirty="0">
              <a:cs typeface="Traditional Arabic" pitchFamily="2" charset="-78"/>
            </a:endParaRPr>
          </a:p>
        </p:txBody>
      </p:sp>
      <p:sp>
        <p:nvSpPr>
          <p:cNvPr id="11269" name="Text Box 5"/>
          <p:cNvSpPr txBox="1">
            <a:spLocks noChangeArrowheads="1"/>
          </p:cNvSpPr>
          <p:nvPr/>
        </p:nvSpPr>
        <p:spPr bwMode="auto">
          <a:xfrm>
            <a:off x="838200" y="3178076"/>
            <a:ext cx="73152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dirty="0">
                <a:cs typeface="Traditional Arabic" pitchFamily="2" charset="-78"/>
              </a:rPr>
              <a:t>يقول الله عز وجل: { لَقَدْ مَنَّ اللَّهُ عَلَى المُؤْمِنِينَ إِذْ بَعَثَ فِيهِمْ رَسُولاً مِّنْ أَنفُسِهِمْ يَتْلُو عَلَيْهِمْ آيَاتِهِ وَيُزَكِّيهِمْ وَيُعَلِّمُهُمُ الكِتَابَ وَالْحِكْمَةَ وَإِن كَانُوا مِن قَبْلُ لَفِي ضَلالٍ مُّبِينٍ ُ}</a:t>
            </a:r>
            <a:r>
              <a:rPr lang="en-US" sz="3600" dirty="0">
                <a:cs typeface="Traditional Arabic" pitchFamily="2" charset="-78"/>
              </a:rPr>
              <a:t> </a:t>
            </a:r>
            <a:r>
              <a:rPr lang="ar-EG" sz="3600" b="1" dirty="0">
                <a:cs typeface="Traditional Arabic" pitchFamily="2" charset="-78"/>
              </a:rPr>
              <a:t>آل عمران:164</a:t>
            </a:r>
            <a:r>
              <a:rPr lang="en-US" sz="3600" dirty="0">
                <a:cs typeface="Traditional Arabic" pitchFamily="2" charset="-78"/>
              </a:rPr>
              <a:t> </a:t>
            </a: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762000" y="1752600"/>
            <a:ext cx="7543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3600" b="1" dirty="0">
                <a:cs typeface="Traditional Arabic" pitchFamily="2" charset="-78"/>
              </a:rPr>
              <a:t>4 - ما خصه الله به من كريم الخصال ورفيع الأخلاق مما ميّزه على سائر الخلق أجمعين</a:t>
            </a:r>
            <a:r>
              <a:rPr lang="ar-KW" sz="3600" b="1" dirty="0">
                <a:cs typeface="Traditional Arabic" pitchFamily="2" charset="-78"/>
              </a:rPr>
              <a:t> </a:t>
            </a:r>
            <a:r>
              <a:rPr lang="ar-EG" sz="3600" b="1" dirty="0">
                <a:cs typeface="Traditional Arabic" pitchFamily="2" charset="-78"/>
              </a:rPr>
              <a:t>:</a:t>
            </a:r>
            <a:endParaRPr lang="en-US" sz="3600" b="1" dirty="0">
              <a:cs typeface="Traditional Arabic" pitchFamily="2" charset="-78"/>
            </a:endParaRPr>
          </a:p>
        </p:txBody>
      </p:sp>
      <p:sp>
        <p:nvSpPr>
          <p:cNvPr id="12293" name="Text Box 5"/>
          <p:cNvSpPr txBox="1">
            <a:spLocks noChangeArrowheads="1"/>
          </p:cNvSpPr>
          <p:nvPr/>
        </p:nvSpPr>
        <p:spPr bwMode="auto">
          <a:xfrm>
            <a:off x="952500" y="3321050"/>
            <a:ext cx="71628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4800" b="1" dirty="0">
                <a:cs typeface="Traditional Arabic" pitchFamily="2" charset="-78"/>
              </a:rPr>
              <a:t>وصفه ربه بقوله تعالى:{ وَإِنَّكَ لَعَلَى خُلُقٍ عَظِيمٍ }</a:t>
            </a:r>
            <a:r>
              <a:rPr lang="ar-EG" sz="4800" dirty="0">
                <a:cs typeface="Traditional Arabic" pitchFamily="2" charset="-78"/>
              </a:rPr>
              <a:t> </a:t>
            </a:r>
            <a:r>
              <a:rPr lang="ar-EG" sz="2400" b="1" dirty="0">
                <a:cs typeface="Traditional Arabic" pitchFamily="2" charset="-78"/>
              </a:rPr>
              <a:t>القلم</a:t>
            </a:r>
            <a:r>
              <a:rPr lang="ar-KW" sz="2400" b="1" dirty="0">
                <a:cs typeface="Traditional Arabic" pitchFamily="2" charset="-78"/>
              </a:rPr>
              <a:t> </a:t>
            </a:r>
            <a:r>
              <a:rPr lang="ar-EG" sz="2400" b="1" dirty="0">
                <a:cs typeface="Traditional Arabic" pitchFamily="2" charset="-78"/>
              </a:rPr>
              <a:t>:4</a:t>
            </a:r>
            <a:r>
              <a:rPr lang="en-US" sz="2400" dirty="0">
                <a:cs typeface="Traditional Arabic" pitchFamily="2" charset="-78"/>
              </a:rPr>
              <a:t> </a:t>
            </a: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15000" b="-15000"/>
          </a:stretch>
        </a:blipFill>
        <a:effectLst/>
      </p:bgPr>
    </p:bg>
    <p:spTree>
      <p:nvGrpSpPr>
        <p:cNvPr id="1" name=""/>
        <p:cNvGrpSpPr/>
        <p:nvPr/>
      </p:nvGrpSpPr>
      <p:grpSpPr>
        <a:xfrm>
          <a:off x="0" y="0"/>
          <a:ext cx="0" cy="0"/>
          <a:chOff x="0" y="0"/>
          <a:chExt cx="0" cy="0"/>
        </a:xfrm>
      </p:grpSpPr>
      <p:sp>
        <p:nvSpPr>
          <p:cNvPr id="13317" name="Text Box 5"/>
          <p:cNvSpPr txBox="1">
            <a:spLocks noChangeArrowheads="1"/>
          </p:cNvSpPr>
          <p:nvPr/>
        </p:nvSpPr>
        <p:spPr bwMode="auto">
          <a:xfrm>
            <a:off x="533400" y="2895600"/>
            <a:ext cx="6858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EG" sz="7200" b="1" dirty="0" smtClean="0">
                <a:cs typeface="Traditional Arabic" pitchFamily="2" charset="-78"/>
              </a:rPr>
              <a:t>ثالثا</a:t>
            </a:r>
            <a:r>
              <a:rPr lang="ar-KW" sz="7200" b="1" dirty="0" smtClean="0">
                <a:cs typeface="Traditional Arabic" pitchFamily="2" charset="-78"/>
              </a:rPr>
              <a:t>:</a:t>
            </a:r>
            <a:r>
              <a:rPr lang="ar-EG" sz="7200" b="1" dirty="0" smtClean="0">
                <a:cs typeface="Traditional Arabic" pitchFamily="2" charset="-78"/>
              </a:rPr>
              <a:t> </a:t>
            </a:r>
            <a:r>
              <a:rPr lang="ar-EG" sz="7200" b="1" dirty="0">
                <a:cs typeface="Traditional Arabic" pitchFamily="2" charset="-78"/>
              </a:rPr>
              <a:t>أسباب زيادة </a:t>
            </a:r>
            <a:r>
              <a:rPr lang="ar-EG" sz="7200" b="1" dirty="0" smtClean="0">
                <a:cs typeface="Traditional Arabic" pitchFamily="2" charset="-78"/>
              </a:rPr>
              <a:t>المحبـة:</a:t>
            </a:r>
            <a:endParaRPr lang="en-US" sz="7200" b="1" dirty="0">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5486400"/>
            <a:ext cx="1307819" cy="62287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1371600" y="1492250"/>
            <a:ext cx="6858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3600" b="1">
                <a:cs typeface="Traditional Arabic" pitchFamily="2" charset="-78"/>
              </a:rPr>
              <a:t>1 - تذكر الرسول </a:t>
            </a:r>
            <a:r>
              <a:rPr lang="ar-KW" sz="3600" b="1">
                <a:cs typeface="Traditional Arabic" pitchFamily="2" charset="-78"/>
              </a:rPr>
              <a:t>صلى الله عليه وسلم </a:t>
            </a:r>
            <a:r>
              <a:rPr lang="en-US" sz="3600" b="1">
                <a:cs typeface="Traditional Arabic" pitchFamily="2" charset="-78"/>
              </a:rPr>
              <a:t> </a:t>
            </a:r>
            <a:r>
              <a:rPr lang="ar-EG" sz="3600" b="1">
                <a:cs typeface="Traditional Arabic" pitchFamily="2" charset="-78"/>
              </a:rPr>
              <a:t>وأحواله </a:t>
            </a:r>
            <a:r>
              <a:rPr lang="ar-KW" sz="3600" b="1">
                <a:cs typeface="Traditional Arabic" pitchFamily="2" charset="-78"/>
              </a:rPr>
              <a:t>.</a:t>
            </a:r>
            <a:endParaRPr lang="en-US" sz="3600" b="1">
              <a:cs typeface="Traditional Arabic" pitchFamily="2" charset="-78"/>
            </a:endParaRPr>
          </a:p>
        </p:txBody>
      </p:sp>
      <p:sp>
        <p:nvSpPr>
          <p:cNvPr id="14341" name="Text Box 5"/>
          <p:cNvSpPr txBox="1">
            <a:spLocks noChangeArrowheads="1"/>
          </p:cNvSpPr>
          <p:nvPr/>
        </p:nvSpPr>
        <p:spPr bwMode="auto">
          <a:xfrm>
            <a:off x="990600" y="2406650"/>
            <a:ext cx="7239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dirty="0">
                <a:cs typeface="Traditional Arabic" pitchFamily="2" charset="-78"/>
              </a:rPr>
              <a:t>2 -  الوقوف على هديه </a:t>
            </a:r>
            <a:r>
              <a:rPr lang="ar-KW" sz="3600" b="1" dirty="0">
                <a:cs typeface="Traditional Arabic" pitchFamily="2" charset="-78"/>
              </a:rPr>
              <a:t>صلى الله عليه وسلم</a:t>
            </a:r>
            <a:r>
              <a:rPr lang="en-US" sz="3600" b="1" dirty="0">
                <a:cs typeface="Traditional Arabic" pitchFamily="2" charset="-78"/>
              </a:rPr>
              <a:t> </a:t>
            </a:r>
            <a:r>
              <a:rPr lang="ar-EG" sz="3600" b="1" dirty="0">
                <a:cs typeface="Traditional Arabic" pitchFamily="2" charset="-78"/>
              </a:rPr>
              <a:t>والاشتغال بالسنة قولاً وعملاً </a:t>
            </a:r>
            <a:r>
              <a:rPr lang="ar-KW" sz="3600" b="1" dirty="0">
                <a:cs typeface="Traditional Arabic" pitchFamily="2" charset="-78"/>
              </a:rPr>
              <a:t>.</a:t>
            </a:r>
            <a:endParaRPr lang="en-US" sz="3600" b="1" dirty="0">
              <a:cs typeface="Traditional Arabic" pitchFamily="2" charset="-78"/>
            </a:endParaRPr>
          </a:p>
        </p:txBody>
      </p:sp>
      <p:sp>
        <p:nvSpPr>
          <p:cNvPr id="14342" name="Text Box 6"/>
          <p:cNvSpPr txBox="1">
            <a:spLocks noChangeArrowheads="1"/>
          </p:cNvSpPr>
          <p:nvPr/>
        </p:nvSpPr>
        <p:spPr bwMode="auto">
          <a:xfrm>
            <a:off x="1066800" y="3854450"/>
            <a:ext cx="7162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dirty="0">
                <a:cs typeface="Traditional Arabic" pitchFamily="2" charset="-78"/>
              </a:rPr>
              <a:t>3 -  معرفة نعمـة الله على عباده بهذا النبي </a:t>
            </a:r>
            <a:r>
              <a:rPr lang="ar-KW" sz="3600" b="1" dirty="0">
                <a:cs typeface="Traditional Arabic" pitchFamily="2" charset="-78"/>
              </a:rPr>
              <a:t>صلى الله عليه وسلم</a:t>
            </a:r>
            <a:r>
              <a:rPr lang="en-US" sz="3600" b="1" dirty="0">
                <a:cs typeface="Traditional Arabic" pitchFamily="2" charset="-78"/>
              </a:rPr>
              <a:t> </a:t>
            </a:r>
            <a:r>
              <a:rPr lang="ar-KW" sz="3600" b="1" dirty="0">
                <a:cs typeface="Traditional Arabic" pitchFamily="2" charset="-78"/>
              </a:rPr>
              <a:t>.</a:t>
            </a:r>
            <a:endParaRPr lang="en-US" sz="3600" b="1" dirty="0">
              <a:cs typeface="Traditional Arabic" pitchFamily="2" charset="-78"/>
            </a:endParaRPr>
          </a:p>
        </p:txBody>
      </p:sp>
      <p:sp>
        <p:nvSpPr>
          <p:cNvPr id="14343" name="Text Box 7"/>
          <p:cNvSpPr txBox="1">
            <a:spLocks noChangeArrowheads="1"/>
          </p:cNvSpPr>
          <p:nvPr/>
        </p:nvSpPr>
        <p:spPr bwMode="auto">
          <a:xfrm>
            <a:off x="1295400" y="5302250"/>
            <a:ext cx="6858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3600" b="1">
                <a:cs typeface="Traditional Arabic" pitchFamily="2" charset="-78"/>
              </a:rPr>
              <a:t>4 -  كثرة الصلاة والسلام عليه </a:t>
            </a:r>
            <a:r>
              <a:rPr lang="ar-KW" sz="3600" b="1">
                <a:cs typeface="Traditional Arabic" pitchFamily="2" charset="-78"/>
              </a:rPr>
              <a:t>.</a:t>
            </a:r>
            <a:endParaRPr lang="en-US" sz="3600" b="1">
              <a:cs typeface="Traditional Arabic" pitchFamily="2" charset="-78"/>
            </a:endParaRPr>
          </a:p>
        </p:txBody>
      </p:sp>
      <p:pic>
        <p:nvPicPr>
          <p:cNvPr id="6" name="صورة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81" y="596330"/>
            <a:ext cx="1307819" cy="62287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685800" y="2209800"/>
            <a:ext cx="75438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7200" b="1" dirty="0" smtClean="0">
                <a:cs typeface="Traditional Arabic" pitchFamily="2" charset="-78"/>
              </a:rPr>
              <a:t>رابعا</a:t>
            </a:r>
            <a:r>
              <a:rPr lang="ar-KW" sz="7200" b="1" dirty="0" smtClean="0">
                <a:cs typeface="Traditional Arabic" pitchFamily="2" charset="-78"/>
              </a:rPr>
              <a:t>: </a:t>
            </a:r>
            <a:r>
              <a:rPr lang="ar-EG" sz="7200" b="1" dirty="0">
                <a:cs typeface="Traditional Arabic" pitchFamily="2" charset="-78"/>
              </a:rPr>
              <a:t>ثمرات حب النبي الكريم صلى الله عليه </a:t>
            </a:r>
            <a:r>
              <a:rPr lang="ar-EG" sz="7200" b="1" dirty="0" smtClean="0">
                <a:cs typeface="Traditional Arabic" pitchFamily="2" charset="-78"/>
              </a:rPr>
              <a:t>وسلم:</a:t>
            </a:r>
            <a:endParaRPr lang="en-US" sz="7200" b="1" dirty="0">
              <a:cs typeface="Traditional Arabic"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295400" y="1143000"/>
            <a:ext cx="7086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a:cs typeface="Traditional Arabic" pitchFamily="2" charset="-78"/>
              </a:rPr>
              <a:t>1 -  حبّـه </a:t>
            </a:r>
            <a:r>
              <a:rPr lang="ar-KW" sz="3600" b="1">
                <a:cs typeface="Traditional Arabic" pitchFamily="2" charset="-78"/>
              </a:rPr>
              <a:t>صلى الله عليه وسلم</a:t>
            </a:r>
            <a:r>
              <a:rPr lang="en-US" sz="3600" b="1">
                <a:cs typeface="Traditional Arabic" pitchFamily="2" charset="-78"/>
              </a:rPr>
              <a:t> </a:t>
            </a:r>
            <a:r>
              <a:rPr lang="ar-EG" sz="3600" b="1">
                <a:cs typeface="Traditional Arabic" pitchFamily="2" charset="-78"/>
              </a:rPr>
              <a:t>من أسباب الحصول على حلاوة الإيمـان :</a:t>
            </a:r>
            <a:endParaRPr lang="en-US" sz="3600" b="1">
              <a:cs typeface="Traditional Arabic" pitchFamily="2" charset="-78"/>
            </a:endParaRPr>
          </a:p>
        </p:txBody>
      </p:sp>
      <p:sp>
        <p:nvSpPr>
          <p:cNvPr id="16389" name="Text Box 5"/>
          <p:cNvSpPr txBox="1">
            <a:spLocks noChangeArrowheads="1"/>
          </p:cNvSpPr>
          <p:nvPr/>
        </p:nvSpPr>
        <p:spPr bwMode="auto">
          <a:xfrm>
            <a:off x="838200" y="2819400"/>
            <a:ext cx="74676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a:cs typeface="Traditional Arabic" pitchFamily="2" charset="-78"/>
              </a:rPr>
              <a:t>روى الشيخان عن أنس رضي الله عنه عن النبي </a:t>
            </a:r>
            <a:r>
              <a:rPr lang="ar-KW" sz="3600" b="1">
                <a:cs typeface="Traditional Arabic" pitchFamily="2" charset="-78"/>
              </a:rPr>
              <a:t>صلى الله عليه وسلم</a:t>
            </a:r>
            <a:r>
              <a:rPr lang="en-US" sz="3600" b="1">
                <a:cs typeface="Traditional Arabic" pitchFamily="2" charset="-78"/>
              </a:rPr>
              <a:t> </a:t>
            </a:r>
            <a:r>
              <a:rPr lang="ar-EG" sz="3600" b="1">
                <a:cs typeface="Traditional Arabic" pitchFamily="2" charset="-78"/>
              </a:rPr>
              <a:t>قال:"ثلاث من كُنّ فيه وَجَدَ حلاوة الإيمان: أن يكون الله ورسوله أحبَّ إليه مما سواهما، وأن يُحب المرء لا يُحبّـه إلا لله، وأن يكره أن يعود في الكفر كما يكره أن يُقْذَف في النار"</a:t>
            </a:r>
            <a:r>
              <a:rPr lang="en-US" sz="3600" b="1">
                <a:cs typeface="Traditional Arabic" pitchFamily="2" charset="-78"/>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990600" y="990600"/>
            <a:ext cx="7086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4000" b="1">
                <a:cs typeface="Traditional Arabic" pitchFamily="2" charset="-78"/>
              </a:rPr>
              <a:t>2 - مُحبّـه </a:t>
            </a:r>
            <a:r>
              <a:rPr lang="ar-KW" sz="4000" b="1">
                <a:cs typeface="Traditional Arabic" pitchFamily="2" charset="-78"/>
              </a:rPr>
              <a:t>صلى الله عليه وسلم</a:t>
            </a:r>
            <a:r>
              <a:rPr lang="en-US" sz="4000" b="1">
                <a:cs typeface="Traditional Arabic" pitchFamily="2" charset="-78"/>
              </a:rPr>
              <a:t> </a:t>
            </a:r>
            <a:r>
              <a:rPr lang="ar-EG" sz="4000" b="1">
                <a:cs typeface="Traditional Arabic" pitchFamily="2" charset="-78"/>
              </a:rPr>
              <a:t>سيكون معه في الآخرة :</a:t>
            </a:r>
            <a:endParaRPr lang="en-US" sz="4000" b="1">
              <a:cs typeface="Traditional Arabic" pitchFamily="2" charset="-78"/>
            </a:endParaRPr>
          </a:p>
        </p:txBody>
      </p:sp>
      <p:sp>
        <p:nvSpPr>
          <p:cNvPr id="17413" name="Text Box 5"/>
          <p:cNvSpPr txBox="1">
            <a:spLocks noChangeArrowheads="1"/>
          </p:cNvSpPr>
          <p:nvPr/>
        </p:nvSpPr>
        <p:spPr bwMode="auto">
          <a:xfrm>
            <a:off x="685800" y="2362200"/>
            <a:ext cx="73914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EG" sz="4000" b="1">
                <a:cs typeface="Traditional Arabic" pitchFamily="2" charset="-78"/>
              </a:rPr>
              <a:t>رو</a:t>
            </a:r>
            <a:r>
              <a:rPr lang="ar-KW" sz="4000" b="1">
                <a:cs typeface="Traditional Arabic" pitchFamily="2" charset="-78"/>
              </a:rPr>
              <a:t>ى</a:t>
            </a:r>
            <a:r>
              <a:rPr lang="ar-EG" sz="4000" b="1">
                <a:cs typeface="Traditional Arabic" pitchFamily="2" charset="-78"/>
              </a:rPr>
              <a:t> الشيخان عن عبدالله بن مسعود رضي الله عنه قال: "جاء رجل إلى رسول الله </a:t>
            </a:r>
            <a:r>
              <a:rPr lang="ar-KW" sz="4000" b="1">
                <a:cs typeface="Traditional Arabic" pitchFamily="2" charset="-78"/>
              </a:rPr>
              <a:t>صلى الله عليه وسلم</a:t>
            </a:r>
            <a:r>
              <a:rPr lang="en-US" sz="4000" b="1">
                <a:cs typeface="Traditional Arabic" pitchFamily="2" charset="-78"/>
              </a:rPr>
              <a:t> </a:t>
            </a:r>
            <a:r>
              <a:rPr lang="ar-EG" sz="4000" b="1">
                <a:cs typeface="Traditional Arabic" pitchFamily="2" charset="-78"/>
              </a:rPr>
              <a:t>فقال: ”</a:t>
            </a:r>
            <a:r>
              <a:rPr lang="ar-KW" sz="4000" b="1">
                <a:cs typeface="Traditional Arabic" pitchFamily="2" charset="-78"/>
              </a:rPr>
              <a:t> </a:t>
            </a:r>
            <a:r>
              <a:rPr lang="ar-EG" sz="4000" b="1">
                <a:cs typeface="Traditional Arabic" pitchFamily="2" charset="-78"/>
              </a:rPr>
              <a:t>يا رسول الله</a:t>
            </a:r>
            <a:r>
              <a:rPr lang="ar-KW" sz="4000" b="1">
                <a:cs typeface="Traditional Arabic" pitchFamily="2" charset="-78"/>
              </a:rPr>
              <a:t> </a:t>
            </a:r>
            <a:r>
              <a:rPr lang="ar-EG" sz="4000" b="1">
                <a:cs typeface="Traditional Arabic" pitchFamily="2" charset="-78"/>
              </a:rPr>
              <a:t>! كيف تقول في رجل أحبّ قوماً ولم يلحق بهم؟</a:t>
            </a:r>
            <a:r>
              <a:rPr lang="ar-KW" sz="4000" b="1">
                <a:cs typeface="Traditional Arabic" pitchFamily="2" charset="-78"/>
              </a:rPr>
              <a:t> </a:t>
            </a:r>
            <a:r>
              <a:rPr lang="ar-EG" sz="4000" b="1">
                <a:cs typeface="Traditional Arabic" pitchFamily="2" charset="-78"/>
              </a:rPr>
              <a:t>".</a:t>
            </a:r>
          </a:p>
          <a:p>
            <a:pPr algn="just"/>
            <a:r>
              <a:rPr lang="ar-EG" sz="4000" b="1">
                <a:cs typeface="Traditional Arabic" pitchFamily="2" charset="-78"/>
              </a:rPr>
              <a:t>فقال رسول الله صلى الله عليه وسلم : ”</a:t>
            </a:r>
            <a:r>
              <a:rPr lang="ar-KW" sz="4000" b="1">
                <a:cs typeface="Traditional Arabic" pitchFamily="2" charset="-78"/>
              </a:rPr>
              <a:t> </a:t>
            </a:r>
            <a:r>
              <a:rPr lang="ar-EG" sz="4000" b="1">
                <a:cs typeface="Traditional Arabic" pitchFamily="2" charset="-78"/>
              </a:rPr>
              <a:t>المرء مع من أحبّ</a:t>
            </a:r>
            <a:r>
              <a:rPr lang="ar-KW" sz="4000" b="1">
                <a:cs typeface="Traditional Arabic" pitchFamily="2" charset="-78"/>
              </a:rPr>
              <a:t> </a:t>
            </a:r>
            <a:r>
              <a:rPr lang="ar-EG" sz="4000" b="1">
                <a:cs typeface="Traditional Arabic" pitchFamily="2" charset="-78"/>
              </a:rPr>
              <a:t>"</a:t>
            </a:r>
            <a:r>
              <a:rPr lang="en-US" sz="4000">
                <a:cs typeface="Traditional Arabic" pitchFamily="2" charset="-78"/>
              </a:rPr>
              <a:t> </a:t>
            </a:r>
            <a:r>
              <a:rPr lang="ar-KW" sz="4000">
                <a:cs typeface="Traditional Arabic" pitchFamily="2" charset="-78"/>
              </a:rPr>
              <a:t>.</a:t>
            </a:r>
            <a:endParaRPr lang="en-US" sz="4000">
              <a:cs typeface="Traditional Arabic"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762000" y="1295400"/>
            <a:ext cx="7467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5400" b="1" dirty="0">
                <a:cs typeface="Traditional Arabic" pitchFamily="2" charset="-78"/>
              </a:rPr>
              <a:t>3 - محبة الله عز وجل لذلك </a:t>
            </a:r>
            <a:r>
              <a:rPr lang="ar-EG" sz="5400" b="1" dirty="0" smtClean="0">
                <a:cs typeface="Traditional Arabic" pitchFamily="2" charset="-78"/>
              </a:rPr>
              <a:t>المحب:</a:t>
            </a:r>
            <a:endParaRPr lang="en-US" sz="5400" b="1" dirty="0">
              <a:cs typeface="Traditional Arabic" pitchFamily="2" charset="-78"/>
            </a:endParaRPr>
          </a:p>
        </p:txBody>
      </p:sp>
      <p:sp>
        <p:nvSpPr>
          <p:cNvPr id="18437" name="Text Box 5"/>
          <p:cNvSpPr txBox="1">
            <a:spLocks noChangeArrowheads="1"/>
          </p:cNvSpPr>
          <p:nvPr/>
        </p:nvSpPr>
        <p:spPr bwMode="auto">
          <a:xfrm>
            <a:off x="914400" y="2819400"/>
            <a:ext cx="73914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6000" b="1" dirty="0">
                <a:cs typeface="Traditional Arabic" pitchFamily="2" charset="-78"/>
              </a:rPr>
              <a:t>قال الله عز وجل: { قُلْ إِن كُنتُمْ تُحِبُّونَ اللَّهَ فَاتَّبِعُونِي يُحْبِبْكُمُ اللَّهَ }</a:t>
            </a:r>
            <a:r>
              <a:rPr lang="en-US" sz="6000" dirty="0">
                <a:cs typeface="Traditional Arabic" pitchFamily="2" charset="-78"/>
              </a:rPr>
              <a:t> </a:t>
            </a:r>
            <a:endParaRPr lang="ar-KW" sz="6000" dirty="0">
              <a:cs typeface="Traditional Arabic" pitchFamily="2" charset="-78"/>
            </a:endParaRPr>
          </a:p>
          <a:p>
            <a:pPr algn="l">
              <a:spcBef>
                <a:spcPct val="50000"/>
              </a:spcBef>
            </a:pPr>
            <a:r>
              <a:rPr lang="ar-EG" sz="4000" b="1" dirty="0">
                <a:cs typeface="Traditional Arabic" pitchFamily="2" charset="-78"/>
              </a:rPr>
              <a:t>آل عمران:31</a:t>
            </a:r>
            <a:r>
              <a:rPr lang="en-US" sz="4000" dirty="0">
                <a:cs typeface="Traditional Arabic" pitchFamily="2" charset="-78"/>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1341690" y="1219200"/>
            <a:ext cx="6553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6000" b="1" dirty="0">
                <a:cs typeface="Traditional Arabic" pitchFamily="2" charset="-78"/>
              </a:rPr>
              <a:t>4 - حشرهم تحت </a:t>
            </a:r>
            <a:r>
              <a:rPr lang="ar-EG" sz="6000" b="1" dirty="0" smtClean="0">
                <a:cs typeface="Traditional Arabic" pitchFamily="2" charset="-78"/>
              </a:rPr>
              <a:t>العرش:</a:t>
            </a:r>
            <a:endParaRPr lang="en-US" sz="6000" b="1" dirty="0">
              <a:cs typeface="Traditional Arabic" pitchFamily="2" charset="-78"/>
            </a:endParaRPr>
          </a:p>
        </p:txBody>
      </p:sp>
      <p:sp>
        <p:nvSpPr>
          <p:cNvPr id="20485" name="Text Box 5"/>
          <p:cNvSpPr txBox="1">
            <a:spLocks noChangeArrowheads="1"/>
          </p:cNvSpPr>
          <p:nvPr/>
        </p:nvSpPr>
        <p:spPr bwMode="auto">
          <a:xfrm>
            <a:off x="990600" y="2667000"/>
            <a:ext cx="74676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4800" b="1">
                <a:cs typeface="Traditional Arabic" pitchFamily="2" charset="-78"/>
              </a:rPr>
              <a:t>قال رسول الله صلى الله عليه وآله وسلم: "إن الله يقول يوم القيامة: أين المتحابون بجلالي، اليوم أظلهم في ظلي يوم لا ظل إلا ظلي"</a:t>
            </a:r>
            <a:r>
              <a:rPr lang="en-US" sz="4800">
                <a:cs typeface="Traditional Arabic" pitchFamily="2" charset="-78"/>
              </a:rPr>
              <a:t> </a:t>
            </a:r>
            <a:r>
              <a:rPr lang="ar-EG" sz="2400" b="1">
                <a:cs typeface="Traditional Arabic" pitchFamily="2" charset="-78"/>
              </a:rPr>
              <a:t>صحيح مسلم : كتاب البر والصلة: باب أفضل الحب في الله، رقم (3) .</a:t>
            </a:r>
            <a:r>
              <a:rPr lang="en-US" sz="4800">
                <a:cs typeface="Traditional Arabic" pitchFamily="2" charset="-78"/>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1143000" y="1295400"/>
            <a:ext cx="69342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8000" b="1" dirty="0" smtClean="0">
                <a:cs typeface="Traditional Arabic" pitchFamily="2" charset="-78"/>
              </a:rPr>
              <a:t>خامسا</a:t>
            </a:r>
            <a:r>
              <a:rPr lang="ar-KW" sz="8000" b="1" dirty="0" smtClean="0">
                <a:cs typeface="Traditional Arabic" pitchFamily="2" charset="-78"/>
              </a:rPr>
              <a:t>:</a:t>
            </a:r>
            <a:r>
              <a:rPr lang="ar-EG" sz="8000" b="1" dirty="0" smtClean="0">
                <a:cs typeface="Traditional Arabic" pitchFamily="2" charset="-78"/>
              </a:rPr>
              <a:t> </a:t>
            </a:r>
            <a:r>
              <a:rPr lang="ar-EG" sz="8000" b="1" dirty="0">
                <a:cs typeface="Traditional Arabic" pitchFamily="2" charset="-78"/>
              </a:rPr>
              <a:t>علامات حب النبي صلى الله عليه </a:t>
            </a:r>
            <a:r>
              <a:rPr lang="ar-EG" sz="8000" b="1" dirty="0" err="1">
                <a:cs typeface="Traditional Arabic" pitchFamily="2" charset="-78"/>
              </a:rPr>
              <a:t>وآله</a:t>
            </a:r>
            <a:r>
              <a:rPr lang="ar-EG" sz="8000" b="1" dirty="0">
                <a:cs typeface="Traditional Arabic" pitchFamily="2" charset="-78"/>
              </a:rPr>
              <a:t> </a:t>
            </a:r>
            <a:r>
              <a:rPr lang="ar-EG" sz="8000" b="1" dirty="0" smtClean="0">
                <a:cs typeface="Traditional Arabic" pitchFamily="2" charset="-78"/>
              </a:rPr>
              <a:t>وسلم:</a:t>
            </a:r>
            <a:endParaRPr lang="en-US" sz="8000" b="1" dirty="0">
              <a:cs typeface="Traditional Arabic"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811138" y="685800"/>
            <a:ext cx="7315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200" b="1" dirty="0">
                <a:cs typeface="Traditional Arabic" pitchFamily="2" charset="-78"/>
              </a:rPr>
              <a:t>1 -  الحرص على رؤيته وصحبته صلى </a:t>
            </a:r>
            <a:r>
              <a:rPr lang="ar-EG" sz="3600" b="1" dirty="0">
                <a:cs typeface="Traditional Arabic" pitchFamily="2" charset="-78"/>
              </a:rPr>
              <a:t>الله</a:t>
            </a:r>
            <a:r>
              <a:rPr lang="ar-EG" sz="3200" b="1" dirty="0">
                <a:cs typeface="Traditional Arabic" pitchFamily="2" charset="-78"/>
              </a:rPr>
              <a:t> عليه </a:t>
            </a:r>
            <a:r>
              <a:rPr lang="ar-EG" sz="3200" b="1" dirty="0" err="1">
                <a:cs typeface="Traditional Arabic" pitchFamily="2" charset="-78"/>
              </a:rPr>
              <a:t>وآله</a:t>
            </a:r>
            <a:r>
              <a:rPr lang="ar-EG" sz="3200" b="1" dirty="0">
                <a:cs typeface="Traditional Arabic" pitchFamily="2" charset="-78"/>
              </a:rPr>
              <a:t> </a:t>
            </a:r>
            <a:r>
              <a:rPr lang="ar-EG" sz="3200" b="1" dirty="0" smtClean="0">
                <a:cs typeface="Traditional Arabic" pitchFamily="2" charset="-78"/>
              </a:rPr>
              <a:t>وسلم</a:t>
            </a:r>
            <a:r>
              <a:rPr lang="ar-KW" sz="3200" b="1" dirty="0">
                <a:cs typeface="Traditional Arabic" pitchFamily="2" charset="-78"/>
              </a:rPr>
              <a:t>:</a:t>
            </a:r>
            <a:endParaRPr lang="en-US" sz="3200" b="1" dirty="0">
              <a:cs typeface="Traditional Arabic" pitchFamily="2" charset="-78"/>
            </a:endParaRPr>
          </a:p>
        </p:txBody>
      </p:sp>
      <p:sp>
        <p:nvSpPr>
          <p:cNvPr id="22533" name="Text Box 5"/>
          <p:cNvSpPr txBox="1">
            <a:spLocks noChangeArrowheads="1"/>
          </p:cNvSpPr>
          <p:nvPr/>
        </p:nvSpPr>
        <p:spPr bwMode="auto">
          <a:xfrm>
            <a:off x="838200" y="1600200"/>
            <a:ext cx="7391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200" b="1">
                <a:cs typeface="Traditional Arabic" pitchFamily="2" charset="-78"/>
              </a:rPr>
              <a:t>أ - بكاء الصديق رضي الله عنه فرحاً عند إدراك الصحبة في الهجرة</a:t>
            </a:r>
            <a:r>
              <a:rPr lang="ar-KW" sz="3200" b="1">
                <a:cs typeface="Traditional Arabic" pitchFamily="2" charset="-78"/>
              </a:rPr>
              <a:t> .</a:t>
            </a:r>
            <a:endParaRPr lang="en-US" sz="3200" b="1">
              <a:cs typeface="Traditional Arabic" pitchFamily="2" charset="-78"/>
            </a:endParaRPr>
          </a:p>
        </p:txBody>
      </p:sp>
      <p:sp>
        <p:nvSpPr>
          <p:cNvPr id="22534" name="Text Box 6"/>
          <p:cNvSpPr txBox="1">
            <a:spLocks noChangeArrowheads="1"/>
          </p:cNvSpPr>
          <p:nvPr/>
        </p:nvSpPr>
        <p:spPr bwMode="auto">
          <a:xfrm>
            <a:off x="838200" y="2667000"/>
            <a:ext cx="7391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200" b="1">
                <a:cs typeface="Traditional Arabic" pitchFamily="2" charset="-78"/>
              </a:rPr>
              <a:t>ب - فرح الأنصار بمقدمه صلى الله عليه وآله وسلم</a:t>
            </a:r>
            <a:r>
              <a:rPr lang="en-US" sz="3200" b="1">
                <a:cs typeface="Traditional Arabic" pitchFamily="2" charset="-78"/>
              </a:rPr>
              <a:t> </a:t>
            </a:r>
            <a:r>
              <a:rPr lang="ar-EG" sz="3200" b="1">
                <a:cs typeface="Traditional Arabic" pitchFamily="2" charset="-78"/>
              </a:rPr>
              <a:t>إليهم </a:t>
            </a:r>
            <a:r>
              <a:rPr lang="ar-KW" sz="3200" b="1">
                <a:cs typeface="Traditional Arabic" pitchFamily="2" charset="-78"/>
              </a:rPr>
              <a:t>من مكة مهاجرا.</a:t>
            </a:r>
            <a:endParaRPr lang="en-US" sz="3200" b="1">
              <a:cs typeface="Traditional Arabic" pitchFamily="2" charset="-78"/>
            </a:endParaRPr>
          </a:p>
        </p:txBody>
      </p:sp>
      <p:sp>
        <p:nvSpPr>
          <p:cNvPr id="22535" name="Text Box 7"/>
          <p:cNvSpPr txBox="1">
            <a:spLocks noChangeArrowheads="1"/>
          </p:cNvSpPr>
          <p:nvPr/>
        </p:nvSpPr>
        <p:spPr bwMode="auto">
          <a:xfrm>
            <a:off x="838200" y="3810000"/>
            <a:ext cx="7467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200" b="1">
                <a:cs typeface="Traditional Arabic" pitchFamily="2" charset="-78"/>
              </a:rPr>
              <a:t>ج - خشية صحابي من عدم تمكنه من رؤيته صلى الله عليه وآله وسلم</a:t>
            </a:r>
            <a:r>
              <a:rPr lang="en-US" sz="3200" b="1">
                <a:cs typeface="Traditional Arabic" pitchFamily="2" charset="-78"/>
              </a:rPr>
              <a:t> </a:t>
            </a:r>
            <a:r>
              <a:rPr lang="ar-EG" sz="3200" b="1">
                <a:cs typeface="Traditional Arabic" pitchFamily="2" charset="-78"/>
              </a:rPr>
              <a:t>في الجنة </a:t>
            </a:r>
            <a:r>
              <a:rPr lang="ar-KW" sz="3200" b="1">
                <a:cs typeface="Traditional Arabic" pitchFamily="2" charset="-78"/>
              </a:rPr>
              <a:t>.</a:t>
            </a:r>
            <a:endParaRPr lang="en-US" sz="3200" b="1">
              <a:cs typeface="Traditional Arabic" pitchFamily="2" charset="-78"/>
            </a:endParaRPr>
          </a:p>
        </p:txBody>
      </p:sp>
      <p:sp>
        <p:nvSpPr>
          <p:cNvPr id="22536" name="Text Box 8"/>
          <p:cNvSpPr txBox="1">
            <a:spLocks noChangeArrowheads="1"/>
          </p:cNvSpPr>
          <p:nvPr/>
        </p:nvSpPr>
        <p:spPr bwMode="auto">
          <a:xfrm>
            <a:off x="838200" y="5029200"/>
            <a:ext cx="7391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200" b="1">
                <a:cs typeface="Traditional Arabic" pitchFamily="2" charset="-78"/>
              </a:rPr>
              <a:t>د -  اختيار الأنصار رسول الله صلى الله عليه وآله وسلم</a:t>
            </a:r>
            <a:r>
              <a:rPr lang="en-US" sz="3200" b="1">
                <a:cs typeface="Traditional Arabic" pitchFamily="2" charset="-78"/>
              </a:rPr>
              <a:t> </a:t>
            </a:r>
            <a:r>
              <a:rPr lang="ar-EG" sz="3200" b="1">
                <a:cs typeface="Traditional Arabic" pitchFamily="2" charset="-78"/>
              </a:rPr>
              <a:t>على الشاة والبعير </a:t>
            </a:r>
            <a:r>
              <a:rPr lang="ar-KW" sz="3200" b="1">
                <a:cs typeface="Traditional Arabic" pitchFamily="2" charset="-78"/>
              </a:rPr>
              <a:t>.</a:t>
            </a:r>
            <a:endParaRPr lang="en-US" sz="3200" b="1">
              <a:cs typeface="Traditional Arabic"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403787" y="609600"/>
            <a:ext cx="77496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ar-EG" sz="3600" b="1" dirty="0">
                <a:cs typeface="Traditional Arabic" pitchFamily="2" charset="-78"/>
              </a:rPr>
              <a:t>2 - بذل النفس والمال دون الحبيب الكريم صلى الله عليه </a:t>
            </a:r>
            <a:r>
              <a:rPr lang="ar-EG" sz="3600" b="1" dirty="0" err="1">
                <a:cs typeface="Traditional Arabic" pitchFamily="2" charset="-78"/>
              </a:rPr>
              <a:t>وآله</a:t>
            </a:r>
            <a:r>
              <a:rPr lang="ar-EG" sz="3600" b="1" dirty="0">
                <a:cs typeface="Traditional Arabic" pitchFamily="2" charset="-78"/>
              </a:rPr>
              <a:t> وسلم</a:t>
            </a:r>
            <a:r>
              <a:rPr lang="en-US" sz="3600" b="1" dirty="0">
                <a:cs typeface="Traditional Arabic" pitchFamily="2" charset="-78"/>
              </a:rPr>
              <a:t> </a:t>
            </a:r>
            <a:r>
              <a:rPr lang="ar-EG" sz="3600" b="1" dirty="0">
                <a:cs typeface="Traditional Arabic" pitchFamily="2" charset="-78"/>
              </a:rPr>
              <a:t>:</a:t>
            </a:r>
            <a:endParaRPr lang="en-US" sz="3600" b="1" dirty="0">
              <a:cs typeface="Traditional Arabic" pitchFamily="2" charset="-78"/>
            </a:endParaRPr>
          </a:p>
        </p:txBody>
      </p:sp>
      <p:sp>
        <p:nvSpPr>
          <p:cNvPr id="23557" name="Text Box 5"/>
          <p:cNvSpPr txBox="1">
            <a:spLocks noChangeArrowheads="1"/>
          </p:cNvSpPr>
          <p:nvPr/>
        </p:nvSpPr>
        <p:spPr bwMode="auto">
          <a:xfrm>
            <a:off x="457199" y="1960364"/>
            <a:ext cx="799815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ar-EG" sz="3200" b="1" dirty="0">
                <a:cs typeface="Traditional Arabic" pitchFamily="2" charset="-78"/>
              </a:rPr>
              <a:t>أ - بكاء الصديق رضي الله عنه خوفاً على الرسول الكريم صلى الله عليه </a:t>
            </a:r>
            <a:r>
              <a:rPr lang="ar-EG" sz="3200" b="1" dirty="0" err="1">
                <a:cs typeface="Traditional Arabic" pitchFamily="2" charset="-78"/>
              </a:rPr>
              <a:t>وآله</a:t>
            </a:r>
            <a:r>
              <a:rPr lang="ar-EG" sz="3200" b="1" dirty="0">
                <a:cs typeface="Traditional Arabic" pitchFamily="2" charset="-78"/>
              </a:rPr>
              <a:t> وسلم</a:t>
            </a:r>
            <a:r>
              <a:rPr lang="ar-KW" sz="3200" b="1" dirty="0">
                <a:cs typeface="Traditional Arabic" pitchFamily="2" charset="-78"/>
              </a:rPr>
              <a:t> من سراقة .</a:t>
            </a:r>
            <a:r>
              <a:rPr lang="en-US" sz="3200" b="1" dirty="0">
                <a:cs typeface="Traditional Arabic" pitchFamily="2" charset="-78"/>
              </a:rPr>
              <a:t>  </a:t>
            </a:r>
          </a:p>
        </p:txBody>
      </p:sp>
      <p:sp>
        <p:nvSpPr>
          <p:cNvPr id="23558" name="Text Box 6"/>
          <p:cNvSpPr txBox="1">
            <a:spLocks noChangeArrowheads="1"/>
          </p:cNvSpPr>
          <p:nvPr/>
        </p:nvSpPr>
        <p:spPr bwMode="auto">
          <a:xfrm>
            <a:off x="457200" y="3037582"/>
            <a:ext cx="79248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ar-EG" sz="3200" b="1" dirty="0">
                <a:cs typeface="Traditional Arabic" pitchFamily="2" charset="-78"/>
              </a:rPr>
              <a:t>ب - استعداد المقداد بن الأسود رضي الله عنه للوقوف معه صلى الله عليه </a:t>
            </a:r>
            <a:r>
              <a:rPr lang="ar-EG" sz="3200" b="1" dirty="0" err="1">
                <a:cs typeface="Traditional Arabic" pitchFamily="2" charset="-78"/>
              </a:rPr>
              <a:t>وآله</a:t>
            </a:r>
            <a:r>
              <a:rPr lang="ar-EG" sz="3200" b="1" dirty="0">
                <a:cs typeface="Traditional Arabic" pitchFamily="2" charset="-78"/>
              </a:rPr>
              <a:t> وسلم</a:t>
            </a:r>
            <a:r>
              <a:rPr lang="en-US" sz="3200" b="1" dirty="0">
                <a:cs typeface="Traditional Arabic" pitchFamily="2" charset="-78"/>
              </a:rPr>
              <a:t> </a:t>
            </a:r>
            <a:r>
              <a:rPr lang="ar-EG" sz="3200" b="1" dirty="0">
                <a:cs typeface="Traditional Arabic" pitchFamily="2" charset="-78"/>
              </a:rPr>
              <a:t>في المعركة</a:t>
            </a:r>
            <a:r>
              <a:rPr lang="ar-KW" sz="3200" b="1" dirty="0">
                <a:cs typeface="Traditional Arabic" pitchFamily="2" charset="-78"/>
              </a:rPr>
              <a:t> .</a:t>
            </a:r>
            <a:endParaRPr lang="en-US" sz="3200" b="1" dirty="0">
              <a:cs typeface="Traditional Arabic" pitchFamily="2" charset="-78"/>
            </a:endParaRPr>
          </a:p>
        </p:txBody>
      </p:sp>
      <p:sp>
        <p:nvSpPr>
          <p:cNvPr id="23559" name="Text Box 7"/>
          <p:cNvSpPr txBox="1">
            <a:spLocks noChangeArrowheads="1"/>
          </p:cNvSpPr>
          <p:nvPr/>
        </p:nvSpPr>
        <p:spPr bwMode="auto">
          <a:xfrm>
            <a:off x="914400" y="4104382"/>
            <a:ext cx="7467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ar-EG" sz="3200" b="1" dirty="0">
                <a:cs typeface="Traditional Arabic" pitchFamily="2" charset="-78"/>
              </a:rPr>
              <a:t>ج - تترس أبي دجانة رضي الله عنه دون رسول الله صلى الله عليه </a:t>
            </a:r>
            <a:r>
              <a:rPr lang="ar-EG" sz="3200" b="1" dirty="0" err="1">
                <a:cs typeface="Traditional Arabic" pitchFamily="2" charset="-78"/>
              </a:rPr>
              <a:t>وآله</a:t>
            </a:r>
            <a:r>
              <a:rPr lang="ar-EG" sz="3200" b="1" dirty="0">
                <a:cs typeface="Traditional Arabic" pitchFamily="2" charset="-78"/>
              </a:rPr>
              <a:t> وسلم</a:t>
            </a:r>
            <a:r>
              <a:rPr lang="en-US" sz="3200" dirty="0">
                <a:cs typeface="Traditional Arabic" pitchFamily="2" charset="-78"/>
              </a:rPr>
              <a:t> </a:t>
            </a:r>
            <a:r>
              <a:rPr lang="ar-EG" sz="3200" b="1" dirty="0">
                <a:cs typeface="Traditional Arabic" pitchFamily="2" charset="-78"/>
              </a:rPr>
              <a:t>بنفسه </a:t>
            </a:r>
            <a:r>
              <a:rPr lang="ar-KW" sz="3200" b="1" dirty="0">
                <a:cs typeface="Traditional Arabic" pitchFamily="2" charset="-78"/>
              </a:rPr>
              <a:t>.</a:t>
            </a:r>
            <a:endParaRPr lang="en-US" sz="3200" b="1" dirty="0">
              <a:cs typeface="Traditional Arabic" pitchFamily="2" charset="-78"/>
            </a:endParaRPr>
          </a:p>
        </p:txBody>
      </p:sp>
      <p:sp>
        <p:nvSpPr>
          <p:cNvPr id="23560" name="Text Box 8"/>
          <p:cNvSpPr txBox="1">
            <a:spLocks noChangeArrowheads="1"/>
          </p:cNvSpPr>
          <p:nvPr/>
        </p:nvSpPr>
        <p:spPr bwMode="auto">
          <a:xfrm>
            <a:off x="685800" y="5181600"/>
            <a:ext cx="7696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ar-EG" sz="3200" b="1">
                <a:cs typeface="Traditional Arabic" pitchFamily="2" charset="-78"/>
              </a:rPr>
              <a:t>د - سير أبي قتادة رضي الله عنه ليلته معه صلى الله عليه وآله وسلم</a:t>
            </a:r>
            <a:r>
              <a:rPr lang="en-US" sz="3200" b="1">
                <a:cs typeface="Traditional Arabic" pitchFamily="2" charset="-78"/>
              </a:rPr>
              <a:t> </a:t>
            </a:r>
            <a:r>
              <a:rPr lang="ar-EG" sz="3200" b="1">
                <a:cs typeface="Traditional Arabic" pitchFamily="2" charset="-78"/>
              </a:rPr>
              <a:t>لحفظه من السقوط عن دابته</a:t>
            </a:r>
            <a:r>
              <a:rPr lang="ar-KW" sz="3200" b="1">
                <a:cs typeface="Traditional Arabic" pitchFamily="2" charset="-78"/>
              </a:rPr>
              <a:t>.</a:t>
            </a:r>
            <a:endParaRPr lang="en-US" sz="3200" b="1">
              <a:cs typeface="Traditional Arabic"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685800" y="1295400"/>
            <a:ext cx="7848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4000" b="1" dirty="0">
                <a:cs typeface="Traditional Arabic" pitchFamily="2" charset="-78"/>
              </a:rPr>
              <a:t>3 - امتثال أوامره واجتناب نواهيه صلى الله عليه </a:t>
            </a:r>
            <a:r>
              <a:rPr lang="ar-EG" sz="4000" b="1" dirty="0" smtClean="0">
                <a:cs typeface="Traditional Arabic" pitchFamily="2" charset="-78"/>
              </a:rPr>
              <a:t>وسلم</a:t>
            </a:r>
            <a:r>
              <a:rPr lang="ar-KW" sz="4000" b="1" dirty="0" smtClean="0">
                <a:cs typeface="Traditional Arabic" pitchFamily="2" charset="-78"/>
              </a:rPr>
              <a:t>.</a:t>
            </a:r>
            <a:endParaRPr lang="en-US" sz="4000" b="1" dirty="0">
              <a:cs typeface="Traditional Arabic" pitchFamily="2" charset="-78"/>
            </a:endParaRPr>
          </a:p>
        </p:txBody>
      </p:sp>
      <p:sp>
        <p:nvSpPr>
          <p:cNvPr id="24581" name="Text Box 5"/>
          <p:cNvSpPr txBox="1">
            <a:spLocks noChangeArrowheads="1"/>
          </p:cNvSpPr>
          <p:nvPr/>
        </p:nvSpPr>
        <p:spPr bwMode="auto">
          <a:xfrm>
            <a:off x="2743200" y="2133600"/>
            <a:ext cx="5715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EG" sz="4000" b="1" dirty="0">
                <a:cs typeface="Traditional Arabic" pitchFamily="2" charset="-78"/>
              </a:rPr>
              <a:t>4 - نصر سنته والذب عن </a:t>
            </a:r>
            <a:r>
              <a:rPr lang="ar-EG" sz="4000" b="1" dirty="0" smtClean="0">
                <a:cs typeface="Traditional Arabic" pitchFamily="2" charset="-78"/>
              </a:rPr>
              <a:t>الشريعة</a:t>
            </a:r>
            <a:r>
              <a:rPr lang="ar-KW" sz="4000" b="1" dirty="0" smtClean="0">
                <a:cs typeface="Traditional Arabic" pitchFamily="2" charset="-78"/>
              </a:rPr>
              <a:t>:</a:t>
            </a:r>
            <a:endParaRPr lang="en-US" sz="4000" b="1" dirty="0">
              <a:cs typeface="Traditional Arabic" pitchFamily="2" charset="-78"/>
            </a:endParaRPr>
          </a:p>
        </p:txBody>
      </p:sp>
      <p:sp>
        <p:nvSpPr>
          <p:cNvPr id="24582" name="Text Box 6"/>
          <p:cNvSpPr txBox="1">
            <a:spLocks noChangeArrowheads="1"/>
          </p:cNvSpPr>
          <p:nvPr/>
        </p:nvSpPr>
        <p:spPr bwMode="auto">
          <a:xfrm>
            <a:off x="1371600" y="3124200"/>
            <a:ext cx="701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2800" b="1" dirty="0">
                <a:cs typeface="Traditional Arabic" pitchFamily="2" charset="-78"/>
              </a:rPr>
              <a:t>أ -  محاربة أبو بكر رضي الله عنه مانعي الزكاة </a:t>
            </a:r>
            <a:r>
              <a:rPr lang="ar-KW" sz="2800" b="1" dirty="0">
                <a:cs typeface="Traditional Arabic" pitchFamily="2" charset="-78"/>
              </a:rPr>
              <a:t>.</a:t>
            </a:r>
            <a:endParaRPr lang="en-US" sz="2800" b="1" dirty="0">
              <a:cs typeface="Traditional Arabic" pitchFamily="2" charset="-78"/>
            </a:endParaRPr>
          </a:p>
        </p:txBody>
      </p:sp>
      <p:sp>
        <p:nvSpPr>
          <p:cNvPr id="24583" name="Text Box 7"/>
          <p:cNvSpPr txBox="1">
            <a:spLocks noChangeArrowheads="1"/>
          </p:cNvSpPr>
          <p:nvPr/>
        </p:nvSpPr>
        <p:spPr bwMode="auto">
          <a:xfrm>
            <a:off x="2895600" y="3810000"/>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EG" sz="2800" b="1">
                <a:cs typeface="Traditional Arabic" pitchFamily="2" charset="-78"/>
              </a:rPr>
              <a:t>ب ـ  التزام سنته وعدم مخالفتها </a:t>
            </a:r>
            <a:r>
              <a:rPr lang="ar-KW" sz="2800" b="1">
                <a:cs typeface="Traditional Arabic" pitchFamily="2" charset="-78"/>
              </a:rPr>
              <a:t>:</a:t>
            </a:r>
            <a:endParaRPr lang="en-US" sz="2800" b="1">
              <a:cs typeface="Traditional Arabic" pitchFamily="2" charset="-78"/>
            </a:endParaRPr>
          </a:p>
        </p:txBody>
      </p:sp>
      <p:sp>
        <p:nvSpPr>
          <p:cNvPr id="24584" name="Text Box 8"/>
          <p:cNvSpPr txBox="1">
            <a:spLocks noChangeArrowheads="1"/>
          </p:cNvSpPr>
          <p:nvPr/>
        </p:nvSpPr>
        <p:spPr bwMode="auto">
          <a:xfrm>
            <a:off x="533400" y="4419600"/>
            <a:ext cx="7924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EG" sz="2400" b="1" dirty="0">
                <a:cs typeface="Traditional Arabic" pitchFamily="2" charset="-78"/>
              </a:rPr>
              <a:t>قال عمر رضي الله عنه حين حج ووقف أمام الركن: أما والله إني لأعلم أنك حجر لا تضر ولا تنفع، ولولا أني رأيتُ رسول الله </a:t>
            </a:r>
            <a:r>
              <a:rPr lang="ar-EG" b="1" dirty="0"/>
              <a:t>صلى الله عليه وسلم</a:t>
            </a:r>
            <a:r>
              <a:rPr lang="en-US" sz="2400" b="1" dirty="0">
                <a:cs typeface="Traditional Arabic" pitchFamily="2" charset="-78"/>
              </a:rPr>
              <a:t> </a:t>
            </a:r>
            <a:r>
              <a:rPr lang="ar-EG" sz="2400" b="1" dirty="0">
                <a:cs typeface="Traditional Arabic" pitchFamily="2" charset="-78"/>
              </a:rPr>
              <a:t>استلمك ما استلمتك، فاستلمه، ثم قال: وما لنا والرمل، إنما كنا رأينا به المشركين، ولقد أهلكهم الله، ثم قال: شيء صنعه رسول الله صلى الله عليه وسلم فلا نحب أن نتركه</a:t>
            </a:r>
            <a:r>
              <a:rPr lang="ar-KW" sz="2400" b="1" dirty="0">
                <a:cs typeface="Traditional Arabic" pitchFamily="2" charset="-78"/>
              </a:rPr>
              <a:t> . رواه البخاري</a:t>
            </a:r>
            <a:endParaRPr lang="en-US" sz="2400" b="1" dirty="0">
              <a:cs typeface="Traditional Arabic"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609600" y="1203325"/>
            <a:ext cx="7848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000" b="1" dirty="0">
                <a:cs typeface="Traditional Arabic" pitchFamily="2" charset="-78"/>
              </a:rPr>
              <a:t>في ختام درس محبة الرسول</a:t>
            </a:r>
            <a:r>
              <a:rPr lang="ar-EG" sz="4000" b="1" dirty="0">
                <a:cs typeface="Traditional Arabic" pitchFamily="2" charset="-78"/>
              </a:rPr>
              <a:t> صلى الله عليه وسلم </a:t>
            </a:r>
            <a:r>
              <a:rPr lang="ar-KW" sz="4000" b="1" dirty="0" smtClean="0">
                <a:cs typeface="Traditional Arabic" pitchFamily="2" charset="-78"/>
              </a:rPr>
              <a:t>نقول:</a:t>
            </a:r>
            <a:endParaRPr lang="en-US" sz="4000" b="1" dirty="0">
              <a:cs typeface="Traditional Arabic" pitchFamily="2" charset="-78"/>
            </a:endParaRPr>
          </a:p>
        </p:txBody>
      </p:sp>
      <p:sp>
        <p:nvSpPr>
          <p:cNvPr id="28677" name="Text Box 5"/>
          <p:cNvSpPr txBox="1">
            <a:spLocks noChangeArrowheads="1"/>
          </p:cNvSpPr>
          <p:nvPr/>
        </p:nvSpPr>
        <p:spPr bwMode="auto">
          <a:xfrm>
            <a:off x="457200" y="2041525"/>
            <a:ext cx="815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000" b="1" dirty="0">
                <a:cs typeface="Traditional Arabic" pitchFamily="2" charset="-78"/>
              </a:rPr>
              <a:t>اذكر ما يدل على وجوب محبة النبي </a:t>
            </a:r>
            <a:r>
              <a:rPr lang="ar-KW" sz="3600" b="1" dirty="0">
                <a:cs typeface="Traditional Arabic" pitchFamily="2" charset="-78"/>
              </a:rPr>
              <a:t>صلى الله عليه وسلم</a:t>
            </a:r>
            <a:r>
              <a:rPr lang="ar-KW" sz="4000" b="1" dirty="0">
                <a:cs typeface="Traditional Arabic" pitchFamily="2" charset="-78"/>
              </a:rPr>
              <a:t> ؟</a:t>
            </a:r>
            <a:endParaRPr lang="en-US" sz="4000" b="1" dirty="0">
              <a:cs typeface="Traditional Arabic" pitchFamily="2" charset="-78"/>
            </a:endParaRPr>
          </a:p>
        </p:txBody>
      </p:sp>
      <p:sp>
        <p:nvSpPr>
          <p:cNvPr id="28678" name="Text Box 6"/>
          <p:cNvSpPr txBox="1">
            <a:spLocks noChangeArrowheads="1"/>
          </p:cNvSpPr>
          <p:nvPr/>
        </p:nvSpPr>
        <p:spPr bwMode="auto">
          <a:xfrm>
            <a:off x="457200" y="2803525"/>
            <a:ext cx="815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000" b="1" dirty="0">
                <a:cs typeface="Traditional Arabic" pitchFamily="2" charset="-78"/>
              </a:rPr>
              <a:t>اذكر دواعي محبة النبي صلى الله عليه وسلم ؟</a:t>
            </a:r>
            <a:endParaRPr lang="en-US" sz="4000" b="1" dirty="0">
              <a:cs typeface="Traditional Arabic" pitchFamily="2" charset="-78"/>
            </a:endParaRPr>
          </a:p>
        </p:txBody>
      </p:sp>
      <p:sp>
        <p:nvSpPr>
          <p:cNvPr id="28679" name="Text Box 7"/>
          <p:cNvSpPr txBox="1">
            <a:spLocks noChangeArrowheads="1"/>
          </p:cNvSpPr>
          <p:nvPr/>
        </p:nvSpPr>
        <p:spPr bwMode="auto">
          <a:xfrm>
            <a:off x="609600" y="3489325"/>
            <a:ext cx="8001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KW" sz="4000" b="1" dirty="0">
                <a:cs typeface="Traditional Arabic" pitchFamily="2" charset="-78"/>
              </a:rPr>
              <a:t>اذكر أسباب زيادة محبة النبي صلى الله عليه وسلم ؟</a:t>
            </a:r>
            <a:endParaRPr lang="en-US" sz="4000" b="1" dirty="0">
              <a:cs typeface="Traditional Arabic" pitchFamily="2" charset="-78"/>
            </a:endParaRPr>
          </a:p>
        </p:txBody>
      </p:sp>
      <p:sp>
        <p:nvSpPr>
          <p:cNvPr id="28680" name="Text Box 8"/>
          <p:cNvSpPr txBox="1">
            <a:spLocks noChangeArrowheads="1"/>
          </p:cNvSpPr>
          <p:nvPr/>
        </p:nvSpPr>
        <p:spPr bwMode="auto">
          <a:xfrm>
            <a:off x="609600" y="4175125"/>
            <a:ext cx="8001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KW" sz="4000" b="1" dirty="0">
                <a:cs typeface="Traditional Arabic" pitchFamily="2" charset="-78"/>
              </a:rPr>
              <a:t>اذكر ثمرات محبة النبي صلى الله عليه وسلم ؟</a:t>
            </a:r>
            <a:endParaRPr lang="en-US" sz="4000" b="1" dirty="0">
              <a:cs typeface="Traditional Arabic" pitchFamily="2" charset="-78"/>
            </a:endParaRPr>
          </a:p>
        </p:txBody>
      </p:sp>
      <p:sp>
        <p:nvSpPr>
          <p:cNvPr id="28681" name="Text Box 9"/>
          <p:cNvSpPr txBox="1">
            <a:spLocks noChangeArrowheads="1"/>
          </p:cNvSpPr>
          <p:nvPr/>
        </p:nvSpPr>
        <p:spPr bwMode="auto">
          <a:xfrm>
            <a:off x="533400" y="4876800"/>
            <a:ext cx="8077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ar-KW" sz="4000" b="1" dirty="0">
                <a:cs typeface="Traditional Arabic" pitchFamily="2" charset="-78"/>
              </a:rPr>
              <a:t>اذكر علامات محبة النبي صلى الله عليه وسلم ؟</a:t>
            </a:r>
            <a:endParaRPr lang="en-US" sz="4000" b="1" dirty="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barn(inHorizontal)">
                                      <p:cBhvr>
                                        <p:cTn id="7" dur="500"/>
                                        <p:tgtEl>
                                          <p:spTgt spid="28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28677"/>
                                        </p:tgtEl>
                                        <p:attrNameLst>
                                          <p:attrName>style.visibility</p:attrName>
                                        </p:attrNameLst>
                                      </p:cBhvr>
                                      <p:to>
                                        <p:strVal val="visible"/>
                                      </p:to>
                                    </p:set>
                                    <p:animEffect transition="in" filter="barn(inHorizontal)">
                                      <p:cBhvr>
                                        <p:cTn id="12" dur="500"/>
                                        <p:tgtEl>
                                          <p:spTgt spid="286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28678"/>
                                        </p:tgtEl>
                                        <p:attrNameLst>
                                          <p:attrName>style.visibility</p:attrName>
                                        </p:attrNameLst>
                                      </p:cBhvr>
                                      <p:to>
                                        <p:strVal val="visible"/>
                                      </p:to>
                                    </p:set>
                                    <p:animEffect transition="in" filter="barn(inHorizontal)">
                                      <p:cBhvr>
                                        <p:cTn id="17" dur="500"/>
                                        <p:tgtEl>
                                          <p:spTgt spid="286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28679"/>
                                        </p:tgtEl>
                                        <p:attrNameLst>
                                          <p:attrName>style.visibility</p:attrName>
                                        </p:attrNameLst>
                                      </p:cBhvr>
                                      <p:to>
                                        <p:strVal val="visible"/>
                                      </p:to>
                                    </p:set>
                                    <p:animEffect transition="in" filter="barn(inHorizontal)">
                                      <p:cBhvr>
                                        <p:cTn id="22" dur="500"/>
                                        <p:tgtEl>
                                          <p:spTgt spid="286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28680"/>
                                        </p:tgtEl>
                                        <p:attrNameLst>
                                          <p:attrName>style.visibility</p:attrName>
                                        </p:attrNameLst>
                                      </p:cBhvr>
                                      <p:to>
                                        <p:strVal val="visible"/>
                                      </p:to>
                                    </p:set>
                                    <p:animEffect transition="in" filter="barn(inHorizontal)">
                                      <p:cBhvr>
                                        <p:cTn id="27" dur="500"/>
                                        <p:tgtEl>
                                          <p:spTgt spid="2868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6" fill="hold" nodeType="clickEffect">
                                  <p:stCondLst>
                                    <p:cond delay="0"/>
                                  </p:stCondLst>
                                  <p:childTnLst>
                                    <p:set>
                                      <p:cBhvr>
                                        <p:cTn id="31" dur="1" fill="hold">
                                          <p:stCondLst>
                                            <p:cond delay="0"/>
                                          </p:stCondLst>
                                        </p:cTn>
                                        <p:tgtEl>
                                          <p:spTgt spid="28681">
                                            <p:txEl>
                                              <p:pRg st="0" end="0"/>
                                            </p:txEl>
                                          </p:spTgt>
                                        </p:tgtEl>
                                        <p:attrNameLst>
                                          <p:attrName>style.visibility</p:attrName>
                                        </p:attrNameLst>
                                      </p:cBhvr>
                                      <p:to>
                                        <p:strVal val="visible"/>
                                      </p:to>
                                    </p:set>
                                    <p:animEffect transition="in" filter="barn(inHorizontal)">
                                      <p:cBhvr>
                                        <p:cTn id="32" dur="500"/>
                                        <p:tgtEl>
                                          <p:spTgt spid="286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P spid="28677" grpId="0"/>
      <p:bldP spid="28678" grpId="0"/>
      <p:bldP spid="28679" grpId="0"/>
      <p:bldP spid="28680"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353</TotalTime>
  <Words>1140</Words>
  <Application>Microsoft Office PowerPoint</Application>
  <PresentationFormat>عرض على الشاشة (4:3)</PresentationFormat>
  <Paragraphs>73</Paragraphs>
  <Slides>24</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24</vt:i4>
      </vt:variant>
    </vt:vector>
  </HeadingPairs>
  <TitlesOfParts>
    <vt:vector size="27" baseType="lpstr">
      <vt:lpstr>Arial</vt:lpstr>
      <vt:lpstr>Traditional Arabic</vt:lpstr>
      <vt:lpstr>تصميم افتراضي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mzafiri464</dc:creator>
  <cp:lastModifiedBy>مسير ماطر عجيل ناجى الظفيرى</cp:lastModifiedBy>
  <cp:revision>107</cp:revision>
  <dcterms:created xsi:type="dcterms:W3CDTF">2006-11-28T06:46:31Z</dcterms:created>
  <dcterms:modified xsi:type="dcterms:W3CDTF">2018-10-01T07:50:12Z</dcterms:modified>
</cp:coreProperties>
</file>