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4BF63-439A-421C-9C2F-1BCD56510A53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06126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1D7E8-35CF-4AD6-8877-FB3F0F58008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77729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A2CCCF-2248-412F-B0E3-A26C479FD99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30341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D8D16-86C3-4382-BC96-63AC2D7A31D9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90650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D09B0-2E4F-402B-9912-C93D08DA32A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3396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9F4EA-5E64-44D5-A61E-8B31B485F24A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43445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9182C-D4AA-4466-A67E-4E374F7E1F1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63122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7F898-4EC7-4572-A003-D07EA289BFF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21399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03901-4FEA-4DC5-BE39-81D9A8911AD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43907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7DC90-1036-43AD-8DE0-8D78BFE71D4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94012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F87470-02C4-4EC1-99D5-ED90CB605EFA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81377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1F9A099-DAE7-42D6-8F3C-DB57A8F2E4A9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55650" y="1412776"/>
            <a:ext cx="7345363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10600" b="1">
                <a:cs typeface="Traditional Arabic" pitchFamily="2" charset="-78"/>
              </a:rPr>
              <a:t>كذب عيسى عينيه</a:t>
            </a:r>
            <a:endParaRPr lang="en-US" sz="10600" b="1">
              <a:cs typeface="Traditional Arabic" pitchFamily="2" charset="-78"/>
            </a:endParaRPr>
          </a:p>
        </p:txBody>
      </p:sp>
      <p:pic>
        <p:nvPicPr>
          <p:cNvPr id="2057" name="Picture 9" descr="صورة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1642964"/>
            <a:ext cx="1236662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219200" y="4481438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K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ar-KW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97" y="3213125"/>
            <a:ext cx="2452867" cy="1168217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55650" y="1196975"/>
            <a:ext cx="7704138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800" b="1">
                <a:cs typeface="Traditional Arabic" pitchFamily="2" charset="-78"/>
              </a:rPr>
              <a:t>روى البخاري ومسلم في صحيحيهما عن أبي هريرة رضي الله عنه عن النبي صلى الله عليه وسلم قال : ( </a:t>
            </a:r>
            <a:r>
              <a:rPr lang="ar-SA" sz="4800" b="1">
                <a:solidFill>
                  <a:schemeClr val="accent2"/>
                </a:solidFill>
                <a:cs typeface="Traditional Arabic" pitchFamily="2" charset="-78"/>
              </a:rPr>
              <a:t>رأى عيسى بن مريم رجلا يسرق ، فقال له : أسرقت ؟ قال : كلا ، والله الذي لا إله إلا هو ، فقال عيسى : آمنت بالله ، وكذبت عيني</a:t>
            </a:r>
            <a:r>
              <a:rPr lang="ar-KW" sz="4800" b="1">
                <a:cs typeface="Traditional Arabic" pitchFamily="2" charset="-78"/>
              </a:rPr>
              <a:t> ).</a:t>
            </a:r>
            <a:endParaRPr lang="en-US" sz="48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80075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1- وجوب تعظيم الله تعالى في أنفسنا وتعظيمه يأتي عن طريق تعظيم شعائره وتعظيم حرماته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55650" y="3509963"/>
            <a:ext cx="7704138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4400" b="1">
                <a:cs typeface="Traditional Arabic" pitchFamily="2" charset="-78"/>
              </a:rPr>
              <a:t>قال الله تعالى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ومن يعظم شعائر الله فإنها من تقوى القلوب</a:t>
            </a:r>
            <a:r>
              <a:rPr lang="ar-KW" sz="4400" b="1">
                <a:cs typeface="Traditional Arabic" pitchFamily="2" charset="-78"/>
              </a:rPr>
              <a:t> )  </a:t>
            </a:r>
            <a:r>
              <a:rPr lang="ar-KW" sz="3600" b="1">
                <a:cs typeface="Traditional Arabic" pitchFamily="2" charset="-78"/>
              </a:rPr>
              <a:t>الحج 32 .</a:t>
            </a:r>
          </a:p>
          <a:p>
            <a:pPr algn="just"/>
            <a:r>
              <a:rPr lang="ar-KW" sz="4400" b="1">
                <a:cs typeface="Traditional Arabic" pitchFamily="2" charset="-78"/>
              </a:rPr>
              <a:t>وقال الله تعالى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ومن يعظم حرمات الله فهو خير له عند ربه</a:t>
            </a:r>
            <a:r>
              <a:rPr lang="ar-KW" sz="4400" b="1">
                <a:cs typeface="Traditional Arabic" pitchFamily="2" charset="-78"/>
              </a:rPr>
              <a:t> ) </a:t>
            </a:r>
            <a:r>
              <a:rPr lang="ar-KW" sz="3600" b="1">
                <a:cs typeface="Traditional Arabic" pitchFamily="2" charset="-78"/>
              </a:rPr>
              <a:t>الحج 30 .</a:t>
            </a:r>
            <a:endParaRPr lang="en-US" sz="36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80075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195513" y="1844675"/>
            <a:ext cx="6264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2- من عظم الله تعالى عظمه الناس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11188" y="2708275"/>
            <a:ext cx="7848600" cy="386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3200" b="1">
                <a:cs typeface="Traditional Arabic" pitchFamily="2" charset="-78"/>
              </a:rPr>
              <a:t>قال الله تعالى : ( </a:t>
            </a:r>
            <a:r>
              <a:rPr lang="ar-KW" sz="3200" b="1">
                <a:solidFill>
                  <a:srgbClr val="008000"/>
                </a:solidFill>
                <a:cs typeface="Traditional Arabic" pitchFamily="2" charset="-78"/>
              </a:rPr>
              <a:t>مالكم لا ترجون لله وقارا</a:t>
            </a:r>
            <a:r>
              <a:rPr lang="ar-KW" sz="3200" b="1">
                <a:cs typeface="Traditional Arabic" pitchFamily="2" charset="-78"/>
              </a:rPr>
              <a:t> )  </a:t>
            </a:r>
            <a:r>
              <a:rPr lang="ar-KW" sz="2400" b="1">
                <a:cs typeface="Traditional Arabic" pitchFamily="2" charset="-78"/>
              </a:rPr>
              <a:t>نوح 13</a:t>
            </a:r>
            <a:r>
              <a:rPr lang="ar-KW" sz="3200" b="1">
                <a:cs typeface="Traditional Arabic" pitchFamily="2" charset="-78"/>
              </a:rPr>
              <a:t> ، أي تعظيما .</a:t>
            </a:r>
          </a:p>
          <a:p>
            <a:pPr algn="just"/>
            <a:r>
              <a:rPr lang="ar-KW" sz="3200" b="1">
                <a:cs typeface="Traditional Arabic" pitchFamily="2" charset="-78"/>
              </a:rPr>
              <a:t>وقال ابن القيم رحمه الله : من أعظم الظلم والجهل أن تطلب التعظيم والتوقير لك من الناس وقلبك خال من تعظيم الله وتوقيره .</a:t>
            </a:r>
            <a:r>
              <a:rPr lang="ar-KW" sz="2000" b="1">
                <a:cs typeface="Traditional Arabic" pitchFamily="2" charset="-78"/>
              </a:rPr>
              <a:t>الفوائد242</a:t>
            </a:r>
          </a:p>
          <a:p>
            <a:pPr algn="just"/>
            <a:r>
              <a:rPr lang="ar-KW" sz="3200" b="1">
                <a:cs typeface="Traditional Arabic" pitchFamily="2" charset="-78"/>
              </a:rPr>
              <a:t>وقال أيضا : من عظم وقار الله في قلبه أن يعصيه وقره الله في قلوب الخلق أن يذلوه . </a:t>
            </a:r>
            <a:r>
              <a:rPr lang="ar-KW" sz="2000" b="1">
                <a:cs typeface="Traditional Arabic" pitchFamily="2" charset="-78"/>
              </a:rPr>
              <a:t>الفوائد 49.</a:t>
            </a:r>
          </a:p>
          <a:p>
            <a:pPr algn="just"/>
            <a:r>
              <a:rPr lang="ar-KW" sz="3200" b="1">
                <a:cs typeface="Traditional Arabic" pitchFamily="2" charset="-78"/>
              </a:rPr>
              <a:t>وتقول عائشة رضي الله عنها : </a:t>
            </a:r>
            <a:r>
              <a:rPr lang="ar-KW" sz="3200" b="1">
                <a:solidFill>
                  <a:schemeClr val="accent2"/>
                </a:solidFill>
                <a:cs typeface="Traditional Arabic" pitchFamily="2" charset="-78"/>
              </a:rPr>
              <a:t>من أرضى الله بسخط الناس كفاه الله مؤونة الناس ومن أرضى الناس بسخط الله لم يغنوا عنه من الله شيئا</a:t>
            </a:r>
            <a:r>
              <a:rPr lang="ar-KW" sz="3200" b="1">
                <a:cs typeface="Traditional Arabic" pitchFamily="2" charset="-78"/>
              </a:rPr>
              <a:t>. </a:t>
            </a:r>
            <a:r>
              <a:rPr lang="ar-KW" sz="2400" b="1">
                <a:cs typeface="Traditional Arabic" pitchFamily="2" charset="-78"/>
              </a:rPr>
              <a:t>الفوائد 270</a:t>
            </a:r>
            <a:endParaRPr lang="en-US" sz="24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3- من تعظيم الله تعالى عدم الحلف به إلا إذا اضطررنا إلى ذلك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55650" y="3509963"/>
            <a:ext cx="770413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4400" b="1">
                <a:cs typeface="Traditional Arabic" pitchFamily="2" charset="-78"/>
              </a:rPr>
              <a:t>قال الله تعالى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واحفظوا أيمانكم</a:t>
            </a:r>
            <a:r>
              <a:rPr lang="ar-KW" sz="4400" b="1">
                <a:cs typeface="Traditional Arabic" pitchFamily="2" charset="-78"/>
              </a:rPr>
              <a:t> )  </a:t>
            </a:r>
            <a:r>
              <a:rPr lang="ar-KW" sz="3600" b="1">
                <a:cs typeface="Traditional Arabic" pitchFamily="2" charset="-78"/>
              </a:rPr>
              <a:t>المائدة 89 .</a:t>
            </a:r>
          </a:p>
          <a:p>
            <a:pPr algn="just"/>
            <a:r>
              <a:rPr lang="ar-KW" sz="4400" b="1">
                <a:cs typeface="Traditional Arabic" pitchFamily="2" charset="-78"/>
              </a:rPr>
              <a:t>أي لا تحنثوا فيها ولا تنكثوها إذا حلفتم.</a:t>
            </a:r>
            <a:endParaRPr lang="en-US" sz="44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80075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55650" y="2306638"/>
            <a:ext cx="77041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4- عدم الحلف إلا صادقا وليس كاذبا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55650" y="3357563"/>
            <a:ext cx="7704138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4400" b="1">
                <a:cs typeface="Traditional Arabic" pitchFamily="2" charset="-78"/>
              </a:rPr>
              <a:t>قال صلى الله عليه وسلم : ( </a:t>
            </a:r>
            <a:r>
              <a:rPr lang="ar-SA" sz="4400" b="1">
                <a:solidFill>
                  <a:schemeClr val="accent2"/>
                </a:solidFill>
                <a:cs typeface="Traditional Arabic" pitchFamily="2" charset="-78"/>
              </a:rPr>
              <a:t>لا تحلفوا بآبائكم ولا بأمهاتكم ولا بالأنداد</a:t>
            </a:r>
            <a:r>
              <a:rPr lang="ar-KW" sz="4400" b="1">
                <a:solidFill>
                  <a:schemeClr val="accent2"/>
                </a:solidFill>
                <a:cs typeface="Traditional Arabic" pitchFamily="2" charset="-78"/>
              </a:rPr>
              <a:t> </a:t>
            </a:r>
            <a:r>
              <a:rPr lang="ar-SA" sz="4400" b="1">
                <a:solidFill>
                  <a:schemeClr val="accent2"/>
                </a:solidFill>
                <a:cs typeface="Traditional Arabic" pitchFamily="2" charset="-78"/>
              </a:rPr>
              <a:t>ولا تحلفوا إلا بالله ولا تحلفوا إلا وأنتم صادقون</a:t>
            </a:r>
            <a:r>
              <a:rPr lang="ar-SA" sz="4400" b="1">
                <a:cs typeface="Traditional Arabic" pitchFamily="2" charset="-78"/>
              </a:rPr>
              <a:t> )  </a:t>
            </a:r>
            <a:r>
              <a:rPr lang="ar-SA" sz="2800" b="1">
                <a:cs typeface="Traditional Arabic" pitchFamily="2" charset="-78"/>
              </a:rPr>
              <a:t>رواه أبوداود 3248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80075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5- عدم الحلف لإرضاء الغير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755650" y="2997200"/>
            <a:ext cx="7704138" cy="325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4400" b="1">
                <a:cs typeface="Traditional Arabic" pitchFamily="2" charset="-78"/>
              </a:rPr>
              <a:t>قال الله تعالى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يحلفون بالله لكم ليرضوكم والله ورسوله أحق أن يرضوه إن كانوا مؤمنين</a:t>
            </a:r>
            <a:r>
              <a:rPr lang="ar-KW" sz="4400" b="1">
                <a:cs typeface="Traditional Arabic" pitchFamily="2" charset="-78"/>
              </a:rPr>
              <a:t> )  </a:t>
            </a:r>
            <a:r>
              <a:rPr lang="ar-KW" sz="3200" b="1">
                <a:cs typeface="Traditional Arabic" pitchFamily="2" charset="-78"/>
              </a:rPr>
              <a:t>التوبة 62 .</a:t>
            </a:r>
          </a:p>
          <a:p>
            <a:pPr algn="just"/>
            <a:r>
              <a:rPr lang="ar-KW" sz="4400" b="1">
                <a:cs typeface="Traditional Arabic" pitchFamily="2" charset="-78"/>
              </a:rPr>
              <a:t>وقال الله تعالى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يرضونكم بأفواههم وتأبى قلوبهم وأكثرهم فاسقون</a:t>
            </a:r>
            <a:r>
              <a:rPr lang="ar-KW" sz="4400" b="1">
                <a:cs typeface="Traditional Arabic" pitchFamily="2" charset="-78"/>
              </a:rPr>
              <a:t> ) </a:t>
            </a:r>
            <a:r>
              <a:rPr lang="ar-KW" sz="3600" b="1">
                <a:cs typeface="Traditional Arabic" pitchFamily="2" charset="-78"/>
              </a:rPr>
              <a:t>التوبة 8.</a:t>
            </a:r>
            <a:endParaRPr lang="en-US" sz="36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80075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27088" y="1916113"/>
            <a:ext cx="7416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6- من صفات المنافقين أنهم يحلفون وهم كاذبون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84213" y="3357563"/>
            <a:ext cx="7704137" cy="30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4000" b="1">
                <a:cs typeface="Traditional Arabic" pitchFamily="2" charset="-78"/>
              </a:rPr>
              <a:t>قال الله تعالى : ( </a:t>
            </a:r>
            <a:r>
              <a:rPr lang="ar-KW" sz="4000" b="1">
                <a:solidFill>
                  <a:srgbClr val="008000"/>
                </a:solidFill>
                <a:cs typeface="Traditional Arabic" pitchFamily="2" charset="-78"/>
              </a:rPr>
              <a:t>فكيف إذا أصابتهم مصيبة بما قدمت أيديهم ثم جاءوك يحلفون بالله إن أردنا إلا إحسانا وتوفيقا * أولئك الذين يعلم الله ما في قلوبهم فأعرض عنهم وعظهم وقل لهم في أنفسهم قولا بليغا</a:t>
            </a:r>
            <a:r>
              <a:rPr lang="ar-KW" sz="4000" b="1">
                <a:cs typeface="Traditional Arabic" pitchFamily="2" charset="-78"/>
              </a:rPr>
              <a:t> ) </a:t>
            </a:r>
            <a:r>
              <a:rPr lang="ar-KW" sz="3200" b="1">
                <a:cs typeface="Traditional Arabic" pitchFamily="2" charset="-78"/>
              </a:rPr>
              <a:t>النساء 62-63.</a:t>
            </a:r>
            <a:endParaRPr lang="en-US" sz="40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71" y="5846281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55650" y="1916113"/>
            <a:ext cx="77041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7- إبرار المقسم وتصديقه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55650" y="2636838"/>
            <a:ext cx="7848600" cy="381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KW" sz="3600" b="1">
                <a:cs typeface="Traditional Arabic" pitchFamily="2" charset="-78"/>
              </a:rPr>
              <a:t>عن البراء بن عازب رضي الله عنه قال : </a:t>
            </a:r>
            <a:r>
              <a:rPr lang="ar-SA" sz="3600" b="1">
                <a:cs typeface="Traditional Arabic" pitchFamily="2" charset="-78"/>
              </a:rPr>
              <a:t>أمرنا رسول الله صلى الله عليه وسلم بسبع ونهانا عن سبع : أمرنا بعيادة المريض ، واتباع الجنازة ، وتشميت العاطس ، وإجابة الداعي ، وإفشاء السلام ، ونصر المظلوم ، </a:t>
            </a:r>
            <a:r>
              <a:rPr lang="ar-SA" sz="3600" b="1">
                <a:solidFill>
                  <a:srgbClr val="008000"/>
                </a:solidFill>
                <a:cs typeface="Traditional Arabic" pitchFamily="2" charset="-78"/>
              </a:rPr>
              <a:t>وإبرار المقسم</a:t>
            </a:r>
            <a:r>
              <a:rPr lang="ar-SA" sz="3600" b="1">
                <a:cs typeface="Traditional Arabic" pitchFamily="2" charset="-78"/>
              </a:rPr>
              <a:t> . ونهانا عن خواتيم الذهب ، وعن الشرب في الفضة ، أو قال : آنية الفضة ، وعن المياثر والقسي ، وعن لبس الحرير والديباج والإستبرق . </a:t>
            </a:r>
            <a:r>
              <a:rPr lang="ar-KW" sz="2800" b="1">
                <a:cs typeface="Traditional Arabic" pitchFamily="2" charset="-78"/>
              </a:rPr>
              <a:t>رواه البخاري 5635.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18289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497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41</cp:revision>
  <dcterms:created xsi:type="dcterms:W3CDTF">2010-08-11T00:37:55Z</dcterms:created>
  <dcterms:modified xsi:type="dcterms:W3CDTF">2018-10-12T19:38:42Z</dcterms:modified>
</cp:coreProperties>
</file>