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2160" y="-4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KW"/>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21544EC-4774-4544-8EC4-0A5AA9836BC7}" type="slidenum">
              <a:rPr lang="ar-SA"/>
              <a:pPr>
                <a:defRPr/>
              </a:pPr>
              <a:t>‹#›</a:t>
            </a:fld>
            <a:endParaRPr lang="en-US"/>
          </a:p>
        </p:txBody>
      </p:sp>
    </p:spTree>
    <p:extLst>
      <p:ext uri="{BB962C8B-B14F-4D97-AF65-F5344CB8AC3E}">
        <p14:creationId xmlns:p14="http://schemas.microsoft.com/office/powerpoint/2010/main" val="1145538658"/>
      </p:ext>
    </p:extLst>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0F9770-E207-40DF-A8D9-46AB5735793A}" type="slidenum">
              <a:rPr lang="ar-SA"/>
              <a:pPr>
                <a:defRPr/>
              </a:pPr>
              <a:t>‹#›</a:t>
            </a:fld>
            <a:endParaRPr lang="en-US"/>
          </a:p>
        </p:txBody>
      </p:sp>
    </p:spTree>
    <p:extLst>
      <p:ext uri="{BB962C8B-B14F-4D97-AF65-F5344CB8AC3E}">
        <p14:creationId xmlns:p14="http://schemas.microsoft.com/office/powerpoint/2010/main" val="3734891872"/>
      </p:ext>
    </p:extLst>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3B3A67F-8509-406E-9B58-1EC566DAA538}" type="slidenum">
              <a:rPr lang="ar-SA"/>
              <a:pPr>
                <a:defRPr/>
              </a:pPr>
              <a:t>‹#›</a:t>
            </a:fld>
            <a:endParaRPr lang="en-US"/>
          </a:p>
        </p:txBody>
      </p:sp>
    </p:spTree>
    <p:extLst>
      <p:ext uri="{BB962C8B-B14F-4D97-AF65-F5344CB8AC3E}">
        <p14:creationId xmlns:p14="http://schemas.microsoft.com/office/powerpoint/2010/main" val="509859003"/>
      </p:ext>
    </p:extLst>
  </p:cSld>
  <p:clrMapOvr>
    <a:masterClrMapping/>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ADE7C71-A576-45D1-AAAE-73A7C2E20AC0}" type="slidenum">
              <a:rPr lang="ar-SA"/>
              <a:pPr>
                <a:defRPr/>
              </a:pPr>
              <a:t>‹#›</a:t>
            </a:fld>
            <a:endParaRPr lang="en-US"/>
          </a:p>
        </p:txBody>
      </p:sp>
    </p:spTree>
    <p:extLst>
      <p:ext uri="{BB962C8B-B14F-4D97-AF65-F5344CB8AC3E}">
        <p14:creationId xmlns:p14="http://schemas.microsoft.com/office/powerpoint/2010/main" val="2613547362"/>
      </p:ext>
    </p:extLst>
  </p:cSld>
  <p:clrMapOvr>
    <a:masterClrMapping/>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KW"/>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0059C80-85D2-4BB7-9E17-3F39D99309C5}" type="slidenum">
              <a:rPr lang="ar-SA"/>
              <a:pPr>
                <a:defRPr/>
              </a:pPr>
              <a:t>‹#›</a:t>
            </a:fld>
            <a:endParaRPr lang="en-US"/>
          </a:p>
        </p:txBody>
      </p:sp>
    </p:spTree>
    <p:extLst>
      <p:ext uri="{BB962C8B-B14F-4D97-AF65-F5344CB8AC3E}">
        <p14:creationId xmlns:p14="http://schemas.microsoft.com/office/powerpoint/2010/main" val="174917218"/>
      </p:ext>
    </p:extLst>
  </p:cSld>
  <p:clrMapOvr>
    <a:masterClrMapping/>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E139B1A-EA45-4619-B4BE-845DA12E5382}" type="slidenum">
              <a:rPr lang="ar-SA"/>
              <a:pPr>
                <a:defRPr/>
              </a:pPr>
              <a:t>‹#›</a:t>
            </a:fld>
            <a:endParaRPr lang="en-US"/>
          </a:p>
        </p:txBody>
      </p:sp>
    </p:spTree>
    <p:extLst>
      <p:ext uri="{BB962C8B-B14F-4D97-AF65-F5344CB8AC3E}">
        <p14:creationId xmlns:p14="http://schemas.microsoft.com/office/powerpoint/2010/main" val="92619902"/>
      </p:ext>
    </p:extLst>
  </p:cSld>
  <p:clrMapOvr>
    <a:masterClrMapping/>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1032867-EDF9-4E5E-A800-B9F687F41E54}" type="slidenum">
              <a:rPr lang="ar-SA"/>
              <a:pPr>
                <a:defRPr/>
              </a:pPr>
              <a:t>‹#›</a:t>
            </a:fld>
            <a:endParaRPr lang="en-US"/>
          </a:p>
        </p:txBody>
      </p:sp>
    </p:spTree>
    <p:extLst>
      <p:ext uri="{BB962C8B-B14F-4D97-AF65-F5344CB8AC3E}">
        <p14:creationId xmlns:p14="http://schemas.microsoft.com/office/powerpoint/2010/main" val="1756968744"/>
      </p:ext>
    </p:extLst>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498B195-9718-41B5-AC2C-DC60DF6F240C}" type="slidenum">
              <a:rPr lang="ar-SA"/>
              <a:pPr>
                <a:defRPr/>
              </a:pPr>
              <a:t>‹#›</a:t>
            </a:fld>
            <a:endParaRPr lang="en-US"/>
          </a:p>
        </p:txBody>
      </p:sp>
    </p:spTree>
    <p:extLst>
      <p:ext uri="{BB962C8B-B14F-4D97-AF65-F5344CB8AC3E}">
        <p14:creationId xmlns:p14="http://schemas.microsoft.com/office/powerpoint/2010/main" val="4052752607"/>
      </p:ext>
    </p:extLst>
  </p:cSld>
  <p:clrMapOvr>
    <a:masterClrMapping/>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KW"/>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KW"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64B9C5D-D119-428D-BA11-51A321434156}" type="slidenum">
              <a:rPr lang="ar-SA"/>
              <a:pPr>
                <a:defRPr/>
              </a:pPr>
              <a:t>‹#›</a:t>
            </a:fld>
            <a:endParaRPr lang="en-US"/>
          </a:p>
        </p:txBody>
      </p:sp>
    </p:spTree>
    <p:extLst>
      <p:ext uri="{BB962C8B-B14F-4D97-AF65-F5344CB8AC3E}">
        <p14:creationId xmlns:p14="http://schemas.microsoft.com/office/powerpoint/2010/main" val="1601029330"/>
      </p:ext>
    </p:extLst>
  </p:cSld>
  <p:clrMapOvr>
    <a:masterClrMapping/>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0E23009-9C0A-499D-8476-8F153644A135}" type="slidenum">
              <a:rPr lang="ar-SA"/>
              <a:pPr>
                <a:defRPr/>
              </a:pPr>
              <a:t>‹#›</a:t>
            </a:fld>
            <a:endParaRPr lang="en-US"/>
          </a:p>
        </p:txBody>
      </p:sp>
    </p:spTree>
    <p:extLst>
      <p:ext uri="{BB962C8B-B14F-4D97-AF65-F5344CB8AC3E}">
        <p14:creationId xmlns:p14="http://schemas.microsoft.com/office/powerpoint/2010/main" val="953574636"/>
      </p:ext>
    </p:extLst>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KW"/>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KW"/>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7423128-E674-45D6-8F18-A9424AA80661}" type="slidenum">
              <a:rPr lang="ar-SA"/>
              <a:pPr>
                <a:defRPr/>
              </a:pPr>
              <a:t>‹#›</a:t>
            </a:fld>
            <a:endParaRPr lang="en-US"/>
          </a:p>
        </p:txBody>
      </p:sp>
    </p:spTree>
    <p:extLst>
      <p:ext uri="{BB962C8B-B14F-4D97-AF65-F5344CB8AC3E}">
        <p14:creationId xmlns:p14="http://schemas.microsoft.com/office/powerpoint/2010/main" val="3194808344"/>
      </p:ext>
    </p:extLst>
  </p:cSld>
  <p:clrMapOvr>
    <a:masterClrMapping/>
  </p:clrMapOvr>
  <p:transition spd="slow">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t="-6000" b="-6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cs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cs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Arial" pitchFamily="34" charset="0"/>
                <a:cs typeface="Arial" pitchFamily="34" charset="0"/>
              </a:defRPr>
            </a:lvl1pPr>
          </a:lstStyle>
          <a:p>
            <a:pPr>
              <a:defRPr/>
            </a:pPr>
            <a:fld id="{DD8EC4BE-94CC-4748-AB19-1381D9049AD9}"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blinds dir="ver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KW"/>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1512888" y="1271588"/>
            <a:ext cx="6202362" cy="2800350"/>
          </a:xfrm>
          <a:prstGeom prst="rect">
            <a:avLst/>
          </a:prstGeom>
          <a:noFill/>
          <a:ln w="9525">
            <a:noFill/>
            <a:miter lim="800000"/>
            <a:headEnd/>
            <a:tailEnd/>
          </a:ln>
        </p:spPr>
        <p:txBody>
          <a:bodyPr>
            <a:spAutoFit/>
          </a:bodyPr>
          <a:lstStyle/>
          <a:p>
            <a:pPr algn="ctr">
              <a:spcBef>
                <a:spcPct val="50000"/>
              </a:spcBef>
              <a:defRPr/>
            </a:pPr>
            <a:r>
              <a:rPr lang="ar-KW" sz="8800" b="1" dirty="0">
                <a:solidFill>
                  <a:schemeClr val="accent3"/>
                </a:solidFill>
                <a:latin typeface="Arial" pitchFamily="34" charset="0"/>
                <a:cs typeface="Traditional Arabic" pitchFamily="2" charset="-78"/>
              </a:rPr>
              <a:t>قصة موت نبي الله آدم عليه السلام</a:t>
            </a:r>
            <a:endParaRPr lang="en-US" sz="8800" b="1" dirty="0">
              <a:solidFill>
                <a:schemeClr val="accent3"/>
              </a:solidFill>
              <a:latin typeface="Arial" pitchFamily="34" charset="0"/>
              <a:cs typeface="Traditional Arabic" pitchFamily="2" charset="-78"/>
            </a:endParaRPr>
          </a:p>
        </p:txBody>
      </p:sp>
      <p:sp>
        <p:nvSpPr>
          <p:cNvPr id="5" name="TextBox 2"/>
          <p:cNvSpPr txBox="1">
            <a:spLocks noChangeArrowheads="1"/>
          </p:cNvSpPr>
          <p:nvPr/>
        </p:nvSpPr>
        <p:spPr bwMode="auto">
          <a:xfrm>
            <a:off x="1394792" y="5345385"/>
            <a:ext cx="670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ar-KW"/>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eaLnBrk="1" hangingPunct="1"/>
            <a:r>
              <a:rPr lang="ar-KW" sz="4000" b="1" dirty="0">
                <a:solidFill>
                  <a:schemeClr val="bg1"/>
                </a:solidFill>
                <a:latin typeface="Traditional Arabic" pitchFamily="2" charset="-78"/>
                <a:cs typeface="Traditional Arabic" pitchFamily="2" charset="-78"/>
              </a:rPr>
              <a:t>المادة أخذت من كتاب صحيح القصص النبوي للشيخ/ عمر الأشقر رحمه الله بتصرف وزيادات</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59643" y="4047480"/>
            <a:ext cx="2308851" cy="1099627"/>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1714500" y="519113"/>
            <a:ext cx="6072188"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ar-KW" sz="2800" b="1">
                <a:solidFill>
                  <a:srgbClr val="FFFF00"/>
                </a:solidFill>
                <a:cs typeface="Traditional Arabic" pitchFamily="2" charset="-78"/>
              </a:rPr>
              <a:t>   عن عتي قال  : رأيت شيخا بالمدينة يتكلم فسألت عنه فقالوا : هذا أبي بن كعب فقال : ( إن آدم عليه السلام لما حضره الموت قال لبنيه : أي بني إني أشتهي من ثمار الجنة ، فذهبوا يطلبون له فاستقبلتهم الملائكة ومعهم أكفانه وحنوطه ومعهم الفؤوس والمساحي والمكاتل ، فقالوا : يا بني آدم ما تريدون وما تطلبون ؟ أو ما تريدون وأين تذهبون ؟ قالوا : أبونا مريض ؛ فاشتهى من ثمار الجنة ، قالوا لهم : ارجعوا فقد قضي قضاء أبيكم ، فجاؤوا فلما رأتهم حواء عرفتهم فلاذت بآدم ، فقال : إليك إليك عني فإنما أتيت من قبلك ، خلي بيني وبين ملائكة ربي تبارك وتعالى ، فقبضوه وغسلوه وكفنوه وحنطوه وحفروا له وألحدوا له ، وصلوا عليه ثم دخلوا قبره فوضعوه في قبره ووضعوا عليه اللبن ثم خرجوا من القبر ثم حثوا عليه التراب ثم قالوا : يا بني آدم هذه سنتكم ).</a:t>
            </a:r>
            <a:r>
              <a:rPr lang="ar-KW" sz="2400" b="1">
                <a:solidFill>
                  <a:srgbClr val="FFFF00"/>
                </a:solidFill>
                <a:cs typeface="Traditional Arabic" pitchFamily="2" charset="-78"/>
              </a:rPr>
              <a:t> </a:t>
            </a:r>
            <a:r>
              <a:rPr lang="ar-KW" b="1">
                <a:solidFill>
                  <a:srgbClr val="FFFF00"/>
                </a:solidFill>
                <a:cs typeface="Traditional Arabic" pitchFamily="2" charset="-78"/>
              </a:rPr>
              <a:t>رواه عبدالله بن الإمام أحمد في زوائد المسند 5 / 136.</a:t>
            </a:r>
            <a:endParaRPr lang="en-US" sz="2400" b="1">
              <a:solidFill>
                <a:srgbClr val="FFFF00"/>
              </a:solidFill>
              <a:cs typeface="Traditional Arabic"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78" y="6103389"/>
            <a:ext cx="1397546" cy="665604"/>
          </a:xfrm>
          <a:prstGeom prst="rect">
            <a:avLst/>
          </a:prstGeom>
        </p:spPr>
      </p:pic>
    </p:spTree>
  </p:cSld>
  <p:clrMapOvr>
    <a:masterClrMapping/>
  </p:clrMapOvr>
  <p:transition spd="slow">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1500188" y="285750"/>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4099" name="Text Box 5"/>
          <p:cNvSpPr txBox="1">
            <a:spLocks noChangeArrowheads="1"/>
          </p:cNvSpPr>
          <p:nvPr/>
        </p:nvSpPr>
        <p:spPr bwMode="auto">
          <a:xfrm>
            <a:off x="2428875" y="1500188"/>
            <a:ext cx="4071938" cy="769937"/>
          </a:xfrm>
          <a:prstGeom prst="rect">
            <a:avLst/>
          </a:prstGeom>
          <a:noFill/>
          <a:ln w="9525">
            <a:noFill/>
            <a:miter lim="800000"/>
            <a:headEnd/>
            <a:tailEnd/>
          </a:ln>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1- الموت حق :</a:t>
            </a:r>
            <a:endParaRPr lang="en-US" sz="4400" b="1" dirty="0">
              <a:solidFill>
                <a:schemeClr val="accent3"/>
              </a:solidFill>
              <a:latin typeface="Arial" pitchFamily="34" charset="0"/>
              <a:cs typeface="Traditional Arabic" pitchFamily="2" charset="-78"/>
            </a:endParaRPr>
          </a:p>
        </p:txBody>
      </p:sp>
      <p:sp>
        <p:nvSpPr>
          <p:cNvPr id="4100" name="Text Box 6"/>
          <p:cNvSpPr txBox="1">
            <a:spLocks noChangeArrowheads="1"/>
          </p:cNvSpPr>
          <p:nvPr/>
        </p:nvSpPr>
        <p:spPr bwMode="auto">
          <a:xfrm>
            <a:off x="2000250" y="3001963"/>
            <a:ext cx="535781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800" b="1">
                <a:solidFill>
                  <a:srgbClr val="FFFF00"/>
                </a:solidFill>
                <a:cs typeface="Traditional Arabic" pitchFamily="2" charset="-78"/>
              </a:rPr>
              <a:t>قال الله تعالى : ( كل نفس ذائقة الموت )</a:t>
            </a:r>
            <a:r>
              <a:rPr lang="ar-KW" sz="3200" b="1">
                <a:solidFill>
                  <a:srgbClr val="FFFF00"/>
                </a:solidFill>
                <a:cs typeface="Traditional Arabic" pitchFamily="2" charset="-78"/>
              </a:rPr>
              <a:t>.</a:t>
            </a:r>
            <a:endParaRPr lang="ar-KW" sz="4000" b="1">
              <a:solidFill>
                <a:srgbClr val="FFFF00"/>
              </a:solidFill>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78" y="6103389"/>
            <a:ext cx="1397546" cy="665604"/>
          </a:xfrm>
          <a:prstGeom prst="rect">
            <a:avLst/>
          </a:prstGeom>
        </p:spPr>
      </p:pic>
    </p:spTree>
  </p:cSld>
  <p:clrMapOvr>
    <a:masterClrMapping/>
  </p:clrMapOvr>
  <p:transition spd="slow">
    <p:checke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1500188" y="285750"/>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7" name="Text Box 5"/>
          <p:cNvSpPr txBox="1">
            <a:spLocks noChangeArrowheads="1"/>
          </p:cNvSpPr>
          <p:nvPr/>
        </p:nvSpPr>
        <p:spPr bwMode="auto">
          <a:xfrm>
            <a:off x="2428875" y="1500188"/>
            <a:ext cx="4929188" cy="769937"/>
          </a:xfrm>
          <a:prstGeom prst="rect">
            <a:avLst/>
          </a:prstGeom>
          <a:noFill/>
          <a:ln w="9525">
            <a:noFill/>
            <a:miter lim="800000"/>
            <a:headEnd/>
            <a:tailEnd/>
          </a:ln>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2- طاعة الوالدين واجبة :</a:t>
            </a:r>
            <a:endParaRPr lang="en-US" sz="4400" b="1" dirty="0">
              <a:solidFill>
                <a:schemeClr val="accent3"/>
              </a:solidFill>
              <a:latin typeface="Arial" pitchFamily="34" charset="0"/>
              <a:cs typeface="Traditional Arabic" pitchFamily="2" charset="-78"/>
            </a:endParaRPr>
          </a:p>
        </p:txBody>
      </p:sp>
      <p:sp>
        <p:nvSpPr>
          <p:cNvPr id="5124" name="Text Box 6"/>
          <p:cNvSpPr txBox="1">
            <a:spLocks noChangeArrowheads="1"/>
          </p:cNvSpPr>
          <p:nvPr/>
        </p:nvSpPr>
        <p:spPr bwMode="auto">
          <a:xfrm>
            <a:off x="2000250" y="2357438"/>
            <a:ext cx="53578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000" b="1">
                <a:solidFill>
                  <a:srgbClr val="FFFF00"/>
                </a:solidFill>
                <a:cs typeface="Traditional Arabic" pitchFamily="2" charset="-78"/>
              </a:rPr>
              <a:t>قال الله تعالى : ( وقضى ربك ألا تعبدوا إلا إياه وبالوالدين إحسانا )</a:t>
            </a:r>
            <a:r>
              <a:rPr lang="ar-KW" sz="2400" b="1">
                <a:solidFill>
                  <a:srgbClr val="FFFF00"/>
                </a:solidFill>
                <a:cs typeface="Traditional Arabic" pitchFamily="2" charset="-78"/>
              </a:rPr>
              <a:t>.</a:t>
            </a:r>
            <a:endParaRPr lang="ar-KW" sz="3200" b="1">
              <a:solidFill>
                <a:srgbClr val="FFFF00"/>
              </a:solidFill>
              <a:cs typeface="Traditional Arabic" pitchFamily="2" charset="-78"/>
            </a:endParaRPr>
          </a:p>
        </p:txBody>
      </p:sp>
      <p:sp>
        <p:nvSpPr>
          <p:cNvPr id="5125" name="Text Box 6"/>
          <p:cNvSpPr txBox="1">
            <a:spLocks noChangeArrowheads="1"/>
          </p:cNvSpPr>
          <p:nvPr/>
        </p:nvSpPr>
        <p:spPr bwMode="auto">
          <a:xfrm>
            <a:off x="1857375" y="3929063"/>
            <a:ext cx="5929313"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000" b="1">
                <a:solidFill>
                  <a:srgbClr val="FFFF00"/>
                </a:solidFill>
                <a:cs typeface="Traditional Arabic" pitchFamily="2" charset="-78"/>
              </a:rPr>
              <a:t>قال صلى الله عليه وسلم : ( رغم أنف ثم رغم أنف ثم رغم أنف من أدرك أبويه عند الكبر أحدهما أو كليهما فلم يدخل الجنة ) </a:t>
            </a:r>
            <a:r>
              <a:rPr lang="ar-KW" sz="3200" b="1">
                <a:solidFill>
                  <a:srgbClr val="FFFF00"/>
                </a:solidFill>
                <a:cs typeface="Traditional Arabic" pitchFamily="2" charset="-78"/>
              </a:rPr>
              <a:t>رواه مسلم</a:t>
            </a:r>
            <a:r>
              <a:rPr lang="ar-KW" sz="2400" b="1">
                <a:solidFill>
                  <a:srgbClr val="FFFF00"/>
                </a:solidFill>
                <a:cs typeface="Traditional Arabic" pitchFamily="2" charset="-78"/>
              </a:rPr>
              <a:t>.</a:t>
            </a:r>
            <a:endParaRPr lang="ar-KW" sz="3200" b="1">
              <a:solidFill>
                <a:srgbClr val="FFFF00"/>
              </a:solidFill>
              <a:cs typeface="Traditional Arabic" pitchFamily="2" charset="-78"/>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78" y="6103389"/>
            <a:ext cx="1397546" cy="665604"/>
          </a:xfrm>
          <a:prstGeom prst="rect">
            <a:avLst/>
          </a:prstGeom>
        </p:spPr>
      </p:pic>
    </p:spTree>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1500188" y="285750"/>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7" name="Text Box 5"/>
          <p:cNvSpPr txBox="1">
            <a:spLocks noChangeArrowheads="1"/>
          </p:cNvSpPr>
          <p:nvPr/>
        </p:nvSpPr>
        <p:spPr bwMode="auto">
          <a:xfrm>
            <a:off x="2428875" y="1285875"/>
            <a:ext cx="4929188" cy="769938"/>
          </a:xfrm>
          <a:prstGeom prst="rect">
            <a:avLst/>
          </a:prstGeom>
          <a:noFill/>
          <a:ln w="9525">
            <a:noFill/>
            <a:miter lim="800000"/>
            <a:headEnd/>
            <a:tailEnd/>
          </a:ln>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3- لا راد لقضاء الله تعالى :</a:t>
            </a:r>
            <a:endParaRPr lang="en-US" sz="4400" b="1" dirty="0">
              <a:solidFill>
                <a:schemeClr val="accent3"/>
              </a:solidFill>
              <a:latin typeface="Arial" pitchFamily="34" charset="0"/>
              <a:cs typeface="Traditional Arabic" pitchFamily="2" charset="-78"/>
            </a:endParaRPr>
          </a:p>
        </p:txBody>
      </p:sp>
      <p:sp>
        <p:nvSpPr>
          <p:cNvPr id="6148" name="Text Box 6"/>
          <p:cNvSpPr txBox="1">
            <a:spLocks noChangeArrowheads="1"/>
          </p:cNvSpPr>
          <p:nvPr/>
        </p:nvSpPr>
        <p:spPr bwMode="auto">
          <a:xfrm>
            <a:off x="1643063" y="2071688"/>
            <a:ext cx="53578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000" b="1">
                <a:solidFill>
                  <a:srgbClr val="FFFF00"/>
                </a:solidFill>
                <a:cs typeface="Traditional Arabic" pitchFamily="2" charset="-78"/>
              </a:rPr>
              <a:t>( ارجعوا فقد قضي قضاء أبيكم )</a:t>
            </a:r>
            <a:r>
              <a:rPr lang="ar-KW" sz="2400" b="1">
                <a:solidFill>
                  <a:srgbClr val="FFFF00"/>
                </a:solidFill>
                <a:cs typeface="Traditional Arabic" pitchFamily="2" charset="-78"/>
              </a:rPr>
              <a:t>.</a:t>
            </a:r>
            <a:endParaRPr lang="ar-KW" sz="3200" b="1">
              <a:solidFill>
                <a:srgbClr val="FFFF00"/>
              </a:solidFill>
              <a:cs typeface="Traditional Arabic" pitchFamily="2" charset="-78"/>
            </a:endParaRPr>
          </a:p>
        </p:txBody>
      </p:sp>
      <p:sp>
        <p:nvSpPr>
          <p:cNvPr id="6149" name="Text Box 6"/>
          <p:cNvSpPr txBox="1">
            <a:spLocks noChangeArrowheads="1"/>
          </p:cNvSpPr>
          <p:nvPr/>
        </p:nvSpPr>
        <p:spPr bwMode="auto">
          <a:xfrm>
            <a:off x="1857375" y="2786063"/>
            <a:ext cx="59293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000" b="1">
                <a:solidFill>
                  <a:srgbClr val="FFFF00"/>
                </a:solidFill>
                <a:cs typeface="Traditional Arabic" pitchFamily="2" charset="-78"/>
              </a:rPr>
              <a:t>قال صلى الله عليه وسلم : ( لا يغني حذر من قدر ) </a:t>
            </a:r>
            <a:r>
              <a:rPr lang="ar-KW" sz="2800" b="1">
                <a:solidFill>
                  <a:srgbClr val="FFFF00"/>
                </a:solidFill>
                <a:cs typeface="Traditional Arabic" pitchFamily="2" charset="-78"/>
              </a:rPr>
              <a:t>رواه الحاكم وحسنه الألباني.</a:t>
            </a:r>
            <a:endParaRPr lang="ar-KW" sz="3200" b="1">
              <a:solidFill>
                <a:srgbClr val="FFFF00"/>
              </a:solidFill>
              <a:cs typeface="Traditional Arabic" pitchFamily="2" charset="-78"/>
            </a:endParaRPr>
          </a:p>
        </p:txBody>
      </p:sp>
      <p:sp>
        <p:nvSpPr>
          <p:cNvPr id="6150" name="Text Box 6"/>
          <p:cNvSpPr txBox="1">
            <a:spLocks noChangeArrowheads="1"/>
          </p:cNvSpPr>
          <p:nvPr/>
        </p:nvSpPr>
        <p:spPr bwMode="auto">
          <a:xfrm>
            <a:off x="1857375" y="4027488"/>
            <a:ext cx="592931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4000" b="1">
                <a:solidFill>
                  <a:srgbClr val="FFFF00"/>
                </a:solidFill>
                <a:cs typeface="Traditional Arabic" pitchFamily="2" charset="-78"/>
              </a:rPr>
              <a:t>وقال صلى الله عليه وسلم : ( لو كان القرآن في إهاب ما أكلته النار ) </a:t>
            </a:r>
            <a:r>
              <a:rPr lang="ar-KW" sz="2800" b="1">
                <a:solidFill>
                  <a:srgbClr val="FFFF00"/>
                </a:solidFill>
                <a:cs typeface="Traditional Arabic" pitchFamily="2" charset="-78"/>
              </a:rPr>
              <a:t>رواه الطبراني في الكبير وحسنه الألباني. إهاب : جلد.</a:t>
            </a:r>
            <a:endParaRPr lang="ar-KW" sz="3200" b="1">
              <a:solidFill>
                <a:srgbClr val="FFFF00"/>
              </a:solidFill>
              <a:cs typeface="Traditional Arabic" pitchFamily="2" charset="-78"/>
            </a:endParaRPr>
          </a:p>
        </p:txBody>
      </p:sp>
      <p:sp>
        <p:nvSpPr>
          <p:cNvPr id="6151" name="Text Box 6"/>
          <p:cNvSpPr txBox="1">
            <a:spLocks noChangeArrowheads="1"/>
          </p:cNvSpPr>
          <p:nvPr/>
        </p:nvSpPr>
        <p:spPr bwMode="auto">
          <a:xfrm>
            <a:off x="1071563" y="5854700"/>
            <a:ext cx="72866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3600" b="1">
                <a:solidFill>
                  <a:srgbClr val="FFFF00"/>
                </a:solidFill>
                <a:cs typeface="Traditional Arabic" pitchFamily="2" charset="-78"/>
              </a:rPr>
              <a:t>يقصد قوله تعالى : ( إنا نحن نزلنا الذكر وإنا له لحافظون )</a:t>
            </a:r>
            <a:endParaRPr lang="ar-KW" sz="2800" b="1">
              <a:solidFill>
                <a:srgbClr val="FFFF00"/>
              </a:solidFill>
              <a:cs typeface="Traditional Arabic" pitchFamily="2" charset="-78"/>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78" y="6103389"/>
            <a:ext cx="1397546" cy="665604"/>
          </a:xfrm>
          <a:prstGeom prst="rect">
            <a:avLst/>
          </a:prstGeom>
        </p:spPr>
      </p:pic>
    </p:spTree>
  </p:cSld>
  <p:clrMapOvr>
    <a:masterClrMapping/>
  </p:clrMapOvr>
  <p:transition spd="slow">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1500188" y="285750"/>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6" name="Text Box 5"/>
          <p:cNvSpPr txBox="1">
            <a:spLocks noChangeArrowheads="1"/>
          </p:cNvSpPr>
          <p:nvPr/>
        </p:nvSpPr>
        <p:spPr bwMode="auto">
          <a:xfrm>
            <a:off x="1500188" y="1357313"/>
            <a:ext cx="5929312" cy="769937"/>
          </a:xfrm>
          <a:prstGeom prst="rect">
            <a:avLst/>
          </a:prstGeom>
          <a:noFill/>
          <a:ln w="9525">
            <a:noFill/>
            <a:miter lim="800000"/>
            <a:headEnd/>
            <a:tailEnd/>
          </a:ln>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4- على الرجل أن يحذر من زوجته :</a:t>
            </a:r>
            <a:endParaRPr lang="en-US" sz="4400" b="1" dirty="0">
              <a:solidFill>
                <a:schemeClr val="accent3"/>
              </a:solidFill>
              <a:latin typeface="Arial" pitchFamily="34" charset="0"/>
              <a:cs typeface="Traditional Arabic" pitchFamily="2" charset="-78"/>
            </a:endParaRPr>
          </a:p>
        </p:txBody>
      </p:sp>
      <p:sp>
        <p:nvSpPr>
          <p:cNvPr id="7172" name="Text Box 6"/>
          <p:cNvSpPr txBox="1">
            <a:spLocks noChangeArrowheads="1"/>
          </p:cNvSpPr>
          <p:nvPr/>
        </p:nvSpPr>
        <p:spPr bwMode="auto">
          <a:xfrm>
            <a:off x="1643063" y="2286000"/>
            <a:ext cx="5929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r>
              <a:rPr lang="ar-KW" sz="4000" b="1">
                <a:solidFill>
                  <a:srgbClr val="FFFF00"/>
                </a:solidFill>
                <a:cs typeface="Traditional Arabic" pitchFamily="2" charset="-78"/>
              </a:rPr>
              <a:t>( إليك عني فإني إنما أوتيت من قبلك )</a:t>
            </a:r>
            <a:r>
              <a:rPr lang="ar-KW" sz="2400" b="1">
                <a:solidFill>
                  <a:srgbClr val="FFFF00"/>
                </a:solidFill>
                <a:cs typeface="Traditional Arabic" pitchFamily="2" charset="-78"/>
              </a:rPr>
              <a:t>.</a:t>
            </a:r>
            <a:endParaRPr lang="ar-KW" sz="3200" b="1">
              <a:solidFill>
                <a:srgbClr val="FFFF00"/>
              </a:solidFill>
              <a:cs typeface="Traditional Arabic" pitchFamily="2" charset="-78"/>
            </a:endParaRPr>
          </a:p>
        </p:txBody>
      </p:sp>
      <p:sp>
        <p:nvSpPr>
          <p:cNvPr id="7173" name="Text Box 6"/>
          <p:cNvSpPr txBox="1">
            <a:spLocks noChangeArrowheads="1"/>
          </p:cNvSpPr>
          <p:nvPr/>
        </p:nvSpPr>
        <p:spPr bwMode="auto">
          <a:xfrm>
            <a:off x="1857375" y="3143250"/>
            <a:ext cx="5929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3600" b="1">
                <a:solidFill>
                  <a:srgbClr val="FFFF00"/>
                </a:solidFill>
                <a:cs typeface="Traditional Arabic" pitchFamily="2" charset="-78"/>
              </a:rPr>
              <a:t>قال الله تعالى : ( يا أيها الذين ءامنوا إن من أزواجكم وأولادكم عدوا لكم فاحذروهم ) </a:t>
            </a:r>
            <a:r>
              <a:rPr lang="ar-KW" sz="2800" b="1">
                <a:solidFill>
                  <a:srgbClr val="FFFF00"/>
                </a:solidFill>
                <a:cs typeface="Traditional Arabic" pitchFamily="2" charset="-78"/>
              </a:rPr>
              <a:t>التغابن 14.</a:t>
            </a:r>
          </a:p>
        </p:txBody>
      </p:sp>
      <p:sp>
        <p:nvSpPr>
          <p:cNvPr id="7174" name="Text Box 6"/>
          <p:cNvSpPr txBox="1">
            <a:spLocks noChangeArrowheads="1"/>
          </p:cNvSpPr>
          <p:nvPr/>
        </p:nvSpPr>
        <p:spPr bwMode="auto">
          <a:xfrm>
            <a:off x="1928813" y="4956175"/>
            <a:ext cx="5929312"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3600" b="1">
                <a:solidFill>
                  <a:srgbClr val="FFFF00"/>
                </a:solidFill>
                <a:cs typeface="Traditional Arabic" pitchFamily="2" charset="-78"/>
              </a:rPr>
              <a:t>وقال صلى الله عليه وسلم : ( فاتقوا الدنيا واتقوا النساء فإن أول فتنة بني إسرائيل كانت في النساء ) </a:t>
            </a:r>
            <a:r>
              <a:rPr lang="ar-KW" sz="2400" b="1">
                <a:solidFill>
                  <a:srgbClr val="FFFF00"/>
                </a:solidFill>
                <a:cs typeface="Traditional Arabic" pitchFamily="2" charset="-78"/>
              </a:rPr>
              <a:t>رواه مسلم.</a:t>
            </a:r>
            <a:endParaRPr lang="ar-KW" sz="2800" b="1">
              <a:solidFill>
                <a:srgbClr val="FFFF00"/>
              </a:solidFill>
              <a:cs typeface="Traditional Arabic" pitchFamily="2" charset="-78"/>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78" y="6103389"/>
            <a:ext cx="1397546" cy="665604"/>
          </a:xfrm>
          <a:prstGeom prst="rect">
            <a:avLst/>
          </a:prstGeom>
        </p:spPr>
      </p:pic>
    </p:spTree>
  </p:cSld>
  <p:clrMapOvr>
    <a:masterClrMapping/>
  </p:clrMapOvr>
  <p:transition spd="slow">
    <p:cover dir="l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1500188" y="285750"/>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7" name="Text Box 5"/>
          <p:cNvSpPr txBox="1">
            <a:spLocks noChangeArrowheads="1"/>
          </p:cNvSpPr>
          <p:nvPr/>
        </p:nvSpPr>
        <p:spPr bwMode="auto">
          <a:xfrm>
            <a:off x="1500188" y="1625600"/>
            <a:ext cx="5929312" cy="1446213"/>
          </a:xfrm>
          <a:prstGeom prst="rect">
            <a:avLst/>
          </a:prstGeom>
          <a:noFill/>
          <a:ln w="9525">
            <a:noFill/>
            <a:miter lim="800000"/>
            <a:headEnd/>
            <a:tailEnd/>
          </a:ln>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5- اللجوء إلى الله تعالى وقت الفتن وغيرها :</a:t>
            </a:r>
            <a:endParaRPr lang="en-US" sz="4400" b="1" dirty="0">
              <a:solidFill>
                <a:schemeClr val="accent3"/>
              </a:solidFill>
              <a:latin typeface="Arial" pitchFamily="34" charset="0"/>
              <a:cs typeface="Traditional Arabic" pitchFamily="2" charset="-78"/>
            </a:endParaRPr>
          </a:p>
        </p:txBody>
      </p:sp>
      <p:sp>
        <p:nvSpPr>
          <p:cNvPr id="8196" name="Text Box 6"/>
          <p:cNvSpPr txBox="1">
            <a:spLocks noChangeArrowheads="1"/>
          </p:cNvSpPr>
          <p:nvPr/>
        </p:nvSpPr>
        <p:spPr bwMode="auto">
          <a:xfrm>
            <a:off x="1857375" y="3389313"/>
            <a:ext cx="592931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r>
              <a:rPr lang="ar-KW" sz="5400" b="1">
                <a:solidFill>
                  <a:srgbClr val="FFFF00"/>
                </a:solidFill>
                <a:cs typeface="Traditional Arabic" pitchFamily="2" charset="-78"/>
              </a:rPr>
              <a:t>( خلي بيني وبين ملائكة ربي تبارك وتعالى )</a:t>
            </a:r>
            <a:r>
              <a:rPr lang="ar-KW" sz="3600" b="1">
                <a:solidFill>
                  <a:srgbClr val="FFFF00"/>
                </a:solidFill>
                <a:cs typeface="Traditional Arabic" pitchFamily="2" charset="-78"/>
              </a:rPr>
              <a:t>.</a:t>
            </a:r>
            <a:endParaRPr lang="ar-KW" sz="4400" b="1">
              <a:solidFill>
                <a:srgbClr val="FFFF00"/>
              </a:solidFill>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78" y="6103389"/>
            <a:ext cx="1397546" cy="665604"/>
          </a:xfrm>
          <a:prstGeom prst="rect">
            <a:avLst/>
          </a:prstGeom>
        </p:spPr>
      </p:pic>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1500188" y="285750"/>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9" name="Text Box 5"/>
          <p:cNvSpPr txBox="1">
            <a:spLocks noChangeArrowheads="1"/>
          </p:cNvSpPr>
          <p:nvPr/>
        </p:nvSpPr>
        <p:spPr bwMode="auto">
          <a:xfrm>
            <a:off x="1285875" y="1730375"/>
            <a:ext cx="5929313" cy="769938"/>
          </a:xfrm>
          <a:prstGeom prst="rect">
            <a:avLst/>
          </a:prstGeom>
          <a:noFill/>
          <a:ln w="9525">
            <a:noFill/>
            <a:miter lim="800000"/>
            <a:headEnd/>
            <a:tailEnd/>
          </a:ln>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6- فضل آدم عليه السلام :</a:t>
            </a:r>
            <a:endParaRPr lang="en-US" sz="4400" b="1" dirty="0">
              <a:solidFill>
                <a:schemeClr val="accent3"/>
              </a:solidFill>
              <a:latin typeface="Arial" pitchFamily="34" charset="0"/>
              <a:cs typeface="Traditional Arabic" pitchFamily="2" charset="-78"/>
            </a:endParaRPr>
          </a:p>
        </p:txBody>
      </p:sp>
      <p:sp>
        <p:nvSpPr>
          <p:cNvPr id="9220" name="Text Box 6"/>
          <p:cNvSpPr txBox="1">
            <a:spLocks noChangeArrowheads="1"/>
          </p:cNvSpPr>
          <p:nvPr/>
        </p:nvSpPr>
        <p:spPr bwMode="auto">
          <a:xfrm>
            <a:off x="1785938" y="3290888"/>
            <a:ext cx="59293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r>
              <a:rPr lang="ar-KW" sz="5400" b="1">
                <a:solidFill>
                  <a:srgbClr val="FFFF00"/>
                </a:solidFill>
                <a:cs typeface="Traditional Arabic" pitchFamily="2" charset="-78"/>
              </a:rPr>
              <a:t>إذ من تولى تجهيزه الملائكة</a:t>
            </a:r>
            <a:endParaRPr lang="ar-KW" sz="4400" b="1">
              <a:solidFill>
                <a:srgbClr val="FFFF00"/>
              </a:solidFill>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78" y="6103389"/>
            <a:ext cx="1397546" cy="665604"/>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1500188" y="285750"/>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9" name="Text Box 5"/>
          <p:cNvSpPr txBox="1">
            <a:spLocks noChangeArrowheads="1"/>
          </p:cNvSpPr>
          <p:nvPr/>
        </p:nvSpPr>
        <p:spPr bwMode="auto">
          <a:xfrm>
            <a:off x="1500188" y="1482725"/>
            <a:ext cx="5929312" cy="1446213"/>
          </a:xfrm>
          <a:prstGeom prst="rect">
            <a:avLst/>
          </a:prstGeom>
          <a:noFill/>
          <a:ln w="9525">
            <a:noFill/>
            <a:miter lim="800000"/>
            <a:headEnd/>
            <a:tailEnd/>
          </a:ln>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7- مشروعية تجهيز الميت وأن هذه سنة بني آدم :</a:t>
            </a:r>
            <a:endParaRPr lang="en-US" sz="4400" b="1" dirty="0">
              <a:solidFill>
                <a:schemeClr val="accent3"/>
              </a:solidFill>
              <a:latin typeface="Arial" pitchFamily="34" charset="0"/>
              <a:cs typeface="Traditional Arabic" pitchFamily="2" charset="-78"/>
            </a:endParaRPr>
          </a:p>
        </p:txBody>
      </p:sp>
      <p:sp>
        <p:nvSpPr>
          <p:cNvPr id="10244" name="Text Box 6"/>
          <p:cNvSpPr txBox="1">
            <a:spLocks noChangeArrowheads="1"/>
          </p:cNvSpPr>
          <p:nvPr/>
        </p:nvSpPr>
        <p:spPr bwMode="auto">
          <a:xfrm>
            <a:off x="1643063" y="3357563"/>
            <a:ext cx="59293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r>
              <a:rPr lang="ar-KW" sz="6000" b="1">
                <a:solidFill>
                  <a:srgbClr val="FFFF00"/>
                </a:solidFill>
                <a:cs typeface="Traditional Arabic" pitchFamily="2" charset="-78"/>
              </a:rPr>
              <a:t>( يا بني آدم هذه سنتكم )</a:t>
            </a:r>
            <a:endParaRPr lang="ar-KW" sz="4800" b="1">
              <a:solidFill>
                <a:srgbClr val="FFFF00"/>
              </a:solidFill>
              <a:cs typeface="Traditional Arabic"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78" y="6103389"/>
            <a:ext cx="1397546" cy="665604"/>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1500188" y="285750"/>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5" name="Text Box 5"/>
          <p:cNvSpPr txBox="1">
            <a:spLocks noChangeArrowheads="1"/>
          </p:cNvSpPr>
          <p:nvPr/>
        </p:nvSpPr>
        <p:spPr bwMode="auto">
          <a:xfrm>
            <a:off x="1500188" y="1482725"/>
            <a:ext cx="5929312" cy="768350"/>
          </a:xfrm>
          <a:prstGeom prst="rect">
            <a:avLst/>
          </a:prstGeom>
          <a:noFill/>
          <a:ln w="9525">
            <a:noFill/>
            <a:miter lim="800000"/>
            <a:headEnd/>
            <a:tailEnd/>
          </a:ln>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8- ما هي صفة الصلاة على الميت ؟</a:t>
            </a:r>
            <a:endParaRPr lang="en-US" sz="4400" b="1" dirty="0">
              <a:solidFill>
                <a:schemeClr val="accent3"/>
              </a:solidFill>
              <a:latin typeface="Arial" pitchFamily="34" charset="0"/>
              <a:cs typeface="Traditional Arabic" pitchFamily="2" charset="-78"/>
            </a:endParaRPr>
          </a:p>
        </p:txBody>
      </p:sp>
      <p:sp>
        <p:nvSpPr>
          <p:cNvPr id="11268" name="Text Box 6"/>
          <p:cNvSpPr txBox="1">
            <a:spLocks noChangeArrowheads="1"/>
          </p:cNvSpPr>
          <p:nvPr/>
        </p:nvSpPr>
        <p:spPr bwMode="auto">
          <a:xfrm>
            <a:off x="1714500" y="2428875"/>
            <a:ext cx="5929313"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just" eaLnBrk="1" hangingPunct="1"/>
            <a:r>
              <a:rPr lang="ar-KW" sz="2400" b="1">
                <a:solidFill>
                  <a:srgbClr val="FFFF00"/>
                </a:solidFill>
                <a:cs typeface="Traditional Arabic" pitchFamily="2" charset="-78"/>
              </a:rPr>
              <a:t>الصلاة على الميت صفتها أن يكبر الإمام ويتعوذ ويسمي ويقرأ الفاتحة، ويستحب أن يقرأ معها سورة قصيرة مثل الإخلاص، أو العصر، أو بعض الآيات؛ لأنه قد صح عن النبي صلى الله عليه وسلم من حديث ابن عباس رضي الله عنهما ما يدل على ذلك. ويكبر الثانية ويصلي على النبي صلى الله عليه وسلم مثلما يصلي عليه في التشهد الأخير. ثم يكبر الثالثة ويدعو للميت بالدعاء المعروف ويذكَّر لفظ الدعاء للرجل ويؤنث للمرأة، ويجمع الضمير للجنازات المجتمعة. ثم يكبر الرابعة ويسكت قليلاً ثم يسلم عن يمينه تسليمة واحدة.</a:t>
            </a:r>
          </a:p>
          <a:p>
            <a:pPr algn="just" eaLnBrk="1" hangingPunct="1"/>
            <a:r>
              <a:rPr lang="ar-KW" sz="2400" b="1">
                <a:solidFill>
                  <a:srgbClr val="FFFF00"/>
                </a:solidFill>
                <a:cs typeface="Traditional Arabic" pitchFamily="2" charset="-78"/>
              </a:rPr>
              <a:t>أما الاستفتاح فلا بأس بفعله ولا بأس بتركه ، وتركه أفضل أخذاً من قول النبي صلى الله عليه وسلم: ((أسرعوا بالجنازة...)) الحديث.</a:t>
            </a:r>
          </a:p>
        </p:txBody>
      </p:sp>
      <p:sp>
        <p:nvSpPr>
          <p:cNvPr id="7" name="Text Box 5"/>
          <p:cNvSpPr txBox="1">
            <a:spLocks noChangeArrowheads="1"/>
          </p:cNvSpPr>
          <p:nvPr/>
        </p:nvSpPr>
        <p:spPr bwMode="auto">
          <a:xfrm>
            <a:off x="2590576" y="6157168"/>
            <a:ext cx="4357688" cy="584200"/>
          </a:xfrm>
          <a:prstGeom prst="rect">
            <a:avLst/>
          </a:prstGeom>
          <a:noFill/>
          <a:ln w="9525">
            <a:noFill/>
            <a:miter lim="800000"/>
            <a:headEnd/>
            <a:tailEnd/>
          </a:ln>
        </p:spPr>
        <p:txBody>
          <a:bodyPr>
            <a:spAutoFit/>
          </a:bodyPr>
          <a:lstStyle/>
          <a:p>
            <a:pPr algn="just">
              <a:spcBef>
                <a:spcPct val="50000"/>
              </a:spcBef>
              <a:defRPr/>
            </a:pPr>
            <a:r>
              <a:rPr lang="ar-KW" sz="3200" b="1" dirty="0">
                <a:solidFill>
                  <a:schemeClr val="accent3"/>
                </a:solidFill>
                <a:latin typeface="Arial" pitchFamily="34" charset="0"/>
                <a:cs typeface="Traditional Arabic" pitchFamily="2" charset="-78"/>
              </a:rPr>
              <a:t>الشيخ / عبد العزيز بن باز رحمه الله </a:t>
            </a:r>
            <a:endParaRPr lang="en-US" sz="3200" b="1" dirty="0">
              <a:solidFill>
                <a:schemeClr val="accent3"/>
              </a:solidFill>
              <a:latin typeface="Arial" pitchFamily="34" charset="0"/>
              <a:cs typeface="Traditional Arabic" pitchFamily="2" charset="-78"/>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78" y="6103389"/>
            <a:ext cx="1397546" cy="665604"/>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1500188" y="285750"/>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5" name="Text Box 5"/>
          <p:cNvSpPr txBox="1">
            <a:spLocks noChangeArrowheads="1"/>
          </p:cNvSpPr>
          <p:nvPr/>
        </p:nvSpPr>
        <p:spPr bwMode="auto">
          <a:xfrm>
            <a:off x="1500188" y="1482725"/>
            <a:ext cx="5929312" cy="768350"/>
          </a:xfrm>
          <a:prstGeom prst="rect">
            <a:avLst/>
          </a:prstGeom>
          <a:noFill/>
          <a:ln w="9525">
            <a:noFill/>
            <a:miter lim="800000"/>
            <a:headEnd/>
            <a:tailEnd/>
          </a:ln>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8- ما هي صفة الصلاة على الميت ؟</a:t>
            </a:r>
            <a:endParaRPr lang="en-US" sz="4400" b="1" dirty="0">
              <a:solidFill>
                <a:schemeClr val="accent3"/>
              </a:solidFill>
              <a:latin typeface="Arial" pitchFamily="34" charset="0"/>
              <a:cs typeface="Traditional Arabic" pitchFamily="2" charset="-78"/>
            </a:endParaRPr>
          </a:p>
        </p:txBody>
      </p:sp>
      <p:sp>
        <p:nvSpPr>
          <p:cNvPr id="6" name="Text Box 6"/>
          <p:cNvSpPr txBox="1">
            <a:spLocks noChangeArrowheads="1"/>
          </p:cNvSpPr>
          <p:nvPr/>
        </p:nvSpPr>
        <p:spPr bwMode="auto">
          <a:xfrm>
            <a:off x="1714500" y="2428875"/>
            <a:ext cx="5929313" cy="3970338"/>
          </a:xfrm>
          <a:prstGeom prst="rect">
            <a:avLst/>
          </a:prstGeom>
          <a:noFill/>
          <a:ln w="9525">
            <a:noFill/>
            <a:miter lim="800000"/>
            <a:headEnd/>
            <a:tailEnd/>
          </a:ln>
          <a:effectLst/>
        </p:spPr>
        <p:txBody>
          <a:bodyPr>
            <a:spAutoFit/>
          </a:bodyPr>
          <a:lstStyle/>
          <a:p>
            <a:pPr algn="just">
              <a:defRPr/>
            </a:pPr>
            <a:r>
              <a:rPr lang="ar-KW" sz="2800" b="1" dirty="0">
                <a:solidFill>
                  <a:srgbClr val="FFFF00"/>
                </a:solidFill>
                <a:latin typeface="Arial" pitchFamily="34" charset="0"/>
                <a:cs typeface="Traditional Arabic" pitchFamily="2" charset="-78"/>
              </a:rPr>
              <a:t>عن عوف بن مالك الأشجعي رضي الله عنه قال : صلى رسول الله صلى الله عليه وسلم على جنازة . فحفظت من دعائه وهو يقول " </a:t>
            </a:r>
            <a:r>
              <a:rPr lang="ar-KW" sz="2800" b="1" dirty="0">
                <a:solidFill>
                  <a:schemeClr val="accent3"/>
                </a:solidFill>
                <a:latin typeface="Arial" pitchFamily="34" charset="0"/>
                <a:cs typeface="Traditional Arabic" pitchFamily="2" charset="-78"/>
              </a:rPr>
              <a:t>اللهم ! اغفر له وارحمه وعافه واعف عنه . وأكرم نزله . ووسع مدخله واغسله بالماء والثلج والبرد . ونقه من الخطايا كما نقيت الثوب الأبيض من الدنس . وأبدله دارا خيرا من داره . وأهلا خيرا من أهله وزوجا خيرا من زوجه . وأدخله الجنة وأعذه من عذاب القبر </a:t>
            </a:r>
            <a:r>
              <a:rPr lang="ar-KW" sz="2800" b="1" dirty="0">
                <a:solidFill>
                  <a:srgbClr val="FFFF00"/>
                </a:solidFill>
                <a:latin typeface="Arial" pitchFamily="34" charset="0"/>
                <a:cs typeface="Traditional Arabic" pitchFamily="2" charset="-78"/>
              </a:rPr>
              <a:t>(</a:t>
            </a:r>
            <a:r>
              <a:rPr lang="ar-KW" sz="2800" b="1" dirty="0">
                <a:solidFill>
                  <a:schemeClr val="accent3"/>
                </a:solidFill>
                <a:latin typeface="Arial" pitchFamily="34" charset="0"/>
                <a:cs typeface="Traditional Arabic" pitchFamily="2" charset="-78"/>
              </a:rPr>
              <a:t> أو من عذاب النار </a:t>
            </a:r>
            <a:r>
              <a:rPr lang="ar-KW" sz="2800" b="1" dirty="0">
                <a:solidFill>
                  <a:srgbClr val="FFFF00"/>
                </a:solidFill>
                <a:latin typeface="Arial" pitchFamily="34" charset="0"/>
                <a:cs typeface="Traditional Arabic" pitchFamily="2" charset="-78"/>
              </a:rPr>
              <a:t>) " . قال : حتى تمنيت أن أكون أنا ذلك الميت  </a:t>
            </a:r>
            <a:r>
              <a:rPr lang="ar-KW" sz="2000" b="1" dirty="0">
                <a:solidFill>
                  <a:srgbClr val="FFFF00"/>
                </a:solidFill>
                <a:latin typeface="Arial" pitchFamily="34" charset="0"/>
                <a:cs typeface="Traditional Arabic" pitchFamily="2" charset="-78"/>
              </a:rPr>
              <a:t>رواه مسلم</a:t>
            </a:r>
            <a:r>
              <a:rPr lang="ar-KW" sz="2800" b="1" dirty="0">
                <a:solidFill>
                  <a:srgbClr val="FFFF00"/>
                </a:solidFill>
                <a:latin typeface="Arial" pitchFamily="34" charset="0"/>
                <a:cs typeface="Traditional Arabic" pitchFamily="2" charset="-78"/>
              </a:rPr>
              <a:t>. </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78" y="6103389"/>
            <a:ext cx="1397546" cy="665604"/>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4"/>
          <p:cNvSpPr txBox="1">
            <a:spLocks noChangeArrowheads="1"/>
          </p:cNvSpPr>
          <p:nvPr/>
        </p:nvSpPr>
        <p:spPr bwMode="auto">
          <a:xfrm>
            <a:off x="1500188" y="285750"/>
            <a:ext cx="5745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ar-KW" sz="6000" b="1">
                <a:solidFill>
                  <a:srgbClr val="FFFF00"/>
                </a:solidFill>
                <a:cs typeface="Traditional Arabic" pitchFamily="2" charset="-78"/>
              </a:rPr>
              <a:t>الفوائد من هذه القصة :</a:t>
            </a:r>
            <a:endParaRPr lang="en-US" sz="6000" b="1">
              <a:solidFill>
                <a:srgbClr val="FFFF00"/>
              </a:solidFill>
              <a:cs typeface="Traditional Arabic" pitchFamily="2" charset="-78"/>
            </a:endParaRPr>
          </a:p>
        </p:txBody>
      </p:sp>
      <p:sp>
        <p:nvSpPr>
          <p:cNvPr id="5" name="Text Box 5"/>
          <p:cNvSpPr txBox="1">
            <a:spLocks noChangeArrowheads="1"/>
          </p:cNvSpPr>
          <p:nvPr/>
        </p:nvSpPr>
        <p:spPr bwMode="auto">
          <a:xfrm>
            <a:off x="1500188" y="1482725"/>
            <a:ext cx="5929312" cy="1446213"/>
          </a:xfrm>
          <a:prstGeom prst="rect">
            <a:avLst/>
          </a:prstGeom>
          <a:noFill/>
          <a:ln w="9525">
            <a:noFill/>
            <a:miter lim="800000"/>
            <a:headEnd/>
            <a:tailEnd/>
          </a:ln>
        </p:spPr>
        <p:txBody>
          <a:bodyPr>
            <a:spAutoFit/>
          </a:bodyPr>
          <a:lstStyle/>
          <a:p>
            <a:pPr algn="just">
              <a:spcBef>
                <a:spcPct val="50000"/>
              </a:spcBef>
              <a:defRPr/>
            </a:pPr>
            <a:r>
              <a:rPr lang="ar-KW" sz="4400" b="1" dirty="0">
                <a:solidFill>
                  <a:schemeClr val="accent3"/>
                </a:solidFill>
                <a:latin typeface="Arial" pitchFamily="34" charset="0"/>
                <a:cs typeface="Traditional Arabic" pitchFamily="2" charset="-78"/>
              </a:rPr>
              <a:t>9- ما هو الدعاء الذي يقال عند الصلاة على الطفل؟</a:t>
            </a:r>
            <a:endParaRPr lang="en-US" sz="4400" b="1" dirty="0">
              <a:solidFill>
                <a:schemeClr val="accent3"/>
              </a:solidFill>
              <a:latin typeface="Arial" pitchFamily="34" charset="0"/>
              <a:cs typeface="Traditional Arabic" pitchFamily="2" charset="-78"/>
            </a:endParaRPr>
          </a:p>
        </p:txBody>
      </p:sp>
      <p:sp>
        <p:nvSpPr>
          <p:cNvPr id="6" name="Text Box 6"/>
          <p:cNvSpPr txBox="1">
            <a:spLocks noChangeArrowheads="1"/>
          </p:cNvSpPr>
          <p:nvPr/>
        </p:nvSpPr>
        <p:spPr bwMode="auto">
          <a:xfrm>
            <a:off x="1785938" y="3000375"/>
            <a:ext cx="5929312" cy="3108325"/>
          </a:xfrm>
          <a:prstGeom prst="rect">
            <a:avLst/>
          </a:prstGeom>
          <a:noFill/>
          <a:ln w="9525">
            <a:noFill/>
            <a:miter lim="800000"/>
            <a:headEnd/>
            <a:tailEnd/>
          </a:ln>
          <a:effectLst/>
        </p:spPr>
        <p:txBody>
          <a:bodyPr>
            <a:spAutoFit/>
          </a:bodyPr>
          <a:lstStyle/>
          <a:p>
            <a:pPr algn="just">
              <a:defRPr/>
            </a:pPr>
            <a:r>
              <a:rPr lang="ar-KW" sz="2800" b="1" dirty="0">
                <a:solidFill>
                  <a:srgbClr val="FFFF00"/>
                </a:solidFill>
                <a:latin typeface="Arial" pitchFamily="34" charset="0"/>
                <a:cs typeface="Traditional Arabic" pitchFamily="2" charset="-78"/>
              </a:rPr>
              <a:t>يقال في الصلاة على الطفل مثلما يقال في الصلاة على الكبير ، لكن عند الدعاء يقول: اللهم اجعله ذخراً لوالديه وفرطاً وشفيعاً مجاباً ، اللهم أعظم به أجورهما وثقل به موازينهما وألحقه بصالح سلف المؤمنين ، واجعله في كفالة إبراهيم عليه الصلاة والسلام وقه برحمتك عذاب الجحيم ؛ لأنه ثبت عن النبي صلى الله عليه وسلم أنه قال: (( </a:t>
            </a:r>
            <a:r>
              <a:rPr lang="ar-KW" sz="2800" b="1" dirty="0">
                <a:solidFill>
                  <a:schemeClr val="accent3"/>
                </a:solidFill>
                <a:latin typeface="Arial" pitchFamily="34" charset="0"/>
                <a:cs typeface="Traditional Arabic" pitchFamily="2" charset="-78"/>
              </a:rPr>
              <a:t>الطفل يصلى عليه ويدعى لوالديه </a:t>
            </a:r>
            <a:r>
              <a:rPr lang="ar-KW" sz="2800" b="1" dirty="0">
                <a:solidFill>
                  <a:srgbClr val="FFFF00"/>
                </a:solidFill>
                <a:latin typeface="Arial" pitchFamily="34" charset="0"/>
                <a:cs typeface="Traditional Arabic" pitchFamily="2" charset="-78"/>
              </a:rPr>
              <a:t>)).</a:t>
            </a:r>
          </a:p>
        </p:txBody>
      </p:sp>
      <p:sp>
        <p:nvSpPr>
          <p:cNvPr id="7" name="Text Box 5"/>
          <p:cNvSpPr txBox="1">
            <a:spLocks noChangeArrowheads="1"/>
          </p:cNvSpPr>
          <p:nvPr/>
        </p:nvSpPr>
        <p:spPr bwMode="auto">
          <a:xfrm>
            <a:off x="1798488" y="6072188"/>
            <a:ext cx="4357688" cy="584200"/>
          </a:xfrm>
          <a:prstGeom prst="rect">
            <a:avLst/>
          </a:prstGeom>
          <a:noFill/>
          <a:ln w="9525">
            <a:noFill/>
            <a:miter lim="800000"/>
            <a:headEnd/>
            <a:tailEnd/>
          </a:ln>
        </p:spPr>
        <p:txBody>
          <a:bodyPr>
            <a:spAutoFit/>
          </a:bodyPr>
          <a:lstStyle/>
          <a:p>
            <a:pPr algn="just">
              <a:spcBef>
                <a:spcPct val="50000"/>
              </a:spcBef>
              <a:defRPr/>
            </a:pPr>
            <a:r>
              <a:rPr lang="ar-KW" sz="3200" b="1" dirty="0">
                <a:solidFill>
                  <a:schemeClr val="accent3"/>
                </a:solidFill>
                <a:latin typeface="Arial" pitchFamily="34" charset="0"/>
                <a:cs typeface="Traditional Arabic" pitchFamily="2" charset="-78"/>
              </a:rPr>
              <a:t>الشيخ / عبد العزيز بن باز رحمه الله </a:t>
            </a:r>
            <a:endParaRPr lang="en-US" sz="3200" b="1" dirty="0">
              <a:solidFill>
                <a:schemeClr val="accent3"/>
              </a:solidFill>
              <a:latin typeface="Arial" pitchFamily="34" charset="0"/>
              <a:cs typeface="Traditional Arabic" pitchFamily="2" charset="-78"/>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78" y="6103389"/>
            <a:ext cx="1397546" cy="665604"/>
          </a:xfrm>
          <a:prstGeom prst="rect">
            <a:avLst/>
          </a:prstGeom>
        </p:spPr>
      </p:pic>
    </p:spTree>
  </p:cSld>
  <p:clrMapOvr>
    <a:masterClrMapping/>
  </p:clrMapOvr>
  <p:transition spd="slow">
    <p:blinds dir="vert"/>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258</TotalTime>
  <Words>802</Words>
  <Application>Microsoft Office PowerPoint</Application>
  <PresentationFormat>On-screen Show (4:3)</PresentationFormat>
  <Paragraphs>42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تصميم افتراضي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WELCOME</dc:creator>
  <cp:lastModifiedBy>desktop</cp:lastModifiedBy>
  <cp:revision>148</cp:revision>
  <dcterms:created xsi:type="dcterms:W3CDTF">2010-08-11T00:37:55Z</dcterms:created>
  <dcterms:modified xsi:type="dcterms:W3CDTF">2018-10-12T19:42:40Z</dcterms:modified>
</cp:coreProperties>
</file>