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2160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C3B5A-994B-4FCC-BE41-F8E376F93A2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30007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D367C-1683-41DB-B904-57B1211B6F2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624578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19527-2B51-4928-831D-8296B450472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87138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5E209-A5DB-479B-AEFC-5F19033E3B4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08461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B3342-CE5E-4DCE-838E-884B08A5724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33498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169B1-1DD0-43C0-9609-A6A0551E553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3785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3142D-17B7-4478-9726-9E9B2FB0A82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1260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0762E-4310-486D-8A6F-980D31AD29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31424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KW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9EEFE-7478-443D-8FF7-655C595D5C4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7436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3D6F4-AD09-43B9-9AD6-E5072782D3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58013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8333F-1659-465D-B120-60835DB0DA1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84617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18C26B-AE72-4179-B6AC-D4482F93882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blinds dir="vert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941388" y="1573213"/>
            <a:ext cx="73453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9600" b="1">
                <a:cs typeface="Traditional Arabic" pitchFamily="2" charset="-78"/>
              </a:rPr>
              <a:t>قصة جرة الذهب</a:t>
            </a:r>
            <a:endParaRPr lang="en-US" sz="9600" b="1">
              <a:cs typeface="Traditional Arabic" pitchFamily="2" charset="-78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571625" y="5353050"/>
            <a:ext cx="6143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3600" b="1">
                <a:solidFill>
                  <a:srgbClr val="00B050"/>
                </a:solidFill>
                <a:cs typeface="Traditional Arabic" pitchFamily="2" charset="-78"/>
              </a:rPr>
              <a:t>من كتاب : من بدائع القصص النبوي الصحيح</a:t>
            </a:r>
          </a:p>
          <a:p>
            <a:pPr algn="ctr" eaLnBrk="1" hangingPunct="1"/>
            <a:r>
              <a:rPr lang="ar-KW" sz="3600" b="1">
                <a:solidFill>
                  <a:srgbClr val="00B050"/>
                </a:solidFill>
                <a:cs typeface="Traditional Arabic" pitchFamily="2" charset="-78"/>
              </a:rPr>
              <a:t>للشيخ محمد بن جميل زينو حفظه الله</a:t>
            </a:r>
            <a:endParaRPr lang="en-US" sz="3600" b="1">
              <a:solidFill>
                <a:srgbClr val="00B050"/>
              </a:solidFill>
              <a:cs typeface="Traditional Arabic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314" y="3501008"/>
            <a:ext cx="2889510" cy="137617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785813" y="1143000"/>
            <a:ext cx="767397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3600" b="1">
                <a:solidFill>
                  <a:srgbClr val="FF0000"/>
                </a:solidFill>
                <a:cs typeface="Traditional Arabic" pitchFamily="2" charset="-78"/>
              </a:rPr>
              <a:t>     عن أبي هريرة رضي الله عنه قال : قال رسول الله صلى الله عليه وسلم : ( </a:t>
            </a:r>
            <a:r>
              <a:rPr lang="ar-KW" sz="3600" b="1">
                <a:cs typeface="Traditional Arabic" pitchFamily="2" charset="-78"/>
              </a:rPr>
              <a:t>اشترى رجل من رجل عقارا له ، فوجد الرجل الذي اشترى العقار في عقاره جرة فيها ذهب ، فقال له الذي اشترى العقار : خذ ذهبك مني ، إنما اشتريت منك الأرض ، ولم أبتع منك الذهب . وقال الذي له الأرض : إنما بعتك الأرض وما فيها ، فتحاكما إلى رجل ، فقال الذي تحاكما إليه : ألكما ولد ؟ قال أحدهما : لي غلام ، وقال الآخر : لي جارية ، قال : أنكحوا الغلام الجارية ، وأنفقوا على أنفسهما منه وتصدقا </a:t>
            </a:r>
            <a:r>
              <a:rPr lang="ar-KW" sz="3600" b="1">
                <a:solidFill>
                  <a:srgbClr val="FF0000"/>
                </a:solidFill>
                <a:cs typeface="Traditional Arabic" pitchFamily="2" charset="-78"/>
              </a:rPr>
              <a:t>) </a:t>
            </a:r>
            <a:r>
              <a:rPr lang="ar-KW" sz="2800" b="1">
                <a:solidFill>
                  <a:srgbClr val="FF0000"/>
                </a:solidFill>
                <a:cs typeface="Traditional Arabic" pitchFamily="2" charset="-78"/>
              </a:rPr>
              <a:t>رواه البخاري 3472 .</a:t>
            </a:r>
            <a:endParaRPr lang="en-US" sz="3600" b="1">
              <a:cs typeface="Traditional Arabic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54304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571500" y="1090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0080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00125" y="2662238"/>
            <a:ext cx="70008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800" b="1">
                <a:solidFill>
                  <a:srgbClr val="FF0000"/>
                </a:solidFill>
                <a:cs typeface="Traditional Arabic" pitchFamily="2" charset="-78"/>
              </a:rPr>
              <a:t>1- أداء الأمانة مطلوب لقول الله تعالى : ( </a:t>
            </a:r>
            <a:r>
              <a:rPr lang="ar-KW" sz="4800" b="1">
                <a:cs typeface="Traditional Arabic" pitchFamily="2" charset="-78"/>
              </a:rPr>
              <a:t>إِنَّ اللَّهَ يَأْمُرُكُمْ أَنْ تُؤَدُّوا الْأَمَانَاتِ إِلَى أَهْلِهَا </a:t>
            </a:r>
            <a:r>
              <a:rPr lang="ar-KW" sz="4800" b="1">
                <a:solidFill>
                  <a:srgbClr val="FF0000"/>
                </a:solidFill>
                <a:cs typeface="Traditional Arabic" pitchFamily="2" charset="-78"/>
              </a:rPr>
              <a:t>)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54304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مربع نص 4"/>
          <p:cNvSpPr txBox="1">
            <a:spLocks noChangeArrowheads="1"/>
          </p:cNvSpPr>
          <p:nvPr/>
        </p:nvSpPr>
        <p:spPr bwMode="auto">
          <a:xfrm>
            <a:off x="928688" y="2500313"/>
            <a:ext cx="72866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5400" b="1">
                <a:solidFill>
                  <a:srgbClr val="FF0000"/>
                </a:solidFill>
                <a:cs typeface="Traditional Arabic" pitchFamily="2" charset="-78"/>
              </a:rPr>
              <a:t>2- القناعة كنز لا يفنى تعود بالخير والبركة على صاحبها .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71500" y="1090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0080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54304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571500" y="1090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0080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sp>
        <p:nvSpPr>
          <p:cNvPr id="6147" name="مربع نص 4"/>
          <p:cNvSpPr txBox="1">
            <a:spLocks noChangeArrowheads="1"/>
          </p:cNvSpPr>
          <p:nvPr/>
        </p:nvSpPr>
        <p:spPr bwMode="auto">
          <a:xfrm>
            <a:off x="857250" y="2428875"/>
            <a:ext cx="728662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000" b="1">
                <a:solidFill>
                  <a:srgbClr val="FF0000"/>
                </a:solidFill>
                <a:cs typeface="Traditional Arabic" pitchFamily="2" charset="-78"/>
              </a:rPr>
              <a:t>3- مشروعية الاحتكام إلى عالم بالكتاب والسنة ، دون الذهاب إلى المحاكم المدنية التي تضيع الأموال والأوقات عملاً بقول الله تعالى : ( </a:t>
            </a:r>
            <a:r>
              <a:rPr lang="ar-KW" sz="4000" b="1">
                <a:cs typeface="Traditional Arabic" pitchFamily="2" charset="-78"/>
              </a:rPr>
              <a:t>فَإِنْ تَنَازَعْتُمْ فِي شَيْءٍ فَرُدُّوهُ إِلَى اللَّهِ وَالرَّسُولِ</a:t>
            </a:r>
            <a:r>
              <a:rPr lang="ar-KW" sz="4000" b="1">
                <a:solidFill>
                  <a:srgbClr val="FF0000"/>
                </a:solidFill>
                <a:cs typeface="Traditional Arabic" pitchFamily="2" charset="-78"/>
              </a:rPr>
              <a:t> 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54304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571500" y="1090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0080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sp>
        <p:nvSpPr>
          <p:cNvPr id="7171" name="مربع نص 4"/>
          <p:cNvSpPr txBox="1">
            <a:spLocks noChangeArrowheads="1"/>
          </p:cNvSpPr>
          <p:nvPr/>
        </p:nvSpPr>
        <p:spPr bwMode="auto">
          <a:xfrm>
            <a:off x="857250" y="2500313"/>
            <a:ext cx="728662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3600" b="1">
                <a:solidFill>
                  <a:srgbClr val="FF0000"/>
                </a:solidFill>
                <a:cs typeface="Traditional Arabic" pitchFamily="2" charset="-78"/>
              </a:rPr>
              <a:t>4- من رضي بما أعطاه الله كان من أغنى الناس لقوله صلى الله عليه وسلم :</a:t>
            </a:r>
          </a:p>
          <a:p>
            <a:pPr algn="just" eaLnBrk="1" hangingPunct="1">
              <a:spcBef>
                <a:spcPct val="50000"/>
              </a:spcBef>
            </a:pPr>
            <a:r>
              <a:rPr lang="ar-KW" sz="3600" b="1">
                <a:solidFill>
                  <a:srgbClr val="FF0000"/>
                </a:solidFill>
                <a:cs typeface="Traditional Arabic" pitchFamily="2" charset="-78"/>
              </a:rPr>
              <a:t>أ- ارض بما قسمه الله لك تكن أغنى الناس .</a:t>
            </a:r>
          </a:p>
          <a:p>
            <a:pPr algn="just" eaLnBrk="1" hangingPunct="1">
              <a:spcBef>
                <a:spcPct val="50000"/>
              </a:spcBef>
            </a:pPr>
            <a:r>
              <a:rPr lang="ar-KW" sz="3600" b="1">
                <a:solidFill>
                  <a:srgbClr val="FF0000"/>
                </a:solidFill>
                <a:cs typeface="Traditional Arabic" pitchFamily="2" charset="-78"/>
              </a:rPr>
              <a:t>ب- ليس الغنى عن كثرة العرض إنما الغنى غنى النفس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54304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571500" y="1090613"/>
            <a:ext cx="77041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KW" sz="6000" b="1">
                <a:solidFill>
                  <a:srgbClr val="008000"/>
                </a:solidFill>
                <a:cs typeface="Traditional Arabic" pitchFamily="2" charset="-78"/>
              </a:rPr>
              <a:t>الفوائد من هذه القصة :</a:t>
            </a:r>
            <a:endParaRPr lang="en-US" sz="6000" b="1">
              <a:solidFill>
                <a:srgbClr val="008000"/>
              </a:solidFill>
              <a:cs typeface="Traditional Arabic" pitchFamily="2" charset="-78"/>
            </a:endParaRPr>
          </a:p>
        </p:txBody>
      </p:sp>
      <p:sp>
        <p:nvSpPr>
          <p:cNvPr id="8195" name="مربع نص 4"/>
          <p:cNvSpPr txBox="1">
            <a:spLocks noChangeArrowheads="1"/>
          </p:cNvSpPr>
          <p:nvPr/>
        </p:nvSpPr>
        <p:spPr bwMode="auto">
          <a:xfrm>
            <a:off x="582613" y="2357438"/>
            <a:ext cx="7693026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KW" sz="4400" b="1" dirty="0">
                <a:solidFill>
                  <a:srgbClr val="FF0000"/>
                </a:solidFill>
                <a:cs typeface="Traditional Arabic" pitchFamily="2" charset="-78"/>
              </a:rPr>
              <a:t>5-الرزق </a:t>
            </a:r>
            <a:r>
              <a:rPr lang="ar-KW" sz="4400" b="1" dirty="0" smtClean="0">
                <a:solidFill>
                  <a:srgbClr val="FF0000"/>
                </a:solidFill>
                <a:cs typeface="Traditional Arabic" pitchFamily="2" charset="-78"/>
              </a:rPr>
              <a:t>مقسوم: </a:t>
            </a:r>
            <a:r>
              <a:rPr lang="ar-KW" sz="4400" b="1" dirty="0">
                <a:solidFill>
                  <a:srgbClr val="FF0000"/>
                </a:solidFill>
                <a:cs typeface="Traditional Arabic" pitchFamily="2" charset="-78"/>
              </a:rPr>
              <a:t>لا بد أن يصل إليك في وقته ومقداره قال رسول الله صلى الله عليه </a:t>
            </a:r>
            <a:r>
              <a:rPr lang="ar-KW" sz="4400" b="1" dirty="0" smtClean="0">
                <a:solidFill>
                  <a:srgbClr val="FF0000"/>
                </a:solidFill>
                <a:cs typeface="Traditional Arabic" pitchFamily="2" charset="-78"/>
              </a:rPr>
              <a:t>وسلم: </a:t>
            </a:r>
            <a:r>
              <a:rPr lang="ar-KW" sz="4400" b="1" dirty="0">
                <a:solidFill>
                  <a:srgbClr val="FF0000"/>
                </a:solidFill>
                <a:cs typeface="Traditional Arabic" pitchFamily="2" charset="-78"/>
              </a:rPr>
              <a:t>( </a:t>
            </a:r>
            <a:r>
              <a:rPr lang="ar-KW" sz="4400" b="1" dirty="0">
                <a:cs typeface="Traditional Arabic" pitchFamily="2" charset="-78"/>
              </a:rPr>
              <a:t>لو أن ابن آدم هرب من رزقه كما يهرب من الموت لأدركه رزقه كما يدركه الموت </a:t>
            </a:r>
            <a:r>
              <a:rPr lang="ar-KW" sz="4400" b="1" dirty="0">
                <a:solidFill>
                  <a:srgbClr val="FF0000"/>
                </a:solidFill>
                <a:cs typeface="Traditional Arabic" pitchFamily="2" charset="-78"/>
              </a:rPr>
              <a:t>) .</a:t>
            </a:r>
            <a:endParaRPr lang="en-US" sz="4400" b="1" dirty="0">
              <a:solidFill>
                <a:srgbClr val="FF0000"/>
              </a:solidFill>
              <a:cs typeface="Traditional Arabic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54304"/>
            <a:ext cx="1728192" cy="82307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287</Words>
  <Application>Microsoft Office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WELCOME</dc:creator>
  <cp:lastModifiedBy>desktop</cp:lastModifiedBy>
  <cp:revision>123</cp:revision>
  <dcterms:created xsi:type="dcterms:W3CDTF">2010-08-11T00:37:55Z</dcterms:created>
  <dcterms:modified xsi:type="dcterms:W3CDTF">2018-10-12T19:46:04Z</dcterms:modified>
</cp:coreProperties>
</file>