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63" r:id="rId4"/>
    <p:sldId id="265" r:id="rId5"/>
    <p:sldId id="264" r:id="rId6"/>
    <p:sldId id="267" r:id="rId7"/>
    <p:sldId id="258" r:id="rId8"/>
    <p:sldId id="259" r:id="rId9"/>
    <p:sldId id="260" r:id="rId10"/>
    <p:sldId id="261" r:id="rId11"/>
    <p:sldId id="262" r:id="rId12"/>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6C5B4B-0EEB-4097-9F8B-C537B462A341}" type="slidenum">
              <a:rPr lang="ar-SA"/>
              <a:pPr>
                <a:defRPr/>
              </a:pPr>
              <a:t>‹#›</a:t>
            </a:fld>
            <a:endParaRPr lang="en-US"/>
          </a:p>
        </p:txBody>
      </p:sp>
    </p:spTree>
    <p:extLst>
      <p:ext uri="{BB962C8B-B14F-4D97-AF65-F5344CB8AC3E}">
        <p14:creationId xmlns:p14="http://schemas.microsoft.com/office/powerpoint/2010/main" val="1510385954"/>
      </p:ext>
    </p:extLst>
  </p:cSld>
  <p:clrMapOvr>
    <a:masterClrMapping/>
  </p:clrMapOvr>
  <p:transition spd="slow">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CA07E3A-F1FB-43B0-804E-6383ED5D2A28}" type="slidenum">
              <a:rPr lang="ar-SA"/>
              <a:pPr>
                <a:defRPr/>
              </a:pPr>
              <a:t>‹#›</a:t>
            </a:fld>
            <a:endParaRPr lang="en-US"/>
          </a:p>
        </p:txBody>
      </p:sp>
    </p:spTree>
    <p:extLst>
      <p:ext uri="{BB962C8B-B14F-4D97-AF65-F5344CB8AC3E}">
        <p14:creationId xmlns:p14="http://schemas.microsoft.com/office/powerpoint/2010/main" val="182266637"/>
      </p:ext>
    </p:extLst>
  </p:cSld>
  <p:clrMapOvr>
    <a:masterClrMapping/>
  </p:clrMapOvr>
  <p:transition spd="slow">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13EE8DC-BF60-4574-A330-3F35C260ECA3}" type="slidenum">
              <a:rPr lang="ar-SA"/>
              <a:pPr>
                <a:defRPr/>
              </a:pPr>
              <a:t>‹#›</a:t>
            </a:fld>
            <a:endParaRPr lang="en-US"/>
          </a:p>
        </p:txBody>
      </p:sp>
    </p:spTree>
    <p:extLst>
      <p:ext uri="{BB962C8B-B14F-4D97-AF65-F5344CB8AC3E}">
        <p14:creationId xmlns:p14="http://schemas.microsoft.com/office/powerpoint/2010/main" val="1932078333"/>
      </p:ext>
    </p:extLst>
  </p:cSld>
  <p:clrMapOvr>
    <a:masterClrMapping/>
  </p:clrMapOvr>
  <p:transition spd="slow">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6E32CF9-D7DD-4BB6-B59C-ECEFC086CC87}" type="slidenum">
              <a:rPr lang="ar-SA"/>
              <a:pPr>
                <a:defRPr/>
              </a:pPr>
              <a:t>‹#›</a:t>
            </a:fld>
            <a:endParaRPr lang="en-US"/>
          </a:p>
        </p:txBody>
      </p:sp>
    </p:spTree>
    <p:extLst>
      <p:ext uri="{BB962C8B-B14F-4D97-AF65-F5344CB8AC3E}">
        <p14:creationId xmlns:p14="http://schemas.microsoft.com/office/powerpoint/2010/main" val="2496249141"/>
      </p:ext>
    </p:extLst>
  </p:cSld>
  <p:clrMapOvr>
    <a:masterClrMapping/>
  </p:clrMapOvr>
  <p:transition spd="slow">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127EE10-1EE4-487A-990C-A0350E690102}" type="slidenum">
              <a:rPr lang="ar-SA"/>
              <a:pPr>
                <a:defRPr/>
              </a:pPr>
              <a:t>‹#›</a:t>
            </a:fld>
            <a:endParaRPr lang="en-US"/>
          </a:p>
        </p:txBody>
      </p:sp>
    </p:spTree>
    <p:extLst>
      <p:ext uri="{BB962C8B-B14F-4D97-AF65-F5344CB8AC3E}">
        <p14:creationId xmlns:p14="http://schemas.microsoft.com/office/powerpoint/2010/main" val="1961229660"/>
      </p:ext>
    </p:extLst>
  </p:cSld>
  <p:clrMapOvr>
    <a:masterClrMapping/>
  </p:clrMapOvr>
  <p:transition spd="slow">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12565F1-7E99-4298-BFC9-161C6C6346E9}" type="slidenum">
              <a:rPr lang="ar-SA"/>
              <a:pPr>
                <a:defRPr/>
              </a:pPr>
              <a:t>‹#›</a:t>
            </a:fld>
            <a:endParaRPr lang="en-US"/>
          </a:p>
        </p:txBody>
      </p:sp>
    </p:spTree>
    <p:extLst>
      <p:ext uri="{BB962C8B-B14F-4D97-AF65-F5344CB8AC3E}">
        <p14:creationId xmlns:p14="http://schemas.microsoft.com/office/powerpoint/2010/main" val="2196187555"/>
      </p:ext>
    </p:extLst>
  </p:cSld>
  <p:clrMapOvr>
    <a:masterClrMapping/>
  </p:clrMapOvr>
  <p:transition spd="slow">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D3F7CAA-D9EB-46A4-96E2-5A0F0843F72C}" type="slidenum">
              <a:rPr lang="ar-SA"/>
              <a:pPr>
                <a:defRPr/>
              </a:pPr>
              <a:t>‹#›</a:t>
            </a:fld>
            <a:endParaRPr lang="en-US"/>
          </a:p>
        </p:txBody>
      </p:sp>
    </p:spTree>
    <p:extLst>
      <p:ext uri="{BB962C8B-B14F-4D97-AF65-F5344CB8AC3E}">
        <p14:creationId xmlns:p14="http://schemas.microsoft.com/office/powerpoint/2010/main" val="904547378"/>
      </p:ext>
    </p:extLst>
  </p:cSld>
  <p:clrMapOvr>
    <a:masterClrMapping/>
  </p:clrMapOvr>
  <p:transition spd="slow">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58262D5-CB8E-4C9D-A5BC-2828B904DF68}" type="slidenum">
              <a:rPr lang="ar-SA"/>
              <a:pPr>
                <a:defRPr/>
              </a:pPr>
              <a:t>‹#›</a:t>
            </a:fld>
            <a:endParaRPr lang="en-US"/>
          </a:p>
        </p:txBody>
      </p:sp>
    </p:spTree>
    <p:extLst>
      <p:ext uri="{BB962C8B-B14F-4D97-AF65-F5344CB8AC3E}">
        <p14:creationId xmlns:p14="http://schemas.microsoft.com/office/powerpoint/2010/main" val="1657331313"/>
      </p:ext>
    </p:extLst>
  </p:cSld>
  <p:clrMapOvr>
    <a:masterClrMapping/>
  </p:clrMapOvr>
  <p:transition spd="slow">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KW"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34934F9-03A5-4942-87A2-E75EC2E951E8}" type="slidenum">
              <a:rPr lang="ar-SA"/>
              <a:pPr>
                <a:defRPr/>
              </a:pPr>
              <a:t>‹#›</a:t>
            </a:fld>
            <a:endParaRPr lang="en-US"/>
          </a:p>
        </p:txBody>
      </p:sp>
    </p:spTree>
    <p:extLst>
      <p:ext uri="{BB962C8B-B14F-4D97-AF65-F5344CB8AC3E}">
        <p14:creationId xmlns:p14="http://schemas.microsoft.com/office/powerpoint/2010/main" val="4246135882"/>
      </p:ext>
    </p:extLst>
  </p:cSld>
  <p:clrMapOvr>
    <a:masterClrMapping/>
  </p:clrMapOvr>
  <p:transition spd="slow">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2CA3D7F-1A02-4C8E-A9CB-4655FF423BD1}" type="slidenum">
              <a:rPr lang="ar-SA"/>
              <a:pPr>
                <a:defRPr/>
              </a:pPr>
              <a:t>‹#›</a:t>
            </a:fld>
            <a:endParaRPr lang="en-US"/>
          </a:p>
        </p:txBody>
      </p:sp>
    </p:spTree>
    <p:extLst>
      <p:ext uri="{BB962C8B-B14F-4D97-AF65-F5344CB8AC3E}">
        <p14:creationId xmlns:p14="http://schemas.microsoft.com/office/powerpoint/2010/main" val="657822795"/>
      </p:ext>
    </p:extLst>
  </p:cSld>
  <p:clrMapOvr>
    <a:masterClrMapping/>
  </p:clrMapOvr>
  <p:transition spd="slow">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C89195A-3956-42AA-96E4-59190E5F4DA7}" type="slidenum">
              <a:rPr lang="ar-SA"/>
              <a:pPr>
                <a:defRPr/>
              </a:pPr>
              <a:t>‹#›</a:t>
            </a:fld>
            <a:endParaRPr lang="en-US"/>
          </a:p>
        </p:txBody>
      </p:sp>
    </p:spTree>
    <p:extLst>
      <p:ext uri="{BB962C8B-B14F-4D97-AF65-F5344CB8AC3E}">
        <p14:creationId xmlns:p14="http://schemas.microsoft.com/office/powerpoint/2010/main" val="1996527937"/>
      </p:ext>
    </p:extLst>
  </p:cSld>
  <p:clrMapOvr>
    <a:masterClrMapping/>
  </p:clrMapOvr>
  <p:transition spd="slow">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cs typeface="Arial"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cs typeface="Arial"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Arial" pitchFamily="34" charset="0"/>
                <a:cs typeface="Arial" pitchFamily="34" charset="0"/>
              </a:defRPr>
            </a:lvl1pPr>
          </a:lstStyle>
          <a:p>
            <a:pPr>
              <a:defRPr/>
            </a:pPr>
            <a:fld id="{29E42DA6-99E8-4F0F-8E3B-DFDB7B2BD677}"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blinds dir="vert"/>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4"/>
          <p:cNvSpPr txBox="1">
            <a:spLocks noChangeArrowheads="1"/>
          </p:cNvSpPr>
          <p:nvPr/>
        </p:nvSpPr>
        <p:spPr bwMode="auto">
          <a:xfrm>
            <a:off x="941388" y="1573213"/>
            <a:ext cx="7345362"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9600" b="1">
                <a:cs typeface="Traditional Arabic" pitchFamily="2" charset="-78"/>
              </a:rPr>
              <a:t>قصة بقرة بني إسرائيل</a:t>
            </a:r>
            <a:endParaRPr lang="en-US" sz="9600" b="1">
              <a:cs typeface="Traditional Arabic" pitchFamily="2" charset="-78"/>
            </a:endParaRPr>
          </a:p>
        </p:txBody>
      </p:sp>
      <p:sp>
        <p:nvSpPr>
          <p:cNvPr id="5" name="TextBox 2"/>
          <p:cNvSpPr txBox="1">
            <a:spLocks noChangeArrowheads="1"/>
          </p:cNvSpPr>
          <p:nvPr/>
        </p:nvSpPr>
        <p:spPr bwMode="auto">
          <a:xfrm>
            <a:off x="1219200" y="4841329"/>
            <a:ext cx="6705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ar-KW"/>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eaLnBrk="1" hangingPunct="1"/>
            <a:r>
              <a:rPr lang="ar-KW" sz="4000" b="1" dirty="0">
                <a:solidFill>
                  <a:srgbClr val="0070C0"/>
                </a:solidFill>
                <a:latin typeface="Traditional Arabic" pitchFamily="2" charset="-78"/>
                <a:cs typeface="Traditional Arabic" pitchFamily="2" charset="-78"/>
              </a:rPr>
              <a:t>المادة أخذت من كتاب صحيح القصص النبوي للشيخ/ عمر الأشقر رحمه الله بتصرف وزيادات</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9314" y="3284984"/>
            <a:ext cx="2889510" cy="1376175"/>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428625" y="1285875"/>
            <a:ext cx="8031163"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3200" b="1">
                <a:solidFill>
                  <a:srgbClr val="FF0000"/>
                </a:solidFill>
                <a:cs typeface="Traditional Arabic" pitchFamily="2" charset="-78"/>
              </a:rPr>
              <a:t>قال الله تعالى: ( </a:t>
            </a:r>
            <a:r>
              <a:rPr lang="ar-KW" sz="3200" b="1">
                <a:cs typeface="Traditional Arabic" pitchFamily="2" charset="-78"/>
              </a:rPr>
              <a:t>وَإِذْ قَالَ مُوسَى لِقَوْمِهِ إِنَّ اللَّهَ يَأْمُرُكُمْ أَنْ تَذْبَحُوا بَقَرَةً قَالُوا أَتَتَّخِذُنَا هُزُوًا قَالَ أَعُوذُ بِاللَّهِ أَنْ أَكُونَ مِنَ الْجَاهِلِينَ </a:t>
            </a:r>
            <a:r>
              <a:rPr lang="ar-KW" sz="3200" b="1">
                <a:solidFill>
                  <a:srgbClr val="008000"/>
                </a:solidFill>
                <a:cs typeface="Traditional Arabic" pitchFamily="2" charset="-78"/>
              </a:rPr>
              <a:t>*</a:t>
            </a:r>
            <a:r>
              <a:rPr lang="ar-KW" sz="3200" b="1">
                <a:cs typeface="Traditional Arabic" pitchFamily="2" charset="-78"/>
              </a:rPr>
              <a:t> قَالُوا ادْعُ لَنَا رَبَّكَ يُبَيِّنْ لَنَا مَا هِيَ قَالَ إِنَّهُ يَقُولُ إِنَّهَا بَقَرَةٌ لَا فَارِضٌ وَلَا بِكْرٌ عَوَانٌ بَيْنَ ذَلِكَ فَافْعَلُوا مَا تُؤْمَرُونَ </a:t>
            </a:r>
            <a:r>
              <a:rPr lang="ar-KW" sz="3200" b="1">
                <a:solidFill>
                  <a:srgbClr val="008000"/>
                </a:solidFill>
                <a:cs typeface="Traditional Arabic" pitchFamily="2" charset="-78"/>
              </a:rPr>
              <a:t>*</a:t>
            </a:r>
            <a:r>
              <a:rPr lang="ar-KW" sz="3200" b="1">
                <a:cs typeface="Traditional Arabic" pitchFamily="2" charset="-78"/>
              </a:rPr>
              <a:t> قَالُوا ادْعُ لَنَا رَبَّكَ يُبَيِّنْ لَنَا مَا لَوْنُهَا قَالَ إِنَّهُ يَقُولُ إِنَّهَا بَقَرَةٌ صَفْرَاءُ فَاقِعٌ لَوْنُهَا تَسُرُّ النَّاظِرِينَ </a:t>
            </a:r>
            <a:r>
              <a:rPr lang="ar-KW" sz="3200" b="1">
                <a:solidFill>
                  <a:srgbClr val="008000"/>
                </a:solidFill>
                <a:cs typeface="Traditional Arabic" pitchFamily="2" charset="-78"/>
              </a:rPr>
              <a:t>*</a:t>
            </a:r>
            <a:r>
              <a:rPr lang="ar-KW" sz="3200" b="1">
                <a:cs typeface="Traditional Arabic" pitchFamily="2" charset="-78"/>
              </a:rPr>
              <a:t> قَالُوا ادْعُ لَنَا رَبَّكَ يُبَيِّنْ لَنَا مَا هِيَ إِنَّ الْبَقَرَ تَشَابَهَ عَلَيْنَا وَإِنَّا إِنْ شَاءَ اللَّهُ لَمُهْتَدُونَ </a:t>
            </a:r>
            <a:r>
              <a:rPr lang="ar-KW" sz="3200" b="1">
                <a:solidFill>
                  <a:srgbClr val="008000"/>
                </a:solidFill>
                <a:cs typeface="Traditional Arabic" pitchFamily="2" charset="-78"/>
              </a:rPr>
              <a:t>*</a:t>
            </a:r>
            <a:r>
              <a:rPr lang="ar-KW" sz="3200" b="1">
                <a:cs typeface="Traditional Arabic" pitchFamily="2" charset="-78"/>
              </a:rPr>
              <a:t> قَالَ إِنَّهُ يَقُولُ إِنَّهَا بَقَرَةٌ لَا ذَلُولٌ تُثِيرُ الْأَرْضَ وَلَا تَسْقِي الْحَرْثَ مُسَلَّمَةٌ لَا شِيَةَ فِيهَا قَالُوا الْآنَ جِئْتَ بِالْحَقِّ فَذَبَحُوهَا وَمَا كَادُوا يَفْعَلُونَ </a:t>
            </a:r>
            <a:r>
              <a:rPr lang="ar-KW" sz="3200" b="1">
                <a:solidFill>
                  <a:srgbClr val="008000"/>
                </a:solidFill>
                <a:cs typeface="Traditional Arabic" pitchFamily="2" charset="-78"/>
              </a:rPr>
              <a:t>*</a:t>
            </a:r>
            <a:r>
              <a:rPr lang="ar-KW" sz="3200" b="1">
                <a:cs typeface="Traditional Arabic" pitchFamily="2" charset="-78"/>
              </a:rPr>
              <a:t> وَإِذْ قَتَلْتُمْ نَفْسًا فَادَّارَأْتُمْ فِيهَا وَاللَّهُ مُخْرِجٌ مَا كُنْتُمْ تَكْتُمُونَ </a:t>
            </a:r>
            <a:r>
              <a:rPr lang="ar-KW" sz="3200" b="1">
                <a:solidFill>
                  <a:srgbClr val="008000"/>
                </a:solidFill>
                <a:cs typeface="Traditional Arabic" pitchFamily="2" charset="-78"/>
              </a:rPr>
              <a:t>*</a:t>
            </a:r>
            <a:r>
              <a:rPr lang="ar-KW" sz="3200" b="1">
                <a:cs typeface="Traditional Arabic" pitchFamily="2" charset="-78"/>
              </a:rPr>
              <a:t> فَقُلْنَا اضْرِبُوهُ بِبَعْضِهَا كَذَلِكَ يُحْيِي اللَّهُ الْمَوْتَى وَيُرِيكُمْ آيَاتِهِ لَعَلَّكُمْ تَعْقِلُونَ </a:t>
            </a:r>
            <a:r>
              <a:rPr lang="ar-KW" sz="3200" b="1">
                <a:solidFill>
                  <a:srgbClr val="FF0000"/>
                </a:solidFill>
                <a:cs typeface="Traditional Arabic" pitchFamily="2" charset="-78"/>
              </a:rPr>
              <a:t>) </a:t>
            </a:r>
            <a:r>
              <a:rPr lang="ar-KW" sz="2400" b="1">
                <a:solidFill>
                  <a:srgbClr val="FF0000"/>
                </a:solidFill>
                <a:cs typeface="Traditional Arabic" pitchFamily="2" charset="-78"/>
              </a:rPr>
              <a:t>البقرة 67 - 73.</a:t>
            </a:r>
            <a:r>
              <a:rPr lang="ar-KW" sz="2400" b="1">
                <a:cs typeface="Traditional Arabic" pitchFamily="2" charset="-78"/>
              </a:rPr>
              <a:t> </a:t>
            </a:r>
            <a:endParaRPr lang="en-US" sz="32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804" y="116633"/>
            <a:ext cx="1444755" cy="688088"/>
          </a:xfrm>
          <a:prstGeom prst="rect">
            <a:avLst/>
          </a:prstGeom>
        </p:spPr>
      </p:pic>
    </p:spTree>
  </p:cSld>
  <p:clrMapOvr>
    <a:masterClrMapping/>
  </p:clrMapOvr>
  <p:transition spd="slow">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368300" y="1262063"/>
            <a:ext cx="7989888"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3200" b="1">
                <a:cs typeface="Traditional Arabic" pitchFamily="2" charset="-78"/>
              </a:rPr>
              <a:t>  قال ابن عباس وغيره من السلف : كان رجل في بني إسرائيل كثير المال ، وكان شيخا كبيرا ، وله بنو أخ ، وكانوا يتمنون موته ؛ ليرثوه فعمد أحدهم فقتله في الليل ، وطرحه في مجمع الطرق ويقال : على باب رجل منهم. فلما أصبح الناس اختصموا فيه ، وجاء ابن أخيه فجعل يصرخ ويتظلم فقالوا : ما لكم تختصمون ولا تأتون نبي الله ، فجاء ابن أخيه فشكى أمر عمه إلى رسول الله موسى عليه السلام ، فقال موسى عليه السلام : أنشد الله رجلا عنده علم من أمر هذا القتيل إلا أعلمنا به . فلم يكن عند أحد منهم علم ، وسألوه أن يسأل في هذه القضية ربه عز وجل.</a:t>
            </a:r>
            <a:endParaRPr lang="en-US" sz="32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804" y="116633"/>
            <a:ext cx="1444755" cy="688088"/>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285750" y="1143000"/>
            <a:ext cx="7989888"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3600" b="1">
                <a:cs typeface="Traditional Arabic" pitchFamily="2" charset="-78"/>
              </a:rPr>
              <a:t>فسأل ربه عز وجل في ذلك فأمره الله أن يأمرهم بذبح بقرة ، فقال :   ( </a:t>
            </a:r>
            <a:r>
              <a:rPr lang="ar-KW" sz="3600" b="1">
                <a:solidFill>
                  <a:srgbClr val="008000"/>
                </a:solidFill>
                <a:cs typeface="Traditional Arabic" pitchFamily="2" charset="-78"/>
              </a:rPr>
              <a:t>إِنَّ اللَّهَ يَأْمُرُكُمْ أَنْ تَذْبَحُوا بَقَرَةً قَالُوا أَتَتَّخِذُنَا هُزُوًا </a:t>
            </a:r>
            <a:r>
              <a:rPr lang="ar-KW" sz="3600" b="1">
                <a:cs typeface="Traditional Arabic" pitchFamily="2" charset="-78"/>
              </a:rPr>
              <a:t>) يعنون ؛ نحن نسألك عن أمر هذا القتيل وأنت تقول هذا. قَالَ ( </a:t>
            </a:r>
            <a:r>
              <a:rPr lang="ar-KW" sz="3600" b="1">
                <a:solidFill>
                  <a:srgbClr val="008000"/>
                </a:solidFill>
                <a:cs typeface="Traditional Arabic" pitchFamily="2" charset="-78"/>
              </a:rPr>
              <a:t>أَعُوذُ بِاللَّهِ أَنْ أَكُونَ مِنَ الْجَاهِلِينَ </a:t>
            </a:r>
            <a:r>
              <a:rPr lang="ar-KW" sz="3600" b="1">
                <a:cs typeface="Traditional Arabic" pitchFamily="2" charset="-78"/>
              </a:rPr>
              <a:t>) أي ؛ أعوذ بالله أن أقول عنه غير ما أوحى إلي. وهذا هو الذي أجابني حين سألته عما سألتموني عنه أن أسأله فيه. قال ابن عباس وغيره : فلو أنهم عمدوا إلى أي بقرة فذبحوها لحصل المقصود منها ، ولكنهم شددوا فشدد الله عليهم...فسألوا عن صفتها ثم عن لونها ثم عن سنها فأجيبوا بما عز وجوده عليهم .</a:t>
            </a:r>
            <a:endParaRPr lang="en-US" sz="36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804" y="116633"/>
            <a:ext cx="1444755" cy="688088"/>
          </a:xfrm>
          <a:prstGeom prst="rect">
            <a:avLst/>
          </a:prstGeom>
        </p:spPr>
      </p:pic>
    </p:spTree>
  </p:cSld>
  <p:clrMapOvr>
    <a:masterClrMapping/>
  </p:clrMapOvr>
  <p:transition spd="slow">
    <p:blinds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571500" y="1285875"/>
            <a:ext cx="7704138"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2400" b="1">
                <a:cs typeface="Traditional Arabic" pitchFamily="2" charset="-78"/>
              </a:rPr>
              <a:t>والمقصود أنهم أمروا بذبح بقرة عوان ؛ وهي الوسط بين النصف الفارض وهي الكبيرة والبكر وهي الصغيرة...ثم شددوا وضيقوا على أنفسهم فسألوا عن لونها فأمروا بصفراء فاقع لونها أي مشرب بحمرة تسر الناظرين ، وهذا اللون عزيز. ثم شددوا أيضا فقالوا:      ( </a:t>
            </a:r>
            <a:r>
              <a:rPr lang="ar-KW" sz="2400" b="1">
                <a:solidFill>
                  <a:srgbClr val="008000"/>
                </a:solidFill>
                <a:cs typeface="Traditional Arabic" pitchFamily="2" charset="-78"/>
              </a:rPr>
              <a:t>ادْعُ لَنَا رَبَّكَ يُبَيِّنْ لَنَا مَا هِيَ إِنَّ الْبَقَرَ تَشَابَهَ عَلَيْنَا وَإِنَّا إِنْ شَاءَ اللَّهُ لَمُهْتَدُونَ * قَالَ إِنَّهُ يَقُولُ إِنَّهَا بَقَرَةٌ لَا ذَلُولٌ تُثِيرُ الْأَرْضَ وَلَا تَسْقِي الْحَرْثَ مُسَلَّمَةٌ لَا شِيَةَ فِيهَا قَالُوا الْآنَ جِئْتَ بِالْحَقِّ فَذَبَحُوهَا وَمَا كَادُوا يَفْعَلُونَ </a:t>
            </a:r>
            <a:r>
              <a:rPr lang="ar-KW" sz="2400" b="1">
                <a:cs typeface="Traditional Arabic" pitchFamily="2" charset="-78"/>
              </a:rPr>
              <a:t>) وهذه الصفات أضيق مما تقدم حيث أمروا بذبح بقرة ليست بالذلول وهي المذللة بالحراثة وسقي الأرض بالساقية مسلمة وهي الصحيحة التي لا عيب فيها... وقوله: ( </a:t>
            </a:r>
            <a:r>
              <a:rPr lang="ar-KW" sz="2400" b="1">
                <a:solidFill>
                  <a:srgbClr val="008000"/>
                </a:solidFill>
                <a:cs typeface="Traditional Arabic" pitchFamily="2" charset="-78"/>
              </a:rPr>
              <a:t>لَا شِيَةَ فِيهَا </a:t>
            </a:r>
            <a:r>
              <a:rPr lang="ar-KW" sz="2400" b="1">
                <a:cs typeface="Traditional Arabic" pitchFamily="2" charset="-78"/>
              </a:rPr>
              <a:t>) أي ؛ ليس فيها لون يخالف لونها بل هي مسلمة من العيوب ومن مخالطة سائر الألوان غير لونها ، فلما حددها بهذه الصفات وحصرها بهذه النعوت والأوصاف ( </a:t>
            </a:r>
            <a:r>
              <a:rPr lang="ar-KW" sz="2400" b="1">
                <a:solidFill>
                  <a:srgbClr val="008000"/>
                </a:solidFill>
                <a:cs typeface="Traditional Arabic" pitchFamily="2" charset="-78"/>
              </a:rPr>
              <a:t>قَالُوا الْآنَ جِئْتَ بِالْحَقِّ </a:t>
            </a:r>
            <a:r>
              <a:rPr lang="ar-KW" sz="2400" b="1">
                <a:cs typeface="Traditional Arabic" pitchFamily="2" charset="-78"/>
              </a:rPr>
              <a:t>) ويقال: إنهم لم يجدوا هذه البقرة بهذه الصفة إلا عند رجل منهم كان بارا بأبيه فطلبوها منه فأبى عليهم فأرغبوه في ثمنها حتى أعطوه  بوزنها ذهبا فأبى عليهم حتى أعطوه بوزنها عشر مرات فباعها منهم فأمرهم نبي الله موسى بذبحها ( </a:t>
            </a:r>
            <a:r>
              <a:rPr lang="ar-KW" sz="2400" b="1">
                <a:solidFill>
                  <a:srgbClr val="008000"/>
                </a:solidFill>
                <a:cs typeface="Traditional Arabic" pitchFamily="2" charset="-78"/>
              </a:rPr>
              <a:t>فَذَبَحُوهَا وَمَا كَادُوا يَفْعَلُونَ </a:t>
            </a:r>
            <a:r>
              <a:rPr lang="ar-KW" sz="2400" b="1">
                <a:cs typeface="Traditional Arabic" pitchFamily="2" charset="-78"/>
              </a:rPr>
              <a:t>) أي ؛ وهم يترددون في أمرها. </a:t>
            </a:r>
            <a:endParaRPr lang="en-US" sz="24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804" y="116633"/>
            <a:ext cx="1444755" cy="688088"/>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642938" y="1428750"/>
            <a:ext cx="7704137"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3200" b="1">
                <a:cs typeface="Traditional Arabic" pitchFamily="2" charset="-78"/>
              </a:rPr>
              <a:t>ثم أمرهم عن الله أن يضربوا ذلك القتيل ببعضها ، قيل: بلحم فخذها. وقيل: بالعظم الذي يلي الغضروف. وقيل: بالبضعة التي بين الكتفين ، فلما ضربوه ببعضها أحياه الله تعالى فقام وهو تشخب أوداجه ، فسأله نبي الله : من قتلك ؟ قال قتلني ابن أخي. ثم عاد ميتا كما كان ، قال الله تعالى: ( </a:t>
            </a:r>
            <a:r>
              <a:rPr lang="ar-KW" sz="3200" b="1">
                <a:solidFill>
                  <a:srgbClr val="008000"/>
                </a:solidFill>
                <a:cs typeface="Traditional Arabic" pitchFamily="2" charset="-78"/>
              </a:rPr>
              <a:t>كَذَلِكَ يُحْيِي اللَّهُ الْمَوْتَى وَيُرِيكُمْ آيَاتِهِ لَعَلَّكُمْ تَعْقِلُونَ </a:t>
            </a:r>
            <a:r>
              <a:rPr lang="ar-KW" sz="3200" b="1">
                <a:cs typeface="Traditional Arabic" pitchFamily="2" charset="-78"/>
              </a:rPr>
              <a:t>) أي ؛ كما شاهدتم إحياء هذا القتيل عن أمر الله له ، كذلك أمره في سائر الموتى ، إذا شاء إحياءهم أحياهم في ساعة واحدة ، كما قال: ( </a:t>
            </a:r>
            <a:r>
              <a:rPr lang="ar-KW" sz="3200" b="1">
                <a:solidFill>
                  <a:srgbClr val="008000"/>
                </a:solidFill>
                <a:cs typeface="Traditional Arabic" pitchFamily="2" charset="-78"/>
              </a:rPr>
              <a:t>مَا خَلْقُكُمْ وَلَا بَعْثُكُمْ إِلَّا كَنَفْسٍ وَاحِدَةٍ </a:t>
            </a:r>
            <a:r>
              <a:rPr lang="ar-KW" sz="3200" b="1">
                <a:cs typeface="Traditional Arabic" pitchFamily="2" charset="-78"/>
              </a:rPr>
              <a:t>) الآية. </a:t>
            </a:r>
            <a:endParaRPr lang="en-US" sz="3200" b="1">
              <a:cs typeface="Traditional Arabic" pitchFamily="2" charset="-78"/>
            </a:endParaRPr>
          </a:p>
        </p:txBody>
      </p:sp>
      <p:sp>
        <p:nvSpPr>
          <p:cNvPr id="7171" name="Text Box 4"/>
          <p:cNvSpPr txBox="1">
            <a:spLocks noChangeArrowheads="1"/>
          </p:cNvSpPr>
          <p:nvPr/>
        </p:nvSpPr>
        <p:spPr bwMode="auto">
          <a:xfrm>
            <a:off x="500063" y="5500688"/>
            <a:ext cx="29178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3200" b="1">
                <a:solidFill>
                  <a:srgbClr val="FF0000"/>
                </a:solidFill>
                <a:cs typeface="Traditional Arabic" pitchFamily="2" charset="-78"/>
              </a:rPr>
              <a:t>تفسير ابن كثير بتصرف. </a:t>
            </a:r>
            <a:endParaRPr lang="en-US" sz="3200" b="1">
              <a:solidFill>
                <a:srgbClr val="FF0000"/>
              </a:solidFill>
              <a:cs typeface="Traditional Arabic"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804" y="116633"/>
            <a:ext cx="1444755" cy="688088"/>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p:cNvSpPr txBox="1">
            <a:spLocks noChangeArrowheads="1"/>
          </p:cNvSpPr>
          <p:nvPr/>
        </p:nvSpPr>
        <p:spPr bwMode="auto">
          <a:xfrm>
            <a:off x="571500" y="1090613"/>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008000"/>
                </a:solidFill>
                <a:cs typeface="Traditional Arabic" pitchFamily="2" charset="-78"/>
              </a:rPr>
              <a:t>الفوائد من هذه القصة :</a:t>
            </a:r>
            <a:endParaRPr lang="en-US" sz="6000" b="1">
              <a:solidFill>
                <a:srgbClr val="008000"/>
              </a:solidFill>
              <a:cs typeface="Traditional Arabic" pitchFamily="2" charset="-78"/>
            </a:endParaRPr>
          </a:p>
        </p:txBody>
      </p:sp>
      <p:sp>
        <p:nvSpPr>
          <p:cNvPr id="8195" name="Text Box 5"/>
          <p:cNvSpPr txBox="1">
            <a:spLocks noChangeArrowheads="1"/>
          </p:cNvSpPr>
          <p:nvPr/>
        </p:nvSpPr>
        <p:spPr bwMode="auto">
          <a:xfrm>
            <a:off x="3500438" y="2292350"/>
            <a:ext cx="4775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000" b="1">
                <a:solidFill>
                  <a:srgbClr val="FF0000"/>
                </a:solidFill>
                <a:cs typeface="Traditional Arabic" pitchFamily="2" charset="-78"/>
              </a:rPr>
              <a:t>1- حرمة القتل وأنه إثم عظيم :</a:t>
            </a:r>
            <a:endParaRPr lang="en-US" sz="4000" b="1">
              <a:solidFill>
                <a:srgbClr val="FF0000"/>
              </a:solidFill>
              <a:cs typeface="Traditional Arabic" pitchFamily="2" charset="-78"/>
            </a:endParaRPr>
          </a:p>
        </p:txBody>
      </p:sp>
      <p:sp>
        <p:nvSpPr>
          <p:cNvPr id="8196" name="Text Box 6"/>
          <p:cNvSpPr txBox="1">
            <a:spLocks noChangeArrowheads="1"/>
          </p:cNvSpPr>
          <p:nvPr/>
        </p:nvSpPr>
        <p:spPr bwMode="auto">
          <a:xfrm>
            <a:off x="571500" y="3286125"/>
            <a:ext cx="7704138"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400" b="1">
                <a:cs typeface="Traditional Arabic" pitchFamily="2" charset="-78"/>
              </a:rPr>
              <a:t>قال صلى الله عليه وسلم: ( </a:t>
            </a:r>
            <a:r>
              <a:rPr lang="ar-KW" sz="4400" b="1">
                <a:solidFill>
                  <a:srgbClr val="0070C0"/>
                </a:solidFill>
                <a:cs typeface="Traditional Arabic" pitchFamily="2" charset="-78"/>
              </a:rPr>
              <a:t>لزوال الدنيا أهون على الله من قتل رجل مسلم </a:t>
            </a:r>
            <a:r>
              <a:rPr lang="ar-KW" sz="4400" b="1">
                <a:cs typeface="Traditional Arabic" pitchFamily="2" charset="-78"/>
              </a:rPr>
              <a:t>)  </a:t>
            </a:r>
            <a:r>
              <a:rPr lang="ar-KW" sz="3200" b="1">
                <a:cs typeface="Traditional Arabic" pitchFamily="2" charset="-78"/>
              </a:rPr>
              <a:t>صحيح الترمذي 1395</a:t>
            </a:r>
            <a:r>
              <a:rPr lang="ar-KW" sz="2400" b="1">
                <a:cs typeface="Traditional Arabic" pitchFamily="2" charset="-78"/>
              </a:rPr>
              <a:t>.</a:t>
            </a:r>
            <a:endParaRPr lang="ar-KW" sz="36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804" y="116633"/>
            <a:ext cx="1444755" cy="688088"/>
          </a:xfrm>
          <a:prstGeom prst="rect">
            <a:avLst/>
          </a:prstGeom>
        </p:spPr>
      </p:pic>
    </p:spTree>
  </p:cSld>
  <p:clrMapOvr>
    <a:masterClrMapping/>
  </p:clrMapOvr>
  <p:transition spd="slow">
    <p:checke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1000125" y="1090613"/>
            <a:ext cx="66325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008000"/>
                </a:solidFill>
                <a:cs typeface="Traditional Arabic" pitchFamily="2" charset="-78"/>
              </a:rPr>
              <a:t>الفوائد من هذه القصة :</a:t>
            </a:r>
            <a:endParaRPr lang="en-US" sz="6000" b="1">
              <a:solidFill>
                <a:srgbClr val="008000"/>
              </a:solidFill>
              <a:cs typeface="Traditional Arabic" pitchFamily="2" charset="-78"/>
            </a:endParaRPr>
          </a:p>
        </p:txBody>
      </p:sp>
      <p:sp>
        <p:nvSpPr>
          <p:cNvPr id="9219" name="Text Box 5"/>
          <p:cNvSpPr txBox="1">
            <a:spLocks noChangeArrowheads="1"/>
          </p:cNvSpPr>
          <p:nvPr/>
        </p:nvSpPr>
        <p:spPr bwMode="auto">
          <a:xfrm>
            <a:off x="500063" y="2214563"/>
            <a:ext cx="77755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000" b="1">
                <a:solidFill>
                  <a:srgbClr val="FF0000"/>
                </a:solidFill>
                <a:cs typeface="Traditional Arabic" pitchFamily="2" charset="-78"/>
              </a:rPr>
              <a:t>2- وجوب الانصياع المباشر لأمر الله ورسوله صلى الله عليه وسلم :</a:t>
            </a:r>
            <a:endParaRPr lang="en-US" sz="4000" b="1">
              <a:solidFill>
                <a:srgbClr val="FF0000"/>
              </a:solidFill>
              <a:cs typeface="Traditional Arabic" pitchFamily="2" charset="-78"/>
            </a:endParaRPr>
          </a:p>
        </p:txBody>
      </p:sp>
      <p:sp>
        <p:nvSpPr>
          <p:cNvPr id="9220" name="Text Box 6"/>
          <p:cNvSpPr txBox="1">
            <a:spLocks noChangeArrowheads="1"/>
          </p:cNvSpPr>
          <p:nvPr/>
        </p:nvSpPr>
        <p:spPr bwMode="auto">
          <a:xfrm>
            <a:off x="571500" y="3590925"/>
            <a:ext cx="7704138"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400" b="1">
                <a:cs typeface="Traditional Arabic" pitchFamily="2" charset="-78"/>
              </a:rPr>
              <a:t>قال الله تعالى : ( </a:t>
            </a:r>
            <a:r>
              <a:rPr lang="ar-KW" sz="4400" b="1">
                <a:solidFill>
                  <a:srgbClr val="0070C0"/>
                </a:solidFill>
                <a:cs typeface="Traditional Arabic" pitchFamily="2" charset="-78"/>
              </a:rPr>
              <a:t>إنما قول المؤمنين إذا دعوا إلى الله ورسوله ليحكم بينهم أن يقولوا سمعنا وأطعنا وأولئك هم المفلحون </a:t>
            </a:r>
            <a:r>
              <a:rPr lang="ar-KW" sz="4400" b="1">
                <a:cs typeface="Traditional Arabic" pitchFamily="2" charset="-78"/>
              </a:rPr>
              <a:t>)  </a:t>
            </a:r>
            <a:r>
              <a:rPr lang="ar-KW" sz="3200" b="1">
                <a:cs typeface="Traditional Arabic" pitchFamily="2" charset="-78"/>
              </a:rPr>
              <a:t>النور 51</a:t>
            </a:r>
            <a:r>
              <a:rPr lang="ar-KW" sz="2400" b="1">
                <a:cs typeface="Traditional Arabic" pitchFamily="2" charset="-78"/>
              </a:rPr>
              <a:t>.</a:t>
            </a:r>
            <a:endParaRPr lang="ar-KW" sz="36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804" y="116633"/>
            <a:ext cx="1444755" cy="688088"/>
          </a:xfrm>
          <a:prstGeom prst="rect">
            <a:avLst/>
          </a:prstGeom>
        </p:spPr>
      </p:pic>
    </p:spTree>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571500" y="1090613"/>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008000"/>
                </a:solidFill>
                <a:cs typeface="Traditional Arabic" pitchFamily="2" charset="-78"/>
              </a:rPr>
              <a:t>الفوائد من هذه القصة :</a:t>
            </a:r>
            <a:endParaRPr lang="en-US" sz="6000" b="1">
              <a:solidFill>
                <a:srgbClr val="008000"/>
              </a:solidFill>
              <a:cs typeface="Traditional Arabic" pitchFamily="2" charset="-78"/>
            </a:endParaRPr>
          </a:p>
        </p:txBody>
      </p:sp>
      <p:sp>
        <p:nvSpPr>
          <p:cNvPr id="10243" name="Text Box 5"/>
          <p:cNvSpPr txBox="1">
            <a:spLocks noChangeArrowheads="1"/>
          </p:cNvSpPr>
          <p:nvPr/>
        </p:nvSpPr>
        <p:spPr bwMode="auto">
          <a:xfrm>
            <a:off x="2857500" y="2214563"/>
            <a:ext cx="54181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000" b="1">
                <a:solidFill>
                  <a:srgbClr val="FF0000"/>
                </a:solidFill>
                <a:cs typeface="Traditional Arabic" pitchFamily="2" charset="-78"/>
              </a:rPr>
              <a:t>3- عدم التشدد والأخذ بالأيسر :</a:t>
            </a:r>
            <a:endParaRPr lang="en-US" sz="4000" b="1">
              <a:solidFill>
                <a:srgbClr val="FF0000"/>
              </a:solidFill>
              <a:cs typeface="Traditional Arabic" pitchFamily="2" charset="-78"/>
            </a:endParaRPr>
          </a:p>
        </p:txBody>
      </p:sp>
      <p:sp>
        <p:nvSpPr>
          <p:cNvPr id="10244" name="Text Box 6"/>
          <p:cNvSpPr txBox="1">
            <a:spLocks noChangeArrowheads="1"/>
          </p:cNvSpPr>
          <p:nvPr/>
        </p:nvSpPr>
        <p:spPr bwMode="auto">
          <a:xfrm>
            <a:off x="571500" y="3143250"/>
            <a:ext cx="7704138"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400" b="1">
                <a:cs typeface="Traditional Arabic" pitchFamily="2" charset="-78"/>
              </a:rPr>
              <a:t>عن أبي موسى الأشعري رضي الله عنه قال : كان رسول الله صلى الله عليه وسلم ، إذا بعث أحدا من أصحابه في بعض أمره ، قال ( </a:t>
            </a:r>
            <a:r>
              <a:rPr lang="ar-KW" sz="4400" b="1">
                <a:solidFill>
                  <a:srgbClr val="0070C0"/>
                </a:solidFill>
                <a:cs typeface="Traditional Arabic" pitchFamily="2" charset="-78"/>
              </a:rPr>
              <a:t>بشروا ولا تنفروا . ويسروا ولا تعسروا </a:t>
            </a:r>
            <a:r>
              <a:rPr lang="ar-KW" sz="4400" b="1">
                <a:cs typeface="Traditional Arabic" pitchFamily="2" charset="-78"/>
              </a:rPr>
              <a:t>). </a:t>
            </a:r>
            <a:r>
              <a:rPr lang="ar-KW" sz="3200" b="1">
                <a:cs typeface="Traditional Arabic" pitchFamily="2" charset="-78"/>
              </a:rPr>
              <a:t>رواه مسلم</a:t>
            </a:r>
            <a:endParaRPr lang="ar-KW" sz="36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804" y="116633"/>
            <a:ext cx="1444755" cy="688088"/>
          </a:xfrm>
          <a:prstGeom prst="rect">
            <a:avLst/>
          </a:prstGeom>
        </p:spPr>
      </p:pic>
    </p:spTree>
  </p:cSld>
  <p:clrMapOvr>
    <a:masterClrMapping/>
  </p:clrMapOvr>
  <p:transition spd="slow">
    <p:comb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p:cNvSpPr txBox="1">
            <a:spLocks noChangeArrowheads="1"/>
          </p:cNvSpPr>
          <p:nvPr/>
        </p:nvSpPr>
        <p:spPr bwMode="auto">
          <a:xfrm>
            <a:off x="571500" y="1090613"/>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008000"/>
                </a:solidFill>
                <a:cs typeface="Traditional Arabic" pitchFamily="2" charset="-78"/>
              </a:rPr>
              <a:t>الفوائد من هذه القصة :</a:t>
            </a:r>
            <a:endParaRPr lang="en-US" sz="6000" b="1">
              <a:solidFill>
                <a:srgbClr val="008000"/>
              </a:solidFill>
              <a:cs typeface="Traditional Arabic" pitchFamily="2" charset="-78"/>
            </a:endParaRPr>
          </a:p>
        </p:txBody>
      </p:sp>
      <p:sp>
        <p:nvSpPr>
          <p:cNvPr id="11267" name="Text Box 5"/>
          <p:cNvSpPr txBox="1">
            <a:spLocks noChangeArrowheads="1"/>
          </p:cNvSpPr>
          <p:nvPr/>
        </p:nvSpPr>
        <p:spPr bwMode="auto">
          <a:xfrm>
            <a:off x="1571625" y="2214563"/>
            <a:ext cx="67040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000" b="1">
                <a:solidFill>
                  <a:srgbClr val="FF0000"/>
                </a:solidFill>
                <a:cs typeface="Traditional Arabic" pitchFamily="2" charset="-78"/>
              </a:rPr>
              <a:t>4- أن الكذب حرام وحبله قصير :</a:t>
            </a:r>
            <a:endParaRPr lang="en-US" sz="4000" b="1">
              <a:solidFill>
                <a:srgbClr val="FF0000"/>
              </a:solidFill>
              <a:cs typeface="Traditional Arabic" pitchFamily="2" charset="-78"/>
            </a:endParaRPr>
          </a:p>
        </p:txBody>
      </p:sp>
      <p:sp>
        <p:nvSpPr>
          <p:cNvPr id="11268" name="Text Box 6"/>
          <p:cNvSpPr txBox="1">
            <a:spLocks noChangeArrowheads="1"/>
          </p:cNvSpPr>
          <p:nvPr/>
        </p:nvSpPr>
        <p:spPr bwMode="auto">
          <a:xfrm>
            <a:off x="571500" y="3143250"/>
            <a:ext cx="7704138"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3600" b="1">
                <a:cs typeface="Traditional Arabic" pitchFamily="2" charset="-78"/>
              </a:rPr>
              <a:t>  عن عبد الله بن مسعود رضي الله عنه قال : قال رسول الله صلى الله عليه وسلم : ( </a:t>
            </a:r>
            <a:r>
              <a:rPr lang="ar-KW" sz="3600" b="1">
                <a:solidFill>
                  <a:srgbClr val="0070C0"/>
                </a:solidFill>
                <a:cs typeface="Traditional Arabic" pitchFamily="2" charset="-78"/>
              </a:rPr>
              <a:t>إن الصدق يهدي إلى البر ، وإن البر يهدي إلى الجنة ، وإن الرجل ليصدق حتى يكون صديقا ، وإن الكذب يهدي إلى الفجور ، وإن الفجور يهدي إلى النار ، وإن الرجل ليكذب ، حتى يكتب عند الله كذابا </a:t>
            </a:r>
            <a:r>
              <a:rPr lang="ar-KW" sz="3600" b="1">
                <a:cs typeface="Traditional Arabic" pitchFamily="2" charset="-78"/>
              </a:rPr>
              <a:t>) </a:t>
            </a:r>
            <a:r>
              <a:rPr lang="ar-KW" sz="2400" b="1">
                <a:cs typeface="Traditional Arabic" pitchFamily="2" charset="-78"/>
              </a:rPr>
              <a:t>رواه البخاري</a:t>
            </a:r>
            <a:endParaRPr lang="ar-KW" sz="28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804" y="116633"/>
            <a:ext cx="1444755" cy="688088"/>
          </a:xfrm>
          <a:prstGeom prst="rect">
            <a:avLst/>
          </a:prstGeom>
        </p:spPr>
      </p:pic>
    </p:spTree>
  </p:cSld>
  <p:clrMapOvr>
    <a:masterClrMapping/>
  </p:clrMapOvr>
  <p:transition spd="slow">
    <p:cover dir="l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
          <p:cNvSpPr txBox="1">
            <a:spLocks noChangeArrowheads="1"/>
          </p:cNvSpPr>
          <p:nvPr/>
        </p:nvSpPr>
        <p:spPr bwMode="auto">
          <a:xfrm>
            <a:off x="571500" y="1090613"/>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008000"/>
                </a:solidFill>
                <a:cs typeface="Traditional Arabic" pitchFamily="2" charset="-78"/>
              </a:rPr>
              <a:t>الفوائد من هذه القصة :</a:t>
            </a:r>
            <a:endParaRPr lang="en-US" sz="6000" b="1">
              <a:solidFill>
                <a:srgbClr val="008000"/>
              </a:solidFill>
              <a:cs typeface="Traditional Arabic" pitchFamily="2" charset="-78"/>
            </a:endParaRPr>
          </a:p>
        </p:txBody>
      </p:sp>
      <p:sp>
        <p:nvSpPr>
          <p:cNvPr id="12291" name="Text Box 5"/>
          <p:cNvSpPr txBox="1">
            <a:spLocks noChangeArrowheads="1"/>
          </p:cNvSpPr>
          <p:nvPr/>
        </p:nvSpPr>
        <p:spPr bwMode="auto">
          <a:xfrm>
            <a:off x="1571625" y="2363788"/>
            <a:ext cx="67040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000" b="1">
                <a:solidFill>
                  <a:srgbClr val="FF0000"/>
                </a:solidFill>
                <a:cs typeface="Traditional Arabic" pitchFamily="2" charset="-78"/>
              </a:rPr>
              <a:t>5- أن القاتل لا يرث المقتول :</a:t>
            </a:r>
            <a:endParaRPr lang="en-US" sz="4000" b="1">
              <a:solidFill>
                <a:srgbClr val="FF0000"/>
              </a:solidFill>
              <a:cs typeface="Traditional Arabic" pitchFamily="2" charset="-78"/>
            </a:endParaRPr>
          </a:p>
        </p:txBody>
      </p:sp>
      <p:sp>
        <p:nvSpPr>
          <p:cNvPr id="12292" name="Text Box 6"/>
          <p:cNvSpPr txBox="1">
            <a:spLocks noChangeArrowheads="1"/>
          </p:cNvSpPr>
          <p:nvPr/>
        </p:nvSpPr>
        <p:spPr bwMode="auto">
          <a:xfrm>
            <a:off x="571500" y="3300413"/>
            <a:ext cx="7704138"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3600" b="1">
                <a:cs typeface="Traditional Arabic" pitchFamily="2" charset="-78"/>
              </a:rPr>
              <a:t>  عن أبي هريرة رضي الله عنه قال : قال رسول الله صلى الله عليه وسلم : ( </a:t>
            </a:r>
            <a:r>
              <a:rPr lang="ar-KW" sz="3600" b="1">
                <a:solidFill>
                  <a:srgbClr val="0070C0"/>
                </a:solidFill>
                <a:cs typeface="Traditional Arabic" pitchFamily="2" charset="-78"/>
              </a:rPr>
              <a:t>القاتل لا يرث </a:t>
            </a:r>
            <a:r>
              <a:rPr lang="ar-KW" sz="3600" b="1">
                <a:cs typeface="Traditional Arabic" pitchFamily="2" charset="-78"/>
              </a:rPr>
              <a:t>) </a:t>
            </a:r>
            <a:r>
              <a:rPr lang="ar-KW" sz="2400" b="1">
                <a:cs typeface="Traditional Arabic" pitchFamily="2" charset="-78"/>
              </a:rPr>
              <a:t>صحيح الترمذي 2109</a:t>
            </a:r>
          </a:p>
          <a:p>
            <a:pPr algn="just" eaLnBrk="1" hangingPunct="1"/>
            <a:endParaRPr lang="ar-KW" b="1">
              <a:cs typeface="Traditional Arabic" pitchFamily="2" charset="-78"/>
            </a:endParaRPr>
          </a:p>
          <a:p>
            <a:pPr algn="just" eaLnBrk="1" hangingPunct="1"/>
            <a:r>
              <a:rPr lang="ar-KW" sz="3200" b="1">
                <a:cs typeface="Traditional Arabic" pitchFamily="2" charset="-78"/>
              </a:rPr>
              <a:t>والقاعدة الفقهية تقول :</a:t>
            </a:r>
          </a:p>
          <a:p>
            <a:pPr algn="ctr" eaLnBrk="1" hangingPunct="1"/>
            <a:r>
              <a:rPr lang="ar-KW" sz="3600" b="1">
                <a:solidFill>
                  <a:srgbClr val="008000"/>
                </a:solidFill>
                <a:cs typeface="Traditional Arabic" pitchFamily="2" charset="-78"/>
              </a:rPr>
              <a:t>من استعجل شيئا قبل أوانه عوقب بحرمانه.</a:t>
            </a:r>
            <a:endParaRPr lang="ar-KW" sz="4000" b="1">
              <a:solidFill>
                <a:srgbClr val="008000"/>
              </a:solidFill>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804" y="116633"/>
            <a:ext cx="1444755" cy="688088"/>
          </a:xfrm>
          <a:prstGeom prst="rect">
            <a:avLst/>
          </a:prstGeom>
        </p:spPr>
      </p:pic>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160</TotalTime>
  <Words>957</Words>
  <Application>Microsoft Office PowerPoint</Application>
  <PresentationFormat>On-screen Show (4:3)</PresentationFormat>
  <Paragraphs>26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تصميم افتراضي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WELCOME</dc:creator>
  <cp:lastModifiedBy>desktop</cp:lastModifiedBy>
  <cp:revision>113</cp:revision>
  <dcterms:created xsi:type="dcterms:W3CDTF">2010-08-11T00:37:55Z</dcterms:created>
  <dcterms:modified xsi:type="dcterms:W3CDTF">2018-10-12T19:49:28Z</dcterms:modified>
</cp:coreProperties>
</file>