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7" r:id="rId8"/>
    <p:sldId id="266" r:id="rId9"/>
  </p:sldIdLst>
  <p:sldSz cx="9144000" cy="6858000" type="screen4x3"/>
  <p:notesSz cx="6858000" cy="9144000"/>
  <p:defaultTextStyle>
    <a:defPPr>
      <a:defRPr lang="ar-KW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90" d="100"/>
          <a:sy n="90" d="100"/>
        </p:scale>
        <p:origin x="-2160" y="-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EB403-AD06-4209-B359-E70E3DCC4B57}" type="datetimeFigureOut">
              <a:rPr lang="ar-KW"/>
              <a:pPr>
                <a:defRPr/>
              </a:pPr>
              <a:t>02/02/1440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B6DE05-C3FD-44A6-913C-A01A664F43A3}" type="slidenum">
              <a:rPr lang="ar-KW"/>
              <a:pPr>
                <a:defRPr/>
              </a:pPr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276709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E1284-1D10-48FB-98C1-E93746FC4AA4}" type="datetimeFigureOut">
              <a:rPr lang="ar-KW"/>
              <a:pPr>
                <a:defRPr/>
              </a:pPr>
              <a:t>02/02/1440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C1FF9-917C-4153-B7B2-9F4C752C5A3D}" type="slidenum">
              <a:rPr lang="ar-KW"/>
              <a:pPr>
                <a:defRPr/>
              </a:pPr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95033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074DAF-97B8-4E79-8CF8-ADF1731BB3B2}" type="datetimeFigureOut">
              <a:rPr lang="ar-KW"/>
              <a:pPr>
                <a:defRPr/>
              </a:pPr>
              <a:t>02/02/1440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026FAC-54DC-458C-A29A-A1817E909C24}" type="slidenum">
              <a:rPr lang="ar-KW"/>
              <a:pPr>
                <a:defRPr/>
              </a:pPr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79180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E11E7-C9B5-436D-9A13-B2CE87FA43C8}" type="datetimeFigureOut">
              <a:rPr lang="ar-KW"/>
              <a:pPr>
                <a:defRPr/>
              </a:pPr>
              <a:t>02/02/1440</a:t>
            </a:fld>
            <a:endParaRPr lang="ar-KW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KW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76A82-7BED-4D9C-A6AC-D5E85FE53502}" type="slidenum">
              <a:rPr lang="ar-KW"/>
              <a:pPr>
                <a:defRPr/>
              </a:pPr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663364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5E8EB7-6B72-487A-9B91-7E84D2473E5A}" type="datetimeFigureOut">
              <a:rPr lang="ar-KW"/>
              <a:pPr>
                <a:defRPr/>
              </a:pPr>
              <a:t>02/02/1440</a:t>
            </a:fld>
            <a:endParaRPr lang="ar-KW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KW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4D1A03-9569-433D-B98C-9A4A973BF1DA}" type="slidenum">
              <a:rPr lang="ar-KW"/>
              <a:pPr>
                <a:defRPr/>
              </a:pPr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467366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1537B-0701-4A9E-89E1-F38E3EB77CC8}" type="datetimeFigureOut">
              <a:rPr lang="ar-KW"/>
              <a:pPr>
                <a:defRPr/>
              </a:pPr>
              <a:t>02/02/1440</a:t>
            </a:fld>
            <a:endParaRPr lang="ar-KW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KW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B45615-A375-4DAF-98CB-B31AC649A4C6}" type="slidenum">
              <a:rPr lang="ar-KW"/>
              <a:pPr>
                <a:defRPr/>
              </a:pPr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480726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EF3E5B-712D-443B-A285-6B9A65AF486D}" type="datetimeFigureOut">
              <a:rPr lang="ar-KW"/>
              <a:pPr>
                <a:defRPr/>
              </a:pPr>
              <a:t>02/02/1440</a:t>
            </a:fld>
            <a:endParaRPr lang="ar-KW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KW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E8406-9F8E-4554-BEC2-072F2D5DFD31}" type="slidenum">
              <a:rPr lang="ar-KW"/>
              <a:pPr>
                <a:defRPr/>
              </a:pPr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859155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A5933-A2A7-4FCE-BC5D-B50A52B378D9}" type="datetimeFigureOut">
              <a:rPr lang="ar-KW"/>
              <a:pPr>
                <a:defRPr/>
              </a:pPr>
              <a:t>02/02/1440</a:t>
            </a:fld>
            <a:endParaRPr lang="ar-KW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KW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274625-30B2-460B-A450-A0A65F95A076}" type="slidenum">
              <a:rPr lang="ar-KW"/>
              <a:pPr>
                <a:defRPr/>
              </a:pPr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981729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KW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7AC07-792E-402B-A5FD-E052F1F5DC7B}" type="datetimeFigureOut">
              <a:rPr lang="ar-KW"/>
              <a:pPr>
                <a:defRPr/>
              </a:pPr>
              <a:t>02/02/1440</a:t>
            </a:fld>
            <a:endParaRPr lang="ar-KW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KW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616A80-5AB8-4B6D-9BEE-310070A015F9}" type="slidenum">
              <a:rPr lang="ar-KW"/>
              <a:pPr>
                <a:defRPr/>
              </a:pPr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485749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34926-3DCD-4CF3-BE76-C9A25CF27238}" type="datetimeFigureOut">
              <a:rPr lang="ar-KW"/>
              <a:pPr>
                <a:defRPr/>
              </a:pPr>
              <a:t>02/02/1440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1CECD-4F09-44A5-8CD4-05649D939180}" type="slidenum">
              <a:rPr lang="ar-KW"/>
              <a:pPr>
                <a:defRPr/>
              </a:pPr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364223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443A3-7749-40CE-BE6D-F17ADB762642}" type="datetimeFigureOut">
              <a:rPr lang="ar-KW"/>
              <a:pPr>
                <a:defRPr/>
              </a:pPr>
              <a:t>02/02/1440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8C3B89-D12F-4731-9054-78476EA03A47}" type="slidenum">
              <a:rPr lang="ar-KW"/>
              <a:pPr>
                <a:defRPr/>
              </a:pPr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150369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rtl="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E786B71-798A-4951-B5AB-EA670B0A73CB}" type="datetimeFigureOut">
              <a:rPr lang="ar-KW"/>
              <a:pPr>
                <a:defRPr/>
              </a:pPr>
              <a:t>02/02/1440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rtl="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rtl="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E84F906-88D7-418D-A0E9-62D76E0B90DD}" type="slidenum">
              <a:rPr lang="ar-KW"/>
              <a:pPr>
                <a:defRPr/>
              </a:pPr>
              <a:t>‹#›</a:t>
            </a:fld>
            <a:endParaRPr lang="ar-K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KW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4"/>
          <p:cNvSpPr txBox="1">
            <a:spLocks noChangeArrowheads="1"/>
          </p:cNvSpPr>
          <p:nvPr/>
        </p:nvSpPr>
        <p:spPr bwMode="auto">
          <a:xfrm>
            <a:off x="914400" y="1501775"/>
            <a:ext cx="73152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hangingPunct="1"/>
            <a:r>
              <a:rPr lang="ar-KW" sz="7200" b="1" dirty="0">
                <a:latin typeface="Traditional Arabic" pitchFamily="2" charset="-78"/>
                <a:cs typeface="Traditional Arabic" pitchFamily="2" charset="-78"/>
              </a:rPr>
              <a:t>قصة المرأتين اللتين</a:t>
            </a:r>
          </a:p>
          <a:p>
            <a:pPr algn="ctr" rtl="1" eaLnBrk="1" hangingPunct="1"/>
            <a:r>
              <a:rPr lang="ar-KW" sz="7200" b="1" dirty="0">
                <a:latin typeface="Traditional Arabic" pitchFamily="2" charset="-78"/>
                <a:cs typeface="Traditional Arabic" pitchFamily="2" charset="-78"/>
              </a:rPr>
              <a:t>خطف الذئب ابن إحداهما</a:t>
            </a: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1219200" y="5181600"/>
            <a:ext cx="67056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ar-K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 eaLnBrk="1" hangingPunct="1"/>
            <a:r>
              <a:rPr lang="ar-KW" sz="4000" b="1" dirty="0">
                <a:solidFill>
                  <a:srgbClr val="0070C0"/>
                </a:solidFill>
                <a:latin typeface="Traditional Arabic" pitchFamily="2" charset="-78"/>
                <a:cs typeface="Traditional Arabic" pitchFamily="2" charset="-78"/>
              </a:rPr>
              <a:t>المادة أخذت من كتاب صحيح القصص النبوي للشيخ/ عمر الأشقر رحمه الله بتصرف وزيادات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3817422"/>
            <a:ext cx="2536722" cy="1208154"/>
          </a:xfrm>
          <a:prstGeom prst="rect">
            <a:avLst/>
          </a:prstGeom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5"/>
          <p:cNvSpPr txBox="1">
            <a:spLocks noChangeArrowheads="1"/>
          </p:cNvSpPr>
          <p:nvPr/>
        </p:nvSpPr>
        <p:spPr bwMode="auto">
          <a:xfrm>
            <a:off x="609600" y="1219200"/>
            <a:ext cx="7924800" cy="491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rtl="1" eaLnBrk="1" hangingPunct="1"/>
            <a:r>
              <a:rPr lang="ar-KW" sz="3600" b="1">
                <a:latin typeface="Traditional Arabic" pitchFamily="2" charset="-78"/>
                <a:cs typeface="Traditional Arabic" pitchFamily="2" charset="-78"/>
              </a:rPr>
              <a:t>   عن أبي هريرة رضي الله عنه قال : قال رسول الله صلى الله عليه وسلم : (</a:t>
            </a:r>
            <a:r>
              <a:rPr lang="ar-SA" sz="3600" b="1">
                <a:latin typeface="Traditional Arabic" pitchFamily="2" charset="-78"/>
                <a:cs typeface="Traditional Arabic" pitchFamily="2" charset="-78"/>
              </a:rPr>
              <a:t> كانت امرأتان معهما ابناهما ، جاء الذئب فذهب بابن إحداهما ، فقالت صاحبتها : إنما ذهب بابنك ، وقالت : الأخرى : إنما ذهب بابنك ، فتحاكمتا إلى داود ، فقضى به للكبرى ، فخرجتا على سليمان بن داود فأخبرتاه ، فقال : ائتوني بالسكين أشقه بينهما ، فقالت الصغرى : لا تفعل يرحمك الله ، هو ابنها ، فقضى به للصغرى ) . قال أبو هريرة : والله إن سمعت بالسكين إلا يومئذ ، وما كنا نقول إلا المدية  ) </a:t>
            </a:r>
            <a:r>
              <a:rPr lang="ar-SA" sz="2800" b="1">
                <a:latin typeface="Traditional Arabic" pitchFamily="2" charset="-78"/>
                <a:cs typeface="Traditional Arabic" pitchFamily="2" charset="-78"/>
              </a:rPr>
              <a:t>رواه البخاري  3426 .</a:t>
            </a:r>
            <a:r>
              <a:rPr lang="ar-KW" sz="2800" b="1">
                <a:latin typeface="Traditional Arabic" pitchFamily="2" charset="-78"/>
                <a:cs typeface="Traditional Arabic" pitchFamily="2" charset="-78"/>
              </a:rPr>
              <a:t> المدية : السكين لأنها تقطع مدى حياة الحيوان.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026890"/>
            <a:ext cx="1490133" cy="709699"/>
          </a:xfrm>
          <a:prstGeom prst="rect">
            <a:avLst/>
          </a:prstGeom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3"/>
          <p:cNvSpPr txBox="1">
            <a:spLocks noChangeArrowheads="1"/>
          </p:cNvSpPr>
          <p:nvPr/>
        </p:nvSpPr>
        <p:spPr bwMode="auto">
          <a:xfrm>
            <a:off x="685800" y="381000"/>
            <a:ext cx="7543800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hangingPunct="1"/>
            <a:r>
              <a:rPr lang="ar-KW" sz="7200" b="1">
                <a:solidFill>
                  <a:schemeClr val="accent1"/>
                </a:solidFill>
                <a:latin typeface="Traditional Arabic" pitchFamily="2" charset="-78"/>
                <a:cs typeface="Traditional Arabic" pitchFamily="2" charset="-78"/>
              </a:rPr>
              <a:t>الفوائد من القصة</a:t>
            </a:r>
          </a:p>
        </p:txBody>
      </p:sp>
      <p:sp>
        <p:nvSpPr>
          <p:cNvPr id="4099" name="TextBox 4"/>
          <p:cNvSpPr txBox="1">
            <a:spLocks noChangeArrowheads="1"/>
          </p:cNvSpPr>
          <p:nvPr/>
        </p:nvSpPr>
        <p:spPr bwMode="auto">
          <a:xfrm>
            <a:off x="609600" y="1584325"/>
            <a:ext cx="80772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rtl="1" eaLnBrk="1" hangingPunct="1"/>
            <a:r>
              <a:rPr lang="ar-KW" sz="4000" b="1">
                <a:solidFill>
                  <a:srgbClr val="008000"/>
                </a:solidFill>
                <a:latin typeface="Traditional Arabic" pitchFamily="2" charset="-78"/>
                <a:cs typeface="Traditional Arabic" pitchFamily="2" charset="-78"/>
              </a:rPr>
              <a:t>1- فضل سليمان عليه السلام وبيان ما آتاه الله من قوة الفهم والقدرة على استخراج الحكم الصواب :</a:t>
            </a:r>
          </a:p>
        </p:txBody>
      </p:sp>
      <p:sp>
        <p:nvSpPr>
          <p:cNvPr id="4100" name="TextBox 5"/>
          <p:cNvSpPr txBox="1">
            <a:spLocks noChangeArrowheads="1"/>
          </p:cNvSpPr>
          <p:nvPr/>
        </p:nvSpPr>
        <p:spPr bwMode="auto">
          <a:xfrm>
            <a:off x="838200" y="3084513"/>
            <a:ext cx="7543800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rtl="1" eaLnBrk="1" hangingPunct="1"/>
            <a:r>
              <a:rPr lang="ar-KW" sz="3200" b="1">
                <a:latin typeface="Traditional Arabic" pitchFamily="2" charset="-78"/>
                <a:cs typeface="Traditional Arabic" pitchFamily="2" charset="-78"/>
              </a:rPr>
              <a:t>    قال صلى الله عليه وسلم : (</a:t>
            </a:r>
            <a:r>
              <a:rPr lang="ar-SA" sz="3200" b="1">
                <a:latin typeface="Traditional Arabic" pitchFamily="2" charset="-78"/>
                <a:cs typeface="Traditional Arabic" pitchFamily="2" charset="-78"/>
              </a:rPr>
              <a:t> إن سليمان بن داود لما بنى بيت المقدس ، سأل الله عز وجل خلالا ثلاثة : سأل الله حكما يصادف حكمه ، فأوتيه ، وسأل الله ملكا لا ينبغي لأحد من بعده ، فأوتيه ، وسأل الله حين فرغ من بناء المسجد أن لا يأتيه أحد لا ينهزه إلا الصلاة فيه ، أن يخرجه من خطيئته كيوم ولدته أمه ، أما اثنتان فقد أعطيهما ، وأرجو أن يكون قد أعطي الثالثة</a:t>
            </a:r>
            <a:r>
              <a:rPr lang="ar-KW" sz="3200" b="1">
                <a:latin typeface="Traditional Arabic" pitchFamily="2" charset="-78"/>
                <a:cs typeface="Traditional Arabic" pitchFamily="2" charset="-78"/>
              </a:rPr>
              <a:t> ) </a:t>
            </a:r>
            <a:r>
              <a:rPr lang="ar-KW" sz="2400" b="1">
                <a:latin typeface="Traditional Arabic" pitchFamily="2" charset="-78"/>
                <a:cs typeface="Traditional Arabic" pitchFamily="2" charset="-78"/>
              </a:rPr>
              <a:t>صحيح الجامع 2090.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026890"/>
            <a:ext cx="1490133" cy="709699"/>
          </a:xfrm>
          <a:prstGeom prst="rect">
            <a:avLst/>
          </a:prstGeom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3"/>
          <p:cNvSpPr txBox="1">
            <a:spLocks noChangeArrowheads="1"/>
          </p:cNvSpPr>
          <p:nvPr/>
        </p:nvSpPr>
        <p:spPr bwMode="auto">
          <a:xfrm>
            <a:off x="685800" y="381000"/>
            <a:ext cx="7543800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hangingPunct="1"/>
            <a:r>
              <a:rPr lang="ar-KW" sz="7200" b="1">
                <a:solidFill>
                  <a:schemeClr val="accent1"/>
                </a:solidFill>
                <a:latin typeface="Traditional Arabic" pitchFamily="2" charset="-78"/>
                <a:cs typeface="Traditional Arabic" pitchFamily="2" charset="-78"/>
              </a:rPr>
              <a:t>الفوائد من القصة</a:t>
            </a:r>
          </a:p>
        </p:txBody>
      </p:sp>
      <p:sp>
        <p:nvSpPr>
          <p:cNvPr id="5123" name="TextBox 4"/>
          <p:cNvSpPr txBox="1">
            <a:spLocks noChangeArrowheads="1"/>
          </p:cNvSpPr>
          <p:nvPr/>
        </p:nvSpPr>
        <p:spPr bwMode="auto">
          <a:xfrm>
            <a:off x="609600" y="1584325"/>
            <a:ext cx="8077200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rtl="1" eaLnBrk="1" hangingPunct="1"/>
            <a:r>
              <a:rPr lang="ar-KW" sz="4800" b="1">
                <a:solidFill>
                  <a:srgbClr val="008000"/>
                </a:solidFill>
                <a:latin typeface="Traditional Arabic" pitchFamily="2" charset="-78"/>
                <a:cs typeface="Traditional Arabic" pitchFamily="2" charset="-78"/>
              </a:rPr>
              <a:t>2- يجوز للقاضي أو الحاكم أن يظهر للخصوم فعل ما لا يريده :</a:t>
            </a:r>
          </a:p>
        </p:txBody>
      </p:sp>
      <p:sp>
        <p:nvSpPr>
          <p:cNvPr id="5124" name="TextBox 5"/>
          <p:cNvSpPr txBox="1">
            <a:spLocks noChangeArrowheads="1"/>
          </p:cNvSpPr>
          <p:nvPr/>
        </p:nvSpPr>
        <p:spPr bwMode="auto">
          <a:xfrm>
            <a:off x="838200" y="3084513"/>
            <a:ext cx="7543800" cy="15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rtl="1" eaLnBrk="1" hangingPunct="1"/>
            <a:r>
              <a:rPr lang="ar-KW" sz="3200" b="1">
                <a:latin typeface="Traditional Arabic" pitchFamily="2" charset="-78"/>
                <a:cs typeface="Traditional Arabic" pitchFamily="2" charset="-78"/>
              </a:rPr>
              <a:t>( ائتوني بالسكين أشقه بينهما )</a:t>
            </a:r>
          </a:p>
          <a:p>
            <a:pPr algn="just" rtl="1" eaLnBrk="1" hangingPunct="1"/>
            <a:r>
              <a:rPr lang="ar-KW" sz="3200" b="1">
                <a:latin typeface="Traditional Arabic" pitchFamily="2" charset="-78"/>
                <a:cs typeface="Traditional Arabic" pitchFamily="2" charset="-78"/>
              </a:rPr>
              <a:t>وقد عنون النسائي لهذا الحديث بقوله : السعة للحاكم في أن يقول للشيء الذي لا يفعله : افعل ليتبين له الحق .</a:t>
            </a:r>
            <a:endParaRPr lang="ar-KW" sz="2400" b="1">
              <a:latin typeface="Traditional Arabic" pitchFamily="2" charset="-78"/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026890"/>
            <a:ext cx="1490133" cy="709699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3"/>
          <p:cNvSpPr txBox="1">
            <a:spLocks noChangeArrowheads="1"/>
          </p:cNvSpPr>
          <p:nvPr/>
        </p:nvSpPr>
        <p:spPr bwMode="auto">
          <a:xfrm>
            <a:off x="685800" y="381000"/>
            <a:ext cx="7543800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hangingPunct="1"/>
            <a:r>
              <a:rPr lang="ar-KW" sz="7200" b="1">
                <a:solidFill>
                  <a:schemeClr val="accent1"/>
                </a:solidFill>
                <a:latin typeface="Traditional Arabic" pitchFamily="2" charset="-78"/>
                <a:cs typeface="Traditional Arabic" pitchFamily="2" charset="-78"/>
              </a:rPr>
              <a:t>الفوائد من القصة</a:t>
            </a:r>
          </a:p>
        </p:txBody>
      </p:sp>
      <p:sp>
        <p:nvSpPr>
          <p:cNvPr id="6147" name="TextBox 4"/>
          <p:cNvSpPr txBox="1">
            <a:spLocks noChangeArrowheads="1"/>
          </p:cNvSpPr>
          <p:nvPr/>
        </p:nvSpPr>
        <p:spPr bwMode="auto">
          <a:xfrm>
            <a:off x="609600" y="1584325"/>
            <a:ext cx="80772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rtl="1" eaLnBrk="1" hangingPunct="1"/>
            <a:r>
              <a:rPr lang="ar-KW" sz="4800" b="1">
                <a:solidFill>
                  <a:srgbClr val="008000"/>
                </a:solidFill>
                <a:latin typeface="Traditional Arabic" pitchFamily="2" charset="-78"/>
                <a:cs typeface="Traditional Arabic" pitchFamily="2" charset="-78"/>
              </a:rPr>
              <a:t>3- الحاكم العالم مثاب أصاب أو أخطأ :</a:t>
            </a:r>
          </a:p>
        </p:txBody>
      </p:sp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838200" y="2667000"/>
            <a:ext cx="7543800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rtl="1" eaLnBrk="1" hangingPunct="1"/>
            <a:r>
              <a:rPr lang="ar-KW" sz="3200" b="1">
                <a:latin typeface="Traditional Arabic" pitchFamily="2" charset="-78"/>
                <a:cs typeface="Traditional Arabic" pitchFamily="2" charset="-78"/>
              </a:rPr>
              <a:t>    قال صلى الله عليه وسلم : (</a:t>
            </a:r>
            <a:r>
              <a:rPr lang="ar-SA" sz="3200" b="1">
                <a:latin typeface="Traditional Arabic" pitchFamily="2" charset="-78"/>
                <a:cs typeface="Traditional Arabic" pitchFamily="2" charset="-78"/>
              </a:rPr>
              <a:t> إذا حكم الحاكم فاجتهد ثم أصاب فله أجران ، وإذا حكم فاجتهد ثم أخطأ فله أجر ) </a:t>
            </a:r>
            <a:r>
              <a:rPr lang="ar-SA" sz="2400" b="1">
                <a:latin typeface="Traditional Arabic" pitchFamily="2" charset="-78"/>
                <a:cs typeface="Traditional Arabic" pitchFamily="2" charset="-78"/>
              </a:rPr>
              <a:t>رواه البخاري 7352</a:t>
            </a:r>
          </a:p>
          <a:p>
            <a:pPr algn="just" rtl="1" eaLnBrk="1" hangingPunct="1"/>
            <a:r>
              <a:rPr lang="ar-SA" sz="3200" b="1">
                <a:latin typeface="Traditional Arabic" pitchFamily="2" charset="-78"/>
                <a:cs typeface="Traditional Arabic" pitchFamily="2" charset="-78"/>
              </a:rPr>
              <a:t>وقد قرر الله عز وجل </a:t>
            </a:r>
            <a:r>
              <a:rPr lang="ar-KW" sz="3200" b="1">
                <a:latin typeface="Traditional Arabic" pitchFamily="2" charset="-78"/>
                <a:cs typeface="Traditional Arabic" pitchFamily="2" charset="-78"/>
              </a:rPr>
              <a:t>أن سليمان عليه السلام هو الذي فقه وجه الحكم ومع ذلك أثنى على داود وسليمان عليهما السلام ولم يلم داود لعدم إصابته الحق فيما حكم به : ( </a:t>
            </a:r>
            <a:r>
              <a:rPr lang="ar-SA" sz="3200" b="1">
                <a:latin typeface="Traditional Arabic" pitchFamily="2" charset="-78"/>
                <a:cs typeface="Traditional Arabic" pitchFamily="2" charset="-78"/>
              </a:rPr>
              <a:t>فَفَهَّمْنَاهَا سُلَيْمَانَ وَكُلًّا آتَيْنَا حُكْمًا وَعِلْمًا )</a:t>
            </a:r>
            <a:r>
              <a:rPr lang="ar-KW" sz="3200" b="1">
                <a:latin typeface="Traditional Arabic" pitchFamily="2" charset="-78"/>
                <a:cs typeface="Traditional Arabic" pitchFamily="2" charset="-78"/>
              </a:rPr>
              <a:t> </a:t>
            </a:r>
            <a:r>
              <a:rPr lang="ar-KW" sz="2400" b="1">
                <a:latin typeface="Traditional Arabic" pitchFamily="2" charset="-78"/>
                <a:cs typeface="Traditional Arabic" pitchFamily="2" charset="-78"/>
              </a:rPr>
              <a:t>الأنبياء 79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026890"/>
            <a:ext cx="1490133" cy="709699"/>
          </a:xfrm>
          <a:prstGeom prst="rect">
            <a:avLst/>
          </a:prstGeom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3"/>
          <p:cNvSpPr txBox="1">
            <a:spLocks noChangeArrowheads="1"/>
          </p:cNvSpPr>
          <p:nvPr/>
        </p:nvSpPr>
        <p:spPr bwMode="auto">
          <a:xfrm>
            <a:off x="685800" y="381000"/>
            <a:ext cx="7543800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hangingPunct="1"/>
            <a:r>
              <a:rPr lang="ar-KW" sz="7200" b="1">
                <a:solidFill>
                  <a:schemeClr val="accent1"/>
                </a:solidFill>
                <a:latin typeface="Traditional Arabic" pitchFamily="2" charset="-78"/>
                <a:cs typeface="Traditional Arabic" pitchFamily="2" charset="-78"/>
              </a:rPr>
              <a:t>الفوائد من القصة</a:t>
            </a:r>
          </a:p>
        </p:txBody>
      </p:sp>
      <p:sp>
        <p:nvSpPr>
          <p:cNvPr id="7171" name="TextBox 4"/>
          <p:cNvSpPr txBox="1">
            <a:spLocks noChangeArrowheads="1"/>
          </p:cNvSpPr>
          <p:nvPr/>
        </p:nvSpPr>
        <p:spPr bwMode="auto">
          <a:xfrm>
            <a:off x="609600" y="1584325"/>
            <a:ext cx="80772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rtl="1" eaLnBrk="1" hangingPunct="1"/>
            <a:r>
              <a:rPr lang="ar-KW" sz="4800" b="1">
                <a:solidFill>
                  <a:srgbClr val="008000"/>
                </a:solidFill>
                <a:latin typeface="Traditional Arabic" pitchFamily="2" charset="-78"/>
                <a:cs typeface="Traditional Arabic" pitchFamily="2" charset="-78"/>
              </a:rPr>
              <a:t>4- هذا الحكم اجتهاد شخصي لا وحي :</a:t>
            </a:r>
          </a:p>
        </p:txBody>
      </p:sp>
      <p:sp>
        <p:nvSpPr>
          <p:cNvPr id="7172" name="TextBox 5"/>
          <p:cNvSpPr txBox="1">
            <a:spLocks noChangeArrowheads="1"/>
          </p:cNvSpPr>
          <p:nvPr/>
        </p:nvSpPr>
        <p:spPr bwMode="auto">
          <a:xfrm>
            <a:off x="838200" y="2667000"/>
            <a:ext cx="7543800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rtl="1" eaLnBrk="1" hangingPunct="1"/>
            <a:r>
              <a:rPr lang="ar-KW" sz="3600" b="1">
                <a:latin typeface="Traditional Arabic" pitchFamily="2" charset="-78"/>
                <a:cs typeface="Traditional Arabic" pitchFamily="2" charset="-78"/>
              </a:rPr>
              <a:t>   لأنهم لو حكموا بالوحي لما اختلفوا ولذا فإن النبي قد يحكم لغير صاحب الحق كما قال صلى الله عليه وسلم :    ( </a:t>
            </a:r>
            <a:r>
              <a:rPr lang="ar-SA" sz="3600" b="1">
                <a:latin typeface="Traditional Arabic" pitchFamily="2" charset="-78"/>
                <a:cs typeface="Traditional Arabic" pitchFamily="2" charset="-78"/>
              </a:rPr>
              <a:t>إنكم تختصمون إلي ، ولعل بعضكم ألحن بحجته من بعض ، فمن قضيت له بحق أخيه شيئا بقوله ، فإنما أقطع له قطعة من النار ، فلا يأخذها ) </a:t>
            </a:r>
            <a:r>
              <a:rPr lang="ar-SA" sz="2800" b="1">
                <a:latin typeface="Traditional Arabic" pitchFamily="2" charset="-78"/>
                <a:cs typeface="Traditional Arabic" pitchFamily="2" charset="-78"/>
              </a:rPr>
              <a:t>رواه البخاري 2680.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026890"/>
            <a:ext cx="1490133" cy="709699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3"/>
          <p:cNvSpPr txBox="1">
            <a:spLocks noChangeArrowheads="1"/>
          </p:cNvSpPr>
          <p:nvPr/>
        </p:nvSpPr>
        <p:spPr bwMode="auto">
          <a:xfrm>
            <a:off x="685800" y="381000"/>
            <a:ext cx="7543800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hangingPunct="1"/>
            <a:r>
              <a:rPr lang="ar-KW" sz="7200" b="1">
                <a:solidFill>
                  <a:schemeClr val="accent1"/>
                </a:solidFill>
                <a:latin typeface="Traditional Arabic" pitchFamily="2" charset="-78"/>
                <a:cs typeface="Traditional Arabic" pitchFamily="2" charset="-78"/>
              </a:rPr>
              <a:t>الفوائد من القصة</a:t>
            </a:r>
          </a:p>
        </p:txBody>
      </p:sp>
      <p:sp>
        <p:nvSpPr>
          <p:cNvPr id="8195" name="TextBox 4"/>
          <p:cNvSpPr txBox="1">
            <a:spLocks noChangeArrowheads="1"/>
          </p:cNvSpPr>
          <p:nvPr/>
        </p:nvSpPr>
        <p:spPr bwMode="auto">
          <a:xfrm>
            <a:off x="609600" y="1584325"/>
            <a:ext cx="80772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rtl="1" eaLnBrk="1" hangingPunct="1"/>
            <a:r>
              <a:rPr lang="ar-KW" sz="4800" b="1">
                <a:solidFill>
                  <a:srgbClr val="008000"/>
                </a:solidFill>
                <a:latin typeface="Traditional Arabic" pitchFamily="2" charset="-78"/>
                <a:cs typeface="Traditional Arabic" pitchFamily="2" charset="-78"/>
              </a:rPr>
              <a:t>5- الفطنة والفقه لا تتعلق بالسن :</a:t>
            </a:r>
          </a:p>
        </p:txBody>
      </p:sp>
      <p:sp>
        <p:nvSpPr>
          <p:cNvPr id="8196" name="TextBox 5"/>
          <p:cNvSpPr txBox="1">
            <a:spLocks noChangeArrowheads="1"/>
          </p:cNvSpPr>
          <p:nvPr/>
        </p:nvSpPr>
        <p:spPr bwMode="auto">
          <a:xfrm>
            <a:off x="762000" y="2514600"/>
            <a:ext cx="7543800" cy="393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rtl="1" eaLnBrk="1" hangingPunct="1"/>
            <a:r>
              <a:rPr lang="ar-KW" sz="3600" b="1">
                <a:latin typeface="Traditional Arabic" pitchFamily="2" charset="-78"/>
                <a:cs typeface="Traditional Arabic" pitchFamily="2" charset="-78"/>
              </a:rPr>
              <a:t>فسليمان الابن علم ما لم يعلمه الأب والنبي صلى الله عليه وسلم كان جالسا مع أصحابه فقال : (</a:t>
            </a:r>
            <a:r>
              <a:rPr lang="ar-SA" sz="3600" b="1">
                <a:latin typeface="Traditional Arabic" pitchFamily="2" charset="-78"/>
                <a:cs typeface="Traditional Arabic" pitchFamily="2" charset="-78"/>
              </a:rPr>
              <a:t> إن من الشجر شجرة لا يسقط ورقها وإنها مثل الرجل المسلم قال </a:t>
            </a:r>
            <a:r>
              <a:rPr lang="ar-KW" sz="3600" b="1">
                <a:latin typeface="Traditional Arabic" pitchFamily="2" charset="-78"/>
                <a:cs typeface="Traditional Arabic" pitchFamily="2" charset="-78"/>
              </a:rPr>
              <a:t>: </a:t>
            </a:r>
            <a:r>
              <a:rPr lang="ar-SA" sz="3600" b="1">
                <a:latin typeface="Traditional Arabic" pitchFamily="2" charset="-78"/>
                <a:cs typeface="Traditional Arabic" pitchFamily="2" charset="-78"/>
              </a:rPr>
              <a:t>فوقع الناس في شجر البوادي وكنت من أحدث الناس ووقع في صدري أنها النخلة فقال رسول الله صلى الله عليه وسلم : هي النخلة قال فذكرت ذلك لأبي فقال : لأن تكون قلته أحب إلي من كذا وكذا ) </a:t>
            </a:r>
            <a:r>
              <a:rPr lang="ar-SA" sz="2800" b="1">
                <a:latin typeface="Traditional Arabic" pitchFamily="2" charset="-78"/>
                <a:cs typeface="Traditional Arabic" pitchFamily="2" charset="-78"/>
              </a:rPr>
              <a:t>رواه أحمد في مسنده 6468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026890"/>
            <a:ext cx="1490133" cy="709699"/>
          </a:xfrm>
          <a:prstGeom prst="rect">
            <a:avLst/>
          </a:prstGeom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3"/>
          <p:cNvSpPr txBox="1">
            <a:spLocks noChangeArrowheads="1"/>
          </p:cNvSpPr>
          <p:nvPr/>
        </p:nvSpPr>
        <p:spPr bwMode="auto">
          <a:xfrm>
            <a:off x="685800" y="762000"/>
            <a:ext cx="7543800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hangingPunct="1"/>
            <a:r>
              <a:rPr lang="ar-KW" sz="7200" b="1">
                <a:solidFill>
                  <a:schemeClr val="accent1"/>
                </a:solidFill>
                <a:latin typeface="Traditional Arabic" pitchFamily="2" charset="-78"/>
                <a:cs typeface="Traditional Arabic" pitchFamily="2" charset="-78"/>
              </a:rPr>
              <a:t>الفوائد من القصة</a:t>
            </a:r>
          </a:p>
        </p:txBody>
      </p:sp>
      <p:sp>
        <p:nvSpPr>
          <p:cNvPr id="9219" name="TextBox 4"/>
          <p:cNvSpPr txBox="1">
            <a:spLocks noChangeArrowheads="1"/>
          </p:cNvSpPr>
          <p:nvPr/>
        </p:nvSpPr>
        <p:spPr bwMode="auto">
          <a:xfrm>
            <a:off x="609600" y="2117725"/>
            <a:ext cx="80772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rtl="1" eaLnBrk="1" hangingPunct="1"/>
            <a:r>
              <a:rPr lang="ar-KW" sz="4800" b="1">
                <a:solidFill>
                  <a:srgbClr val="008000"/>
                </a:solidFill>
                <a:latin typeface="Traditional Arabic" pitchFamily="2" charset="-78"/>
                <a:cs typeface="Traditional Arabic" pitchFamily="2" charset="-78"/>
              </a:rPr>
              <a:t>6- الرحمة بالصغير :</a:t>
            </a:r>
          </a:p>
        </p:txBody>
      </p:sp>
      <p:sp>
        <p:nvSpPr>
          <p:cNvPr id="9220" name="TextBox 5"/>
          <p:cNvSpPr txBox="1">
            <a:spLocks noChangeArrowheads="1"/>
          </p:cNvSpPr>
          <p:nvPr/>
        </p:nvSpPr>
        <p:spPr bwMode="auto">
          <a:xfrm>
            <a:off x="762000" y="3290888"/>
            <a:ext cx="7543800" cy="234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rtl="1" eaLnBrk="1" hangingPunct="1"/>
            <a:r>
              <a:rPr lang="ar-SA" sz="4000" b="1" dirty="0">
                <a:latin typeface="Traditional Arabic" pitchFamily="2" charset="-78"/>
                <a:cs typeface="Traditional Arabic" pitchFamily="2" charset="-78"/>
              </a:rPr>
              <a:t>كان رسول الله صلى الله عليه وسلم يأخذني فيقعدني على فخذه ، ويقعد الحسن على فخذه الآخر ، ثم يضمهما ، ثم </a:t>
            </a:r>
            <a:r>
              <a:rPr lang="ar-SA" sz="4000" b="1" dirty="0" smtClean="0">
                <a:latin typeface="Traditional Arabic" pitchFamily="2" charset="-78"/>
                <a:cs typeface="Traditional Arabic" pitchFamily="2" charset="-78"/>
              </a:rPr>
              <a:t>يقول: </a:t>
            </a:r>
            <a:r>
              <a:rPr lang="ar-SA" sz="4000" b="1" dirty="0">
                <a:latin typeface="Traditional Arabic" pitchFamily="2" charset="-78"/>
                <a:cs typeface="Traditional Arabic" pitchFamily="2" charset="-78"/>
              </a:rPr>
              <a:t>( اللهم ارحمهما فإني أرحمهما ) </a:t>
            </a:r>
            <a:r>
              <a:rPr lang="ar-SA" sz="2800" b="1" dirty="0">
                <a:latin typeface="Traditional Arabic" pitchFamily="2" charset="-78"/>
                <a:cs typeface="Traditional Arabic" pitchFamily="2" charset="-78"/>
              </a:rPr>
              <a:t>رواه البخاري 6003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026890"/>
            <a:ext cx="1490133" cy="709699"/>
          </a:xfrm>
          <a:prstGeom prst="rect">
            <a:avLst/>
          </a:prstGeom>
        </p:spPr>
      </p:pic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</TotalTime>
  <Words>557</Words>
  <Application>Microsoft Office PowerPoint</Application>
  <PresentationFormat>On-screen Show (4:3)</PresentationFormat>
  <Paragraphs>24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ipu</dc:creator>
  <cp:lastModifiedBy>desktop</cp:lastModifiedBy>
  <cp:revision>143</cp:revision>
  <dcterms:created xsi:type="dcterms:W3CDTF">2010-08-31T13:25:35Z</dcterms:created>
  <dcterms:modified xsi:type="dcterms:W3CDTF">2018-10-12T19:52:59Z</dcterms:modified>
</cp:coreProperties>
</file>