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80" d="100"/>
          <a:sy n="80" d="100"/>
        </p:scale>
        <p:origin x="-2430" y="-6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9615D4-D74A-44B1-BF00-DEECD052C027}" type="slidenum">
              <a:rPr lang="ar-SA"/>
              <a:pPr>
                <a:defRPr/>
              </a:pPr>
              <a:t>‹#›</a:t>
            </a:fld>
            <a:endParaRPr lang="en-US"/>
          </a:p>
        </p:txBody>
      </p:sp>
    </p:spTree>
    <p:extLst>
      <p:ext uri="{BB962C8B-B14F-4D97-AF65-F5344CB8AC3E}">
        <p14:creationId xmlns:p14="http://schemas.microsoft.com/office/powerpoint/2010/main" val="3851806577"/>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E61132-EB94-4F10-9183-50D53DA3C84D}" type="slidenum">
              <a:rPr lang="ar-SA"/>
              <a:pPr>
                <a:defRPr/>
              </a:pPr>
              <a:t>‹#›</a:t>
            </a:fld>
            <a:endParaRPr lang="en-US"/>
          </a:p>
        </p:txBody>
      </p:sp>
    </p:spTree>
    <p:extLst>
      <p:ext uri="{BB962C8B-B14F-4D97-AF65-F5344CB8AC3E}">
        <p14:creationId xmlns:p14="http://schemas.microsoft.com/office/powerpoint/2010/main" val="789427761"/>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8BABE4-25CB-4AAD-9256-5C965C89DE86}" type="slidenum">
              <a:rPr lang="ar-SA"/>
              <a:pPr>
                <a:defRPr/>
              </a:pPr>
              <a:t>‹#›</a:t>
            </a:fld>
            <a:endParaRPr lang="en-US"/>
          </a:p>
        </p:txBody>
      </p:sp>
    </p:spTree>
    <p:extLst>
      <p:ext uri="{BB962C8B-B14F-4D97-AF65-F5344CB8AC3E}">
        <p14:creationId xmlns:p14="http://schemas.microsoft.com/office/powerpoint/2010/main" val="798817787"/>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D89E63-8AC9-4DD5-A241-68AE4B16A31B}" type="slidenum">
              <a:rPr lang="ar-SA"/>
              <a:pPr>
                <a:defRPr/>
              </a:pPr>
              <a:t>‹#›</a:t>
            </a:fld>
            <a:endParaRPr lang="en-US"/>
          </a:p>
        </p:txBody>
      </p:sp>
    </p:spTree>
    <p:extLst>
      <p:ext uri="{BB962C8B-B14F-4D97-AF65-F5344CB8AC3E}">
        <p14:creationId xmlns:p14="http://schemas.microsoft.com/office/powerpoint/2010/main" val="1005819932"/>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31F3019-688C-4C13-9415-3B4AD0F00DD5}" type="slidenum">
              <a:rPr lang="ar-SA"/>
              <a:pPr>
                <a:defRPr/>
              </a:pPr>
              <a:t>‹#›</a:t>
            </a:fld>
            <a:endParaRPr lang="en-US"/>
          </a:p>
        </p:txBody>
      </p:sp>
    </p:spTree>
    <p:extLst>
      <p:ext uri="{BB962C8B-B14F-4D97-AF65-F5344CB8AC3E}">
        <p14:creationId xmlns:p14="http://schemas.microsoft.com/office/powerpoint/2010/main" val="869537960"/>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BA052A-37C3-4F51-8201-49E82B93B49C}" type="slidenum">
              <a:rPr lang="ar-SA"/>
              <a:pPr>
                <a:defRPr/>
              </a:pPr>
              <a:t>‹#›</a:t>
            </a:fld>
            <a:endParaRPr lang="en-US"/>
          </a:p>
        </p:txBody>
      </p:sp>
    </p:spTree>
    <p:extLst>
      <p:ext uri="{BB962C8B-B14F-4D97-AF65-F5344CB8AC3E}">
        <p14:creationId xmlns:p14="http://schemas.microsoft.com/office/powerpoint/2010/main" val="4292281523"/>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3B0726E-161D-4BF4-A434-35398120F5F1}" type="slidenum">
              <a:rPr lang="ar-SA"/>
              <a:pPr>
                <a:defRPr/>
              </a:pPr>
              <a:t>‹#›</a:t>
            </a:fld>
            <a:endParaRPr lang="en-US"/>
          </a:p>
        </p:txBody>
      </p:sp>
    </p:spTree>
    <p:extLst>
      <p:ext uri="{BB962C8B-B14F-4D97-AF65-F5344CB8AC3E}">
        <p14:creationId xmlns:p14="http://schemas.microsoft.com/office/powerpoint/2010/main" val="3639673369"/>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C706C6-EBF2-4A7F-BEC3-0E2BA719405A}" type="slidenum">
              <a:rPr lang="ar-SA"/>
              <a:pPr>
                <a:defRPr/>
              </a:pPr>
              <a:t>‹#›</a:t>
            </a:fld>
            <a:endParaRPr lang="en-US"/>
          </a:p>
        </p:txBody>
      </p:sp>
    </p:spTree>
    <p:extLst>
      <p:ext uri="{BB962C8B-B14F-4D97-AF65-F5344CB8AC3E}">
        <p14:creationId xmlns:p14="http://schemas.microsoft.com/office/powerpoint/2010/main" val="4266002635"/>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2E688B-6C88-4F01-9D4B-462AB5338254}" type="slidenum">
              <a:rPr lang="ar-SA"/>
              <a:pPr>
                <a:defRPr/>
              </a:pPr>
              <a:t>‹#›</a:t>
            </a:fld>
            <a:endParaRPr lang="en-US"/>
          </a:p>
        </p:txBody>
      </p:sp>
    </p:spTree>
    <p:extLst>
      <p:ext uri="{BB962C8B-B14F-4D97-AF65-F5344CB8AC3E}">
        <p14:creationId xmlns:p14="http://schemas.microsoft.com/office/powerpoint/2010/main" val="1422180260"/>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7DFDA8-CEDD-4517-9A25-DF709D78E525}" type="slidenum">
              <a:rPr lang="ar-SA"/>
              <a:pPr>
                <a:defRPr/>
              </a:pPr>
              <a:t>‹#›</a:t>
            </a:fld>
            <a:endParaRPr lang="en-US"/>
          </a:p>
        </p:txBody>
      </p:sp>
    </p:spTree>
    <p:extLst>
      <p:ext uri="{BB962C8B-B14F-4D97-AF65-F5344CB8AC3E}">
        <p14:creationId xmlns:p14="http://schemas.microsoft.com/office/powerpoint/2010/main" val="719907049"/>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2E384D-A589-4ED7-BC7E-9CDF62B31DD5}" type="slidenum">
              <a:rPr lang="ar-SA"/>
              <a:pPr>
                <a:defRPr/>
              </a:pPr>
              <a:t>‹#›</a:t>
            </a:fld>
            <a:endParaRPr lang="en-US"/>
          </a:p>
        </p:txBody>
      </p:sp>
    </p:spTree>
    <p:extLst>
      <p:ext uri="{BB962C8B-B14F-4D97-AF65-F5344CB8AC3E}">
        <p14:creationId xmlns:p14="http://schemas.microsoft.com/office/powerpoint/2010/main" val="3499716315"/>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t="-23000" b="-23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pitchFamily="34" charset="0"/>
                <a:cs typeface="Arial" pitchFamily="34" charset="0"/>
              </a:defRPr>
            </a:lvl1pPr>
          </a:lstStyle>
          <a:p>
            <a:pPr>
              <a:defRPr/>
            </a:pPr>
            <a:fld id="{3A7FFC22-C8EF-4C44-9BD9-3CC21C1008A4}"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1668629" y="2852936"/>
            <a:ext cx="7345362"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10600" b="1" dirty="0">
                <a:cs typeface="Traditional Arabic" pitchFamily="2" charset="-78"/>
              </a:rPr>
              <a:t>عجوز بني إسرائيل</a:t>
            </a:r>
            <a:endParaRPr lang="en-US" sz="10600" b="1" dirty="0">
              <a:cs typeface="Traditional Arabic" pitchFamily="2" charset="-78"/>
            </a:endParaRPr>
          </a:p>
        </p:txBody>
      </p:sp>
      <p:sp>
        <p:nvSpPr>
          <p:cNvPr id="5" name="TextBox 2"/>
          <p:cNvSpPr txBox="1">
            <a:spLocks noChangeArrowheads="1"/>
          </p:cNvSpPr>
          <p:nvPr/>
        </p:nvSpPr>
        <p:spPr bwMode="auto">
          <a:xfrm>
            <a:off x="1610816" y="5417393"/>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1218" y="4437112"/>
            <a:ext cx="1804795" cy="859562"/>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2857500" y="228600"/>
            <a:ext cx="614362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2700" b="1">
                <a:cs typeface="Traditional Arabic" pitchFamily="2" charset="-78"/>
              </a:rPr>
              <a:t>عن أبي موسى – رضي الله عنه - أن رسول الله صلى الله عليه وسلم نزل بأعرابي فأكرمه فقال له : ( </a:t>
            </a:r>
            <a:r>
              <a:rPr lang="ar-KW" sz="2700" b="1">
                <a:solidFill>
                  <a:schemeClr val="accent2"/>
                </a:solidFill>
                <a:cs typeface="Traditional Arabic" pitchFamily="2" charset="-78"/>
              </a:rPr>
              <a:t>يا أعرابي سل حاجتك </a:t>
            </a:r>
            <a:r>
              <a:rPr lang="ar-KW" sz="2700" b="1">
                <a:cs typeface="Traditional Arabic" pitchFamily="2" charset="-78"/>
              </a:rPr>
              <a:t>) قال : يا رسول الله ناقة برحلها وأعنز يحلبها أهلي قالها مرتين . فقال له رسول الله صلى الله عليه وسلم :  ( </a:t>
            </a:r>
            <a:r>
              <a:rPr lang="ar-KW" sz="2700" b="1">
                <a:solidFill>
                  <a:schemeClr val="accent2"/>
                </a:solidFill>
                <a:cs typeface="Traditional Arabic" pitchFamily="2" charset="-78"/>
              </a:rPr>
              <a:t>أعجزت أن تكون مثل عجوز بني إسرائيل </a:t>
            </a:r>
            <a:r>
              <a:rPr lang="ar-KW" sz="2700" b="1">
                <a:cs typeface="Traditional Arabic" pitchFamily="2" charset="-78"/>
              </a:rPr>
              <a:t>) فقال أصحابه : يا رسول الله وما عجوز بني إسرائيل ؟ قال : ( </a:t>
            </a:r>
            <a:r>
              <a:rPr lang="ar-KW" sz="2700" b="1">
                <a:solidFill>
                  <a:schemeClr val="accent2"/>
                </a:solidFill>
                <a:cs typeface="Traditional Arabic" pitchFamily="2" charset="-78"/>
              </a:rPr>
              <a:t>إن موسى أراد أن يسير ببني إسرائيل فأضل عن الطريق فقال له علماء بني إسرائيل نحن نحدثك أن يوسف أخذ علينا مواثيق الله أن لا نخرج من مصر حتى ننقل عظامه معنا قال وأيكم يدري أين قبر يوسف قالوا ما تدري أين قبر يوسف إلا عجوز بني إسرائيل فأرسل إليها فقال دليني على قبر يوسف فقالت لا والله لا أفعل حتى أكون معك في الجنة قال وكره رسول الله ما قالت فقيل له أعطها حكمها فأعطاها حكمها فأتت بحيرة فقالت انضبوا هذا الماء فلما نضبوه قال احفروا ههنا فلما حفروا إذا عظام يوسف فلما أقلوها من الأرض فإذا الطريق مثل ضوء النهار</a:t>
            </a:r>
            <a:r>
              <a:rPr lang="ar-KW" sz="2700" b="1">
                <a:cs typeface="Traditional Arabic" pitchFamily="2" charset="-78"/>
              </a:rPr>
              <a:t>) </a:t>
            </a:r>
            <a:r>
              <a:rPr lang="ar-KW" sz="2400" b="1">
                <a:cs typeface="Traditional Arabic" pitchFamily="2" charset="-78"/>
              </a:rPr>
              <a:t>رواه الحاكم وصححه 4088</a:t>
            </a:r>
            <a:endParaRPr lang="en-US" sz="27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629" y="5949280"/>
            <a:ext cx="1804795" cy="859562"/>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755650" y="836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chemeClr val="accent2"/>
                </a:solidFill>
                <a:cs typeface="Traditional Arabic" pitchFamily="2" charset="-78"/>
              </a:rPr>
              <a:t>الفوائد من هذه القصة :</a:t>
            </a:r>
            <a:endParaRPr lang="en-US" sz="6000" b="1">
              <a:solidFill>
                <a:schemeClr val="accent2"/>
              </a:solidFill>
              <a:cs typeface="Traditional Arabic" pitchFamily="2" charset="-78"/>
            </a:endParaRPr>
          </a:p>
        </p:txBody>
      </p:sp>
      <p:sp>
        <p:nvSpPr>
          <p:cNvPr id="4099" name="Text Box 5"/>
          <p:cNvSpPr txBox="1">
            <a:spLocks noChangeArrowheads="1"/>
          </p:cNvSpPr>
          <p:nvPr/>
        </p:nvSpPr>
        <p:spPr bwMode="auto">
          <a:xfrm>
            <a:off x="2928938" y="2060575"/>
            <a:ext cx="592931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1- على المسلم أن يبادر إلى الأعمال الصالحة :</a:t>
            </a:r>
            <a:endParaRPr lang="en-US" sz="4400" b="1">
              <a:cs typeface="Traditional Arabic" pitchFamily="2" charset="-78"/>
            </a:endParaRPr>
          </a:p>
        </p:txBody>
      </p:sp>
      <p:sp>
        <p:nvSpPr>
          <p:cNvPr id="4100" name="Text Box 6"/>
          <p:cNvSpPr txBox="1">
            <a:spLocks noChangeArrowheads="1"/>
          </p:cNvSpPr>
          <p:nvPr/>
        </p:nvSpPr>
        <p:spPr bwMode="auto">
          <a:xfrm>
            <a:off x="1571625" y="3571875"/>
            <a:ext cx="720407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400" b="1">
                <a:cs typeface="Traditional Arabic" pitchFamily="2" charset="-78"/>
              </a:rPr>
              <a:t>قال الله تعالى : ( </a:t>
            </a:r>
            <a:r>
              <a:rPr lang="ar-KW" sz="4400" b="1">
                <a:solidFill>
                  <a:srgbClr val="008000"/>
                </a:solidFill>
                <a:cs typeface="Traditional Arabic" pitchFamily="2" charset="-78"/>
              </a:rPr>
              <a:t>فاستبقوا الخيرات </a:t>
            </a:r>
            <a:r>
              <a:rPr lang="ar-KW" sz="4400" b="1">
                <a:cs typeface="Traditional Arabic" pitchFamily="2" charset="-78"/>
              </a:rPr>
              <a:t>)  </a:t>
            </a:r>
            <a:r>
              <a:rPr lang="ar-KW" sz="2800" b="1">
                <a:cs typeface="Traditional Arabic" pitchFamily="2" charset="-78"/>
              </a:rPr>
              <a:t>البقرة 148 </a:t>
            </a:r>
            <a:endParaRPr lang="ar-KW" sz="3600" b="1">
              <a:cs typeface="Traditional Arabic" pitchFamily="2" charset="-78"/>
            </a:endParaRPr>
          </a:p>
          <a:p>
            <a:pPr algn="just" eaLnBrk="1" hangingPunct="1"/>
            <a:r>
              <a:rPr lang="ar-KW" sz="4400" b="1">
                <a:cs typeface="Traditional Arabic" pitchFamily="2" charset="-78"/>
              </a:rPr>
              <a:t>وقال الله تعالى : ( </a:t>
            </a:r>
            <a:r>
              <a:rPr lang="ar-KW" sz="4400" b="1">
                <a:solidFill>
                  <a:srgbClr val="008000"/>
                </a:solidFill>
                <a:cs typeface="Traditional Arabic" pitchFamily="2" charset="-78"/>
              </a:rPr>
              <a:t>وسارعوا إلى مغفرة من ربكم وجنة عرضها السماوات والأرض أعدت للمتقين</a:t>
            </a:r>
            <a:r>
              <a:rPr lang="ar-KW" sz="4400" b="1">
                <a:cs typeface="Traditional Arabic" pitchFamily="2" charset="-78"/>
              </a:rPr>
              <a:t> ) </a:t>
            </a:r>
            <a:r>
              <a:rPr lang="ar-KW" sz="3600" b="1">
                <a:cs typeface="Traditional Arabic" pitchFamily="2" charset="-78"/>
              </a:rPr>
              <a:t>آل عمران 133</a:t>
            </a:r>
            <a:r>
              <a:rPr lang="ar-KW" sz="2800" b="1">
                <a:cs typeface="Traditional Arabic" pitchFamily="2" charset="-78"/>
              </a:rPr>
              <a:t>.</a:t>
            </a:r>
            <a:endParaRPr lang="en-US" sz="3600" b="1">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629" y="5949280"/>
            <a:ext cx="1804795" cy="859562"/>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755650" y="836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chemeClr val="accent2"/>
                </a:solidFill>
                <a:cs typeface="Traditional Arabic" pitchFamily="2" charset="-78"/>
              </a:rPr>
              <a:t>الفوائد من هذه القصة :</a:t>
            </a:r>
            <a:endParaRPr lang="en-US" sz="6000" b="1">
              <a:solidFill>
                <a:schemeClr val="accent2"/>
              </a:solidFill>
              <a:cs typeface="Traditional Arabic" pitchFamily="2" charset="-78"/>
            </a:endParaRPr>
          </a:p>
        </p:txBody>
      </p:sp>
      <p:sp>
        <p:nvSpPr>
          <p:cNvPr id="5123" name="Text Box 5"/>
          <p:cNvSpPr txBox="1">
            <a:spLocks noChangeArrowheads="1"/>
          </p:cNvSpPr>
          <p:nvPr/>
        </p:nvSpPr>
        <p:spPr bwMode="auto">
          <a:xfrm>
            <a:off x="2928938" y="2060575"/>
            <a:ext cx="592931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2- الاهتمام بالآخرة وتقديمها على الدنيا الفانية :</a:t>
            </a:r>
            <a:endParaRPr lang="en-US" sz="4400" b="1">
              <a:cs typeface="Traditional Arabic" pitchFamily="2" charset="-78"/>
            </a:endParaRPr>
          </a:p>
        </p:txBody>
      </p:sp>
      <p:sp>
        <p:nvSpPr>
          <p:cNvPr id="5124" name="Text Box 6"/>
          <p:cNvSpPr txBox="1">
            <a:spLocks noChangeArrowheads="1"/>
          </p:cNvSpPr>
          <p:nvPr/>
        </p:nvSpPr>
        <p:spPr bwMode="auto">
          <a:xfrm>
            <a:off x="1725613" y="3544888"/>
            <a:ext cx="7204075"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cs typeface="Traditional Arabic" pitchFamily="2" charset="-78"/>
              </a:rPr>
              <a:t>قال صلى الله عليه وسلم : ( </a:t>
            </a:r>
            <a:r>
              <a:rPr lang="ar-KW" sz="4000" b="1">
                <a:solidFill>
                  <a:srgbClr val="008000"/>
                </a:solidFill>
                <a:cs typeface="Traditional Arabic" pitchFamily="2" charset="-78"/>
              </a:rPr>
              <a:t>من كانت الآخرة همه جعل الله غناه في قلبه ، وجمع له شمله ، وأتته الدنيا وهي راغمة ومن كانت الدنيا همه جعل الله فقره بين عينيه ، وفرق عليه شمله ، ولم يأته من الدنيا إلا ما قدر </a:t>
            </a:r>
            <a:r>
              <a:rPr lang="ar-KW" sz="4000" b="1">
                <a:cs typeface="Traditional Arabic" pitchFamily="2" charset="-78"/>
              </a:rPr>
              <a:t>) </a:t>
            </a:r>
            <a:r>
              <a:rPr lang="ar-KW" sz="2400" b="1">
                <a:cs typeface="Traditional Arabic" pitchFamily="2" charset="-78"/>
              </a:rPr>
              <a:t>صحيح الترغيب 6510 </a:t>
            </a:r>
            <a:endParaRPr lang="en-US" sz="3200" b="1">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629" y="5949280"/>
            <a:ext cx="1804795" cy="859562"/>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755650" y="836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chemeClr val="accent2"/>
                </a:solidFill>
                <a:cs typeface="Traditional Arabic" pitchFamily="2" charset="-78"/>
              </a:rPr>
              <a:t>الفوائد من هذه القصة :</a:t>
            </a:r>
            <a:endParaRPr lang="en-US" sz="6000" b="1">
              <a:solidFill>
                <a:schemeClr val="accent2"/>
              </a:solidFill>
              <a:cs typeface="Traditional Arabic" pitchFamily="2" charset="-78"/>
            </a:endParaRPr>
          </a:p>
        </p:txBody>
      </p:sp>
      <p:sp>
        <p:nvSpPr>
          <p:cNvPr id="6147" name="Text Box 5"/>
          <p:cNvSpPr txBox="1">
            <a:spLocks noChangeArrowheads="1"/>
          </p:cNvSpPr>
          <p:nvPr/>
        </p:nvSpPr>
        <p:spPr bwMode="auto">
          <a:xfrm>
            <a:off x="2928938" y="2060575"/>
            <a:ext cx="592931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3- الاهتمام بمعالي الأمور حتى في الدعاء :</a:t>
            </a:r>
            <a:endParaRPr lang="en-US" sz="4400" b="1">
              <a:cs typeface="Traditional Arabic" pitchFamily="2" charset="-78"/>
            </a:endParaRPr>
          </a:p>
        </p:txBody>
      </p:sp>
      <p:sp>
        <p:nvSpPr>
          <p:cNvPr id="6148" name="Text Box 6"/>
          <p:cNvSpPr txBox="1">
            <a:spLocks noChangeArrowheads="1"/>
          </p:cNvSpPr>
          <p:nvPr/>
        </p:nvSpPr>
        <p:spPr bwMode="auto">
          <a:xfrm>
            <a:off x="1654175" y="3500438"/>
            <a:ext cx="72040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2800" b="1">
                <a:cs typeface="Traditional Arabic" pitchFamily="2" charset="-78"/>
              </a:rPr>
              <a:t>قال صلى الله عليه وسلم : (</a:t>
            </a:r>
            <a:r>
              <a:rPr lang="ar-KW" sz="2800" b="1">
                <a:solidFill>
                  <a:schemeClr val="accent2"/>
                </a:solidFill>
                <a:cs typeface="Traditional Arabic" pitchFamily="2" charset="-78"/>
              </a:rPr>
              <a:t> من آمن بالله ورسوله ، وأقام الصلاة ، وصام رمضان ، كان حقا على الله أن يدخله الجنة ، هاجر في سبيل الله ، أو جلس في أرضه التي ولد فيها </a:t>
            </a:r>
            <a:r>
              <a:rPr lang="ar-KW" sz="2800" b="1">
                <a:cs typeface="Traditional Arabic" pitchFamily="2" charset="-78"/>
              </a:rPr>
              <a:t>) . قالوا : يا رسول الله ، أفلا ننبئ الناس بذلك ؟ قال : ( </a:t>
            </a:r>
            <a:r>
              <a:rPr lang="ar-KW" sz="2800" b="1">
                <a:solidFill>
                  <a:schemeClr val="accent2"/>
                </a:solidFill>
                <a:cs typeface="Traditional Arabic" pitchFamily="2" charset="-78"/>
              </a:rPr>
              <a:t>إن في الجنة مائة درجة ، أعدها الله للمجاهدين في    سبيله ، كل درجتين ما بينهما كما بين السماء والأرض ، فإذا سألتم الله فسلوه الفردوس ، فإنه أوسط الجنة ، وأعلى الجنة ، وفوقه عرش الرحمن ، ومنه تفجر أنهار الجنة </a:t>
            </a:r>
            <a:r>
              <a:rPr lang="ar-KW" sz="2800" b="1">
                <a:cs typeface="Traditional Arabic" pitchFamily="2" charset="-78"/>
              </a:rPr>
              <a:t>) </a:t>
            </a:r>
            <a:r>
              <a:rPr lang="ar-KW" sz="2400" b="1">
                <a:cs typeface="Traditional Arabic" pitchFamily="2" charset="-78"/>
              </a:rPr>
              <a:t>رواه البخاري.</a:t>
            </a:r>
            <a:endParaRPr lang="en-US" sz="2000" b="1">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629" y="5949280"/>
            <a:ext cx="1804795" cy="859562"/>
          </a:xfrm>
          <a:prstGeom prst="rect">
            <a:avLst/>
          </a:prstGeom>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755650" y="836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chemeClr val="accent2"/>
                </a:solidFill>
                <a:cs typeface="Traditional Arabic" pitchFamily="2" charset="-78"/>
              </a:rPr>
              <a:t>الفوائد من هذه القصة :</a:t>
            </a:r>
            <a:endParaRPr lang="en-US" sz="6000" b="1">
              <a:solidFill>
                <a:schemeClr val="accent2"/>
              </a:solidFill>
              <a:cs typeface="Traditional Arabic" pitchFamily="2" charset="-78"/>
            </a:endParaRPr>
          </a:p>
        </p:txBody>
      </p:sp>
      <p:sp>
        <p:nvSpPr>
          <p:cNvPr id="7171" name="Text Box 5"/>
          <p:cNvSpPr txBox="1">
            <a:spLocks noChangeArrowheads="1"/>
          </p:cNvSpPr>
          <p:nvPr/>
        </p:nvSpPr>
        <p:spPr bwMode="auto">
          <a:xfrm>
            <a:off x="2928938" y="1785938"/>
            <a:ext cx="5929312"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600" b="1">
                <a:cs typeface="Traditional Arabic" pitchFamily="2" charset="-78"/>
              </a:rPr>
              <a:t>4- عدم تضييع رمضان بالسهر واللعب والأمر الدنيوية فهذه العجوز لم تضيع الفرصة من يدها:</a:t>
            </a:r>
            <a:endParaRPr lang="en-US" sz="3600" b="1">
              <a:cs typeface="Traditional Arabic" pitchFamily="2" charset="-78"/>
            </a:endParaRPr>
          </a:p>
        </p:txBody>
      </p:sp>
      <p:sp>
        <p:nvSpPr>
          <p:cNvPr id="7172" name="Text Box 6"/>
          <p:cNvSpPr txBox="1">
            <a:spLocks noChangeArrowheads="1"/>
          </p:cNvSpPr>
          <p:nvPr/>
        </p:nvSpPr>
        <p:spPr bwMode="auto">
          <a:xfrm>
            <a:off x="1654175" y="3500438"/>
            <a:ext cx="72040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2800" b="1">
                <a:cs typeface="Traditional Arabic" pitchFamily="2" charset="-78"/>
              </a:rPr>
              <a:t>قال صلى الله عليه وسلم : (</a:t>
            </a:r>
            <a:r>
              <a:rPr lang="ar-KW" sz="2800" b="1">
                <a:solidFill>
                  <a:schemeClr val="accent2"/>
                </a:solidFill>
                <a:cs typeface="Traditional Arabic" pitchFamily="2" charset="-78"/>
              </a:rPr>
              <a:t> من صام رمضان إيمانا واحتسابا غفر له ماتقدم من ذنبه </a:t>
            </a:r>
            <a:r>
              <a:rPr lang="ar-KW" sz="2800" b="1">
                <a:cs typeface="Traditional Arabic" pitchFamily="2" charset="-78"/>
              </a:rPr>
              <a:t>) </a:t>
            </a:r>
            <a:r>
              <a:rPr lang="ar-KW" sz="2400" b="1">
                <a:cs typeface="Traditional Arabic" pitchFamily="2" charset="-78"/>
              </a:rPr>
              <a:t>متفق عليه .</a:t>
            </a:r>
            <a:endParaRPr lang="ar-KW" sz="2800" b="1">
              <a:cs typeface="Traditional Arabic" pitchFamily="2" charset="-78"/>
            </a:endParaRPr>
          </a:p>
          <a:p>
            <a:pPr algn="just" eaLnBrk="1" hangingPunct="1"/>
            <a:r>
              <a:rPr lang="ar-KW" sz="2800" b="1">
                <a:cs typeface="Traditional Arabic" pitchFamily="2" charset="-78"/>
              </a:rPr>
              <a:t>وقال صلى الله عليه وسلم : ( </a:t>
            </a:r>
            <a:r>
              <a:rPr lang="ar-KW" sz="2800" b="1">
                <a:solidFill>
                  <a:schemeClr val="accent2"/>
                </a:solidFill>
                <a:cs typeface="Traditional Arabic" pitchFamily="2" charset="-78"/>
              </a:rPr>
              <a:t>من قام رمضان إيمانا واحتسابا غفر له ماتقدم من ذنبه </a:t>
            </a:r>
            <a:r>
              <a:rPr lang="ar-KW" sz="2800" b="1">
                <a:cs typeface="Traditional Arabic" pitchFamily="2" charset="-78"/>
              </a:rPr>
              <a:t>) </a:t>
            </a:r>
            <a:r>
              <a:rPr lang="ar-KW" sz="2400" b="1">
                <a:cs typeface="Traditional Arabic" pitchFamily="2" charset="-78"/>
              </a:rPr>
              <a:t>متفق عليه .</a:t>
            </a:r>
            <a:endParaRPr lang="ar-KW" sz="2800" b="1">
              <a:cs typeface="Traditional Arabic" pitchFamily="2" charset="-78"/>
            </a:endParaRPr>
          </a:p>
          <a:p>
            <a:pPr algn="just" eaLnBrk="1" hangingPunct="1"/>
            <a:r>
              <a:rPr lang="ar-KW" sz="2800" b="1">
                <a:cs typeface="Traditional Arabic" pitchFamily="2" charset="-78"/>
              </a:rPr>
              <a:t>وقال صلى الله عليه وسلم : (</a:t>
            </a:r>
            <a:r>
              <a:rPr lang="ar-KW" sz="2800" b="1">
                <a:solidFill>
                  <a:schemeClr val="accent2"/>
                </a:solidFill>
                <a:cs typeface="Traditional Arabic" pitchFamily="2" charset="-78"/>
              </a:rPr>
              <a:t> من فطر صائما كان له مثل أجره غير أنه لاينقص من أجر الصائم شيء </a:t>
            </a:r>
            <a:r>
              <a:rPr lang="ar-KW" sz="2800" b="1">
                <a:cs typeface="Traditional Arabic" pitchFamily="2" charset="-78"/>
              </a:rPr>
              <a:t>) </a:t>
            </a:r>
            <a:r>
              <a:rPr lang="ar-KW" sz="2400" b="1">
                <a:cs typeface="Traditional Arabic" pitchFamily="2" charset="-78"/>
              </a:rPr>
              <a:t>رواه الترمذي وحسنه .</a:t>
            </a:r>
            <a:endParaRPr lang="ar-KW" sz="2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629" y="5949280"/>
            <a:ext cx="1804795" cy="859562"/>
          </a:xfrm>
          <a:prstGeom prst="rect">
            <a:avLst/>
          </a:prstGeom>
        </p:spPr>
      </p:pic>
    </p:spTree>
  </p:cSld>
  <p:clrMapOvr>
    <a:masterClrMapping/>
  </p:clrMapOvr>
  <p:transition spd="slow">
    <p:cover dir="lu"/>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132</TotalTime>
  <Words>507</Words>
  <Application>Microsoft Office PowerPoint</Application>
  <PresentationFormat>On-screen Show (4:3)</PresentationFormat>
  <Paragraphs>18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69</cp:revision>
  <dcterms:created xsi:type="dcterms:W3CDTF">2010-08-11T00:37:55Z</dcterms:created>
  <dcterms:modified xsi:type="dcterms:W3CDTF">2018-10-12T19:56:49Z</dcterms:modified>
</cp:coreProperties>
</file>