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7" r:id="rId5"/>
    <p:sldId id="259" r:id="rId6"/>
    <p:sldId id="268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CC99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0" d="100"/>
          <a:sy n="70" d="100"/>
        </p:scale>
        <p:origin x="-2730" y="-8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fld id="{D76AE949-9D71-46EB-96DB-BA90152F117C}" type="datetimeFigureOut">
              <a:rPr lang="ar-SA"/>
              <a:pPr/>
              <a:t>11/01/1440</a:t>
            </a:fld>
            <a:endParaRPr lang="en-US"/>
          </a:p>
        </p:txBody>
      </p:sp>
      <p:sp>
        <p:nvSpPr>
          <p:cNvPr id="2662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fld id="{6804D5FA-9C2A-4066-9273-75336E87D110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7790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F8BA5-D329-4C2E-A8EA-4EB2142CA61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390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DA3C3-59D4-44C7-8CCA-338E6C239D4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655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11774-D118-47C0-8385-74672808408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780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89702-9DBB-47EA-9670-502F891D036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46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FB9AD-7D0F-4DBB-AE9D-1D485C069D6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296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EBF58-E558-4C30-BCEF-E516A537E2E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69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24F28-596C-47FF-857D-80AD96DA32D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02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0C35F-4D9A-4147-A7ED-265E87A95B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96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01744-400C-40AE-B66B-028E95C3E3F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432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D08A9-D006-4CFE-AD4F-143854D8B0B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23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211A9-B3D8-4173-8274-5A3E6D0ED7F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76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fld id="{1C3C229A-3D98-451A-9710-8A21AC62ACD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68313" y="1268760"/>
            <a:ext cx="8351837" cy="350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8000" b="1" dirty="0">
                <a:solidFill>
                  <a:schemeClr val="bg1"/>
                </a:solidFill>
                <a:cs typeface="Traditional Arabic" pitchFamily="2" charset="-78"/>
              </a:rPr>
              <a:t>عائشة بنت أبي بكر الصديق</a:t>
            </a:r>
          </a:p>
          <a:p>
            <a:pPr algn="ctr">
              <a:spcBef>
                <a:spcPct val="50000"/>
              </a:spcBef>
              <a:defRPr/>
            </a:pPr>
            <a:r>
              <a:rPr lang="ar-SA" sz="9600" b="1" dirty="0">
                <a:solidFill>
                  <a:schemeClr val="bg1"/>
                </a:solidFill>
                <a:cs typeface="Traditional Arabic" pitchFamily="2" charset="-78"/>
              </a:rPr>
              <a:t>رضي الله عنهما</a:t>
            </a:r>
            <a:endParaRPr lang="en-US" sz="9600" b="1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797152"/>
            <a:ext cx="2889510" cy="1376175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11188" y="620713"/>
            <a:ext cx="7921625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5400" b="1">
                <a:solidFill>
                  <a:schemeClr val="bg1"/>
                </a:solidFill>
                <a:cs typeface="Traditional Arabic" pitchFamily="2" charset="-78"/>
              </a:rPr>
              <a:t>نسبها وولادتها :</a:t>
            </a:r>
          </a:p>
          <a:p>
            <a:pPr algn="just">
              <a:defRPr/>
            </a:pPr>
            <a:r>
              <a:rPr lang="ar-SA" sz="5400" b="1">
                <a:solidFill>
                  <a:schemeClr val="bg1"/>
                </a:solidFill>
                <a:cs typeface="Traditional Arabic" pitchFamily="2" charset="-78"/>
              </a:rPr>
              <a:t>هي الصديقة بنت الصديق أم المؤمنين عائشة بنت أبي بكر بن قُحافة ، وأمها أم رومان بنت عامر بن عويمر الكِنَانية ، ولدت في الإسلام، بعد البعثة النبوية بأربع أو خمس سنوات ، وكانت امرأة بيضاء جميلة . ومن ثم كان يُقال لها : الحُميراء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39750" y="260350"/>
            <a:ext cx="8208963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3600" b="1">
                <a:solidFill>
                  <a:schemeClr val="bg1"/>
                </a:solidFill>
                <a:cs typeface="Traditional Arabic" pitchFamily="2" charset="-78"/>
              </a:rPr>
              <a:t>زواجها :</a:t>
            </a:r>
          </a:p>
          <a:p>
            <a:pPr algn="just">
              <a:defRPr/>
            </a:pPr>
            <a:r>
              <a:rPr lang="ar-SA" sz="3600" b="1">
                <a:solidFill>
                  <a:schemeClr val="bg1"/>
                </a:solidFill>
                <a:cs typeface="Traditional Arabic" pitchFamily="2" charset="-78"/>
              </a:rPr>
              <a:t>      تزوجها رسول الله صلى الله عليه وسلم قبل الهجرة ببضعة عشر شهراً وهي بنت ست سنوات ، ودخل بها في شوّال من السنة الثانية للهجرة وهي بنت تسع سنوات ، فعن عائشة رضي الله عنها قالت : ( تزوجني رسول الله صلى الله عليه وسلم لست سنين ، وبنى بي وأنا بنت تسع سنين ) </a:t>
            </a:r>
            <a:r>
              <a:rPr lang="ar-SA" sz="2800" b="1">
                <a:solidFill>
                  <a:schemeClr val="bg1"/>
                </a:solidFill>
                <a:cs typeface="Traditional Arabic" pitchFamily="2" charset="-78"/>
              </a:rPr>
              <a:t>متفق عليه .</a:t>
            </a:r>
          </a:p>
          <a:p>
            <a:pPr algn="just">
              <a:defRPr/>
            </a:pPr>
            <a:r>
              <a:rPr lang="ar-SA" sz="3600" b="1">
                <a:solidFill>
                  <a:schemeClr val="bg1"/>
                </a:solidFill>
                <a:cs typeface="Traditional Arabic" pitchFamily="2" charset="-78"/>
              </a:rPr>
              <a:t>وقد رآها النبي صلى الله عليه وسلم في المنام قبل زواجه بها ، ففي الحديث عنها رضي الله عنها قالت : قال رسول الله صلى الله عليه وسلم : ( رأيتُك في المنام ثلاث ليال ، جاء بك الملك في سرقة من حرير ، فيقول : هذه امرأتك فأكشف عن وجهك فإذا أنت فيه ، فأقول : إن يك هذا من عند الله يُمضه ) </a:t>
            </a:r>
            <a:r>
              <a:rPr lang="ar-SA" sz="2800" b="1">
                <a:solidFill>
                  <a:schemeClr val="bg1"/>
                </a:solidFill>
                <a:cs typeface="Traditional Arabic" pitchFamily="2" charset="-78"/>
              </a:rPr>
              <a:t>متفق عليه .</a:t>
            </a:r>
            <a:endParaRPr lang="ar-SA" sz="3600" b="1">
              <a:solidFill>
                <a:schemeClr val="bg1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755650" y="908050"/>
            <a:ext cx="78486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ولم يتزوج صلى الله عليه وسلم من النساء بكراً غيرها ، وكانت تفخر بذلك ، فعنها قالت: ( يا رسول الله أرأيت لو نزلتَ وادياً وفيه شجرةً قد أُكِل منها ووجدتَ شجراً لم يؤكل منها ، في أيها كنت ترتع بعيرك؟ قال : في التي لم يرتع منها ، تعني أن رسول الله صلى الله عليه وسلم لم يتزوج بكراً غيرها ) رواه البخاري .</a:t>
            </a:r>
          </a:p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وهي زوجته صلى الله عليه وسلم في الدنيا و الآخرة كما ثبت في الصحيح .</a:t>
            </a:r>
            <a:endParaRPr lang="en-US" sz="4000" b="1">
              <a:solidFill>
                <a:schemeClr val="bg1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827088" y="476250"/>
            <a:ext cx="784860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3600" b="1">
                <a:solidFill>
                  <a:schemeClr val="bg1"/>
                </a:solidFill>
                <a:cs typeface="Traditional Arabic" pitchFamily="2" charset="-78"/>
              </a:rPr>
              <a:t>محبة الرسول لها ومداعبته لها :</a:t>
            </a:r>
          </a:p>
          <a:p>
            <a:pPr algn="just">
              <a:defRPr/>
            </a:pPr>
            <a:r>
              <a:rPr lang="ar-SA" sz="3600" b="1">
                <a:solidFill>
                  <a:schemeClr val="bg1"/>
                </a:solidFill>
                <a:cs typeface="Traditional Arabic" pitchFamily="2" charset="-78"/>
              </a:rPr>
              <a:t>     كان لها رضي الله عنها منزلة خاصة في قلب رسول الله ، وكان يُظهر ذلك الحب ، ولا يخفيه ، حتى إن عمرو بن العاص ، وهو ممن أسلم سنة ثمان من الهجرة ، سأل النبي صلى الله عليه وسلم ، ( أي الناس أحب إليك يا رسول الله ؟ قال : عائشة قال : فمن : الرجال ؟ قال : أبوها) متفق عليه.</a:t>
            </a:r>
          </a:p>
          <a:p>
            <a:pPr algn="just">
              <a:defRPr/>
            </a:pPr>
            <a:r>
              <a:rPr lang="ar-SA" sz="3600" b="1">
                <a:solidFill>
                  <a:schemeClr val="bg1"/>
                </a:solidFill>
                <a:cs typeface="Traditional Arabic" pitchFamily="2" charset="-78"/>
              </a:rPr>
              <a:t>     وفي صحيح مسلم ، عن عائشة رضي الله عنها، قالت: (كنت أشرب وأنا حائض ، ثم أناوله النبي صلى الله عليه وسلم ، فيضع فاه على موضع فيَّ ، فيشرب ، وأتعرق العرق وأنا حائض ، ثم أناوله النبي صلى الله عليه وسلم فيضع فاه على موضع فيَّ ، ... فيشرب)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8208963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وكان يداعبها ، فعنها قالت: ( والله لقد رأيت رسول الله صلى الله عليه وسلم يقوم على باب حجرتي ، والحبشة يلعبون بالحراب ، ورسول الله صلى الله عليه وسلم يسترني بردائه لأنظر إلى لعبهم من بين أذنه وعاتقه ، ثم يقوم من أجلي حتى أكون أنا التي أنصرف ) رواه الإمام أحمد ، وصححه الأرنؤوط .</a:t>
            </a:r>
          </a:p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     وعنها رضي الله عنها ( أنها كانت مع النبي صلى الله عليه وسلم في سفر ، وهي جارية ، فقال لأصحابه: تقدموا ، فتقدموا ، ثم قال لها : تعالي أسابقك ) رواه الإمام أحمد وصححه الأرنؤوط . </a:t>
            </a:r>
            <a:endParaRPr lang="en-US" sz="4000" b="1">
              <a:solidFill>
                <a:schemeClr val="bg1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27088" y="476250"/>
            <a:ext cx="7777162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3200" b="1">
                <a:solidFill>
                  <a:schemeClr val="bg1"/>
                </a:solidFill>
                <a:cs typeface="Traditional Arabic" pitchFamily="2" charset="-78"/>
              </a:rPr>
              <a:t>علمها :</a:t>
            </a:r>
          </a:p>
          <a:p>
            <a:pPr algn="just">
              <a:defRPr/>
            </a:pPr>
            <a:r>
              <a:rPr lang="ar-SA" sz="3200" b="1">
                <a:solidFill>
                  <a:schemeClr val="bg1"/>
                </a:solidFill>
                <a:cs typeface="Traditional Arabic" pitchFamily="2" charset="-78"/>
              </a:rPr>
              <a:t>     تلقت رضي الله عنها العلم من رسول الله صلى الله عليه وسلم ، فأخذت عنه علماً كثيراً طيباً ، فكانت من المكثرين في رواية الحديث ، ولا يوجد في نساء أمة محمد صلى الله عليه وسلم امرأة أعلم منها بدين الإسلام .</a:t>
            </a:r>
          </a:p>
          <a:p>
            <a:pPr algn="just">
              <a:defRPr/>
            </a:pPr>
            <a:r>
              <a:rPr lang="ar-SA" sz="3200" b="1">
                <a:solidFill>
                  <a:schemeClr val="bg1"/>
                </a:solidFill>
                <a:cs typeface="Traditional Arabic" pitchFamily="2" charset="-78"/>
              </a:rPr>
              <a:t>     روى الحاكم و الدارمي عن مسروق ، أنه قيل له : هل كانت عائشة تحسن الفرائض؟ قال إي والذي نفسي بيده، لقد رأيت مشيخة أصحاب محمد صلى الله عليه وسلم يسألونها عن الفرائض . </a:t>
            </a:r>
            <a:br>
              <a:rPr lang="ar-SA" sz="3200" b="1">
                <a:solidFill>
                  <a:schemeClr val="bg1"/>
                </a:solidFill>
                <a:cs typeface="Traditional Arabic" pitchFamily="2" charset="-78"/>
              </a:rPr>
            </a:br>
            <a:r>
              <a:rPr lang="ar-SA" sz="3200" b="1">
                <a:solidFill>
                  <a:schemeClr val="bg1"/>
                </a:solidFill>
                <a:cs typeface="Traditional Arabic" pitchFamily="2" charset="-78"/>
              </a:rPr>
              <a:t>وقال الزُّهري : لو جُمعَ علمُ عائشة إلى علم جميع النساء ، لكان عِلم عائشة أفضل .</a:t>
            </a:r>
          </a:p>
          <a:p>
            <a:pPr algn="just">
              <a:defRPr/>
            </a:pPr>
            <a:r>
              <a:rPr lang="ar-SA" sz="3200" b="1">
                <a:solidFill>
                  <a:schemeClr val="bg1"/>
                </a:solidFill>
                <a:cs typeface="Traditional Arabic" pitchFamily="2" charset="-78"/>
              </a:rPr>
              <a:t>     وعن أبي موسى قال : ما أشكل علينا أصحاب محمد صلى الله عليه وسلم حديثٌ قط فسألنا عائشة ، إلا وجدنا عندها منه علماً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684213" y="908050"/>
            <a:ext cx="7920037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3600" b="1">
                <a:solidFill>
                  <a:schemeClr val="bg1"/>
                </a:solidFill>
                <a:cs typeface="Traditional Arabic" pitchFamily="2" charset="-78"/>
              </a:rPr>
              <a:t>فضلها :</a:t>
            </a:r>
          </a:p>
          <a:p>
            <a:pPr algn="just">
              <a:defRPr/>
            </a:pPr>
            <a:r>
              <a:rPr lang="ar-SA" sz="3600" b="1">
                <a:solidFill>
                  <a:schemeClr val="bg1"/>
                </a:solidFill>
                <a:cs typeface="Traditional Arabic" pitchFamily="2" charset="-78"/>
              </a:rPr>
              <a:t>     أما فضائلها فكثيرة ، من ذلك ما جاء في الصحيح عن أبي موسى ، عن النبي صلى الله عليه وسلم ، قال : ( كمُل من الرِّجال كثير ولم يكمل من النساء إلا مَريم بنتُ عمران ، و آسية امرأةُ فرعون ، وفضلُ عائشة على النساء كفضل الثريد على سائر الطعام ) متفق عليه.</a:t>
            </a:r>
          </a:p>
          <a:p>
            <a:pPr algn="just">
              <a:defRPr/>
            </a:pPr>
            <a:r>
              <a:rPr lang="ar-SA" sz="3600" b="1">
                <a:solidFill>
                  <a:schemeClr val="bg1"/>
                </a:solidFill>
                <a:cs typeface="Traditional Arabic" pitchFamily="2" charset="-78"/>
              </a:rPr>
              <a:t>     وعنها رضي الله عنها قالت : قال رسول الله صلى الله عليه وسلم: ( يا عائشة هذا جبريل يقرأ عليك السلام ، قالت : قلت وعليه السلام ورحمة الله ) متفق عليه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84213" y="336550"/>
            <a:ext cx="7920037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بركتها :</a:t>
            </a:r>
          </a:p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     ومن بركتها رضي الله عنها أنها كانت السبب في نزول بعض آيات القرآن ، من ذلك آية التيمم ، فعنها رضي الله عنها أنها استعارت من أسماء قلادة ، فهلكت أي ضاعت ( فأرسل رسول الله صلى الله عليه وسلم ناساً من أصحابه في طلبها ، فأدركتهم الصلاة فصلوا بغير وضوء ، فلما أتوا النبي صلى الله عليه وسلم شكوا ذلك إليه ، فنزلت آية التيمم ، فقال أسيد بن حضير : جزاكِ الله خيراً ، فوالله ما نزل بك أمر قط إلا جعل الله لكِ منه مخرجاً ، وجعل للمسلمين فيه بركة ) </a:t>
            </a:r>
            <a:r>
              <a:rPr lang="ar-SA" sz="3200" b="1">
                <a:solidFill>
                  <a:schemeClr val="bg1"/>
                </a:solidFill>
                <a:cs typeface="Traditional Arabic" pitchFamily="2" charset="-78"/>
              </a:rPr>
              <a:t>متفق عليه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11188" y="476250"/>
            <a:ext cx="7993062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محنتها :</a:t>
            </a:r>
          </a:p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     ابتليت رضي الله عنها بحادث الإفك الذي اتهمت فيه بعرضها من قبل المنافقين ، وكان بلاءً عظيماً لها ولزوجها ، وأهلها ، حتى فرجه الله بإنزال براءتها من السماء قرآناً يتلى إلى يوم الدين ، قال تعالى: { إن الذين جاءوا بالإفك عصبة منكم لا تحسبوه شرا لكم بل هو خير لكم لكل امرئ منهم ما اكتسب من الإثم والذي توَلى كبره منهم له عذاب عظيم . لولا إذ سمعتموه ظن المؤمنون والمؤمنات بأنفسهم خيرا وقالوا هذا إفك مبين }</a:t>
            </a:r>
            <a:r>
              <a:rPr lang="ar-SA" sz="3200" b="1">
                <a:solidFill>
                  <a:schemeClr val="bg1"/>
                </a:solidFill>
                <a:cs typeface="Traditional Arabic" pitchFamily="2" charset="-78"/>
              </a:rPr>
              <a:t>(النور: 11-12).</a:t>
            </a: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187450" y="765175"/>
            <a:ext cx="7272338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6000" b="1">
                <a:solidFill>
                  <a:schemeClr val="bg1"/>
                </a:solidFill>
                <a:cs typeface="Traditional Arabic" pitchFamily="2" charset="-78"/>
              </a:rPr>
              <a:t>وفاتها :</a:t>
            </a:r>
          </a:p>
          <a:p>
            <a:pPr algn="just">
              <a:defRPr/>
            </a:pPr>
            <a:r>
              <a:rPr lang="ar-SA" sz="6000" b="1">
                <a:solidFill>
                  <a:schemeClr val="bg1"/>
                </a:solidFill>
                <a:cs typeface="Traditional Arabic" pitchFamily="2" charset="-78"/>
              </a:rPr>
              <a:t>       تُوفيت رضي الله عنها سنة سبع وخمسين ، وصلى عليها أبو هريرة ، ودفنت بالبقيع ، وكان لها من العمر : ثلاث وستون سنة وأشهر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684213" y="404813"/>
            <a:ext cx="7920037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قال القحطاني في نونيته : </a:t>
            </a:r>
            <a:br>
              <a:rPr lang="ar-SA" sz="4000" b="1">
                <a:solidFill>
                  <a:schemeClr val="bg1"/>
                </a:solidFill>
                <a:cs typeface="Traditional Arabic" pitchFamily="2" charset="-78"/>
              </a:rPr>
            </a:b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أكرم بعائشة الرضى من حرة</a:t>
            </a:r>
          </a:p>
          <a:p>
            <a:pPr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                            بكر مطهرة الإزار حصان </a:t>
            </a:r>
            <a:br>
              <a:rPr lang="ar-SA" sz="4000" b="1">
                <a:solidFill>
                  <a:schemeClr val="bg1"/>
                </a:solidFill>
                <a:cs typeface="Traditional Arabic" pitchFamily="2" charset="-78"/>
              </a:rPr>
            </a:b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هي زوج خير الأنبياء وبكره</a:t>
            </a:r>
          </a:p>
          <a:p>
            <a:pPr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                            وعروسه من جملة النسوان </a:t>
            </a:r>
            <a:br>
              <a:rPr lang="ar-SA" sz="4000" b="1">
                <a:solidFill>
                  <a:schemeClr val="bg1"/>
                </a:solidFill>
                <a:cs typeface="Traditional Arabic" pitchFamily="2" charset="-78"/>
              </a:rPr>
            </a:b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هي عرسه هي أنسه هي إلفه</a:t>
            </a:r>
          </a:p>
          <a:p>
            <a:pPr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                            هي حبه صدقاً بلا أدهان </a:t>
            </a:r>
            <a:br>
              <a:rPr lang="ar-SA" sz="4000" b="1">
                <a:solidFill>
                  <a:schemeClr val="bg1"/>
                </a:solidFill>
                <a:cs typeface="Traditional Arabic" pitchFamily="2" charset="-78"/>
              </a:rPr>
            </a:b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أوليس والدهـا يصـافي بعلهـا</a:t>
            </a:r>
          </a:p>
          <a:p>
            <a:pPr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                            وهمـا بروح الله مؤتلفـان </a:t>
            </a:r>
          </a:p>
          <a:p>
            <a:pPr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رضي الله عنها وعن جميع أمهات المؤمنين.</a:t>
            </a:r>
            <a:endParaRPr lang="en-US" sz="4000" b="1">
              <a:solidFill>
                <a:schemeClr val="bg1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1143000" y="1038225"/>
            <a:ext cx="7162800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4400" b="1" dirty="0">
                <a:solidFill>
                  <a:schemeClr val="bg1"/>
                </a:solidFill>
                <a:cs typeface="Traditional Arabic" pitchFamily="18" charset="-78"/>
              </a:rPr>
              <a:t>أخذت المادة من موقع الشبكة الإسلامية :</a:t>
            </a:r>
            <a:endParaRPr lang="en-US" sz="4400" b="1" dirty="0">
              <a:solidFill>
                <a:schemeClr val="bg1"/>
              </a:solidFill>
              <a:cs typeface="Traditional Arabic" pitchFamily="18" charset="-78"/>
            </a:endParaRPr>
          </a:p>
          <a:p>
            <a:pPr algn="ctr" rtl="0" eaLnBrk="1" hangingPunct="1"/>
            <a:r>
              <a:rPr lang="en-US" sz="3600" b="1" dirty="0">
                <a:solidFill>
                  <a:schemeClr val="bg1"/>
                </a:solidFill>
              </a:rPr>
              <a:t>http://www.islamweb.net/</a:t>
            </a:r>
            <a:endParaRPr lang="en-US" sz="7200" b="1" dirty="0">
              <a:solidFill>
                <a:schemeClr val="bg1"/>
              </a:solidFill>
              <a:cs typeface="Traditional Arabic" pitchFamily="18" charset="-78"/>
            </a:endParaRPr>
          </a:p>
          <a:p>
            <a:pPr algn="ctr" eaLnBrk="1" hangingPunct="1"/>
            <a:r>
              <a:rPr lang="ar-SA" sz="4400" b="1" dirty="0">
                <a:solidFill>
                  <a:schemeClr val="bg1"/>
                </a:solidFill>
                <a:cs typeface="Traditional Arabic" pitchFamily="18" charset="-78"/>
              </a:rPr>
              <a:t>وتم التصميم من قبل </a:t>
            </a:r>
            <a:r>
              <a:rPr lang="ar-KW" sz="4400" b="1" dirty="0" smtClean="0">
                <a:solidFill>
                  <a:schemeClr val="bg1"/>
                </a:solidFill>
                <a:cs typeface="Traditional Arabic" pitchFamily="18" charset="-78"/>
              </a:rPr>
              <a:t>موقع: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122431"/>
            <a:ext cx="2889510" cy="1376175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884</Words>
  <Application>Microsoft Office PowerPoint</Application>
  <PresentationFormat>On-screen Show (4:3)</PresentationFormat>
  <Paragraphs>36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Traditional Arabic</vt:lpstr>
      <vt:lpstr>تصميم افتراضي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users</dc:creator>
  <cp:lastModifiedBy>desktop</cp:lastModifiedBy>
  <cp:revision>15</cp:revision>
  <dcterms:created xsi:type="dcterms:W3CDTF">2007-01-07T11:54:56Z</dcterms:created>
  <dcterms:modified xsi:type="dcterms:W3CDTF">2018-09-21T18:40:49Z</dcterms:modified>
</cp:coreProperties>
</file>