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sldIdLst>
    <p:sldId id="265" r:id="rId2"/>
    <p:sldId id="256" r:id="rId3"/>
    <p:sldId id="271" r:id="rId4"/>
    <p:sldId id="257" r:id="rId5"/>
    <p:sldId id="258" r:id="rId6"/>
    <p:sldId id="272" r:id="rId7"/>
    <p:sldId id="259" r:id="rId8"/>
    <p:sldId id="273" r:id="rId9"/>
    <p:sldId id="260" r:id="rId10"/>
    <p:sldId id="261" r:id="rId11"/>
    <p:sldId id="262" r:id="rId12"/>
    <p:sldId id="274" r:id="rId13"/>
    <p:sldId id="263" r:id="rId14"/>
    <p:sldId id="264" r:id="rId15"/>
    <p:sldId id="275" r:id="rId16"/>
    <p:sldId id="266" r:id="rId17"/>
    <p:sldId id="267" r:id="rId18"/>
    <p:sldId id="268" r:id="rId19"/>
    <p:sldId id="276" r:id="rId2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1104" y="-2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6627" name="Rectangle 3"/>
          <p:cNvSpPr>
            <a:spLocks noGrp="1" noChangeArrowheads="1"/>
          </p:cNvSpPr>
          <p:nvPr>
            <p:ph type="dt"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endParaRPr lang="en-US" smtClean="0"/>
          </a:p>
          <a:p>
            <a:pPr lvl="1"/>
            <a:r>
              <a:rPr lang="ar-SA" smtClean="0"/>
              <a:t>المستوى الثاني</a:t>
            </a:r>
            <a:endParaRPr lang="en-US" smtClean="0"/>
          </a:p>
          <a:p>
            <a:pPr lvl="2"/>
            <a:r>
              <a:rPr lang="ar-SA" smtClean="0"/>
              <a:t>المستوى الثالث</a:t>
            </a:r>
            <a:endParaRPr lang="en-US" smtClean="0"/>
          </a:p>
          <a:p>
            <a:pPr lvl="3"/>
            <a:r>
              <a:rPr lang="ar-SA" smtClean="0"/>
              <a:t>المستوى الرابع</a:t>
            </a:r>
            <a:endParaRPr lang="en-US" smtClean="0"/>
          </a:p>
          <a:p>
            <a:pPr lvl="4"/>
            <a:r>
              <a:rPr lang="ar-SA" smtClean="0"/>
              <a:t>المستوى الخامس</a:t>
            </a:r>
            <a:endParaRPr lang="en-US" smtClean="0"/>
          </a:p>
        </p:txBody>
      </p:sp>
      <p:sp>
        <p:nvSpPr>
          <p:cNvPr id="26630" name="Rectangle 6"/>
          <p:cNvSpPr>
            <a:spLocks noGrp="1" noChangeArrowheads="1"/>
          </p:cNvSpPr>
          <p:nvPr>
            <p:ph type="ftr" sz="quarter" idx="4"/>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6631" name="Rectangle 7"/>
          <p:cNvSpPr>
            <a:spLocks noGrp="1" noChangeArrowheads="1"/>
          </p:cNvSpPr>
          <p:nvPr>
            <p:ph type="sldNum" sz="quarter" idx="5"/>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fld id="{0ECCC2EA-A045-48D7-A753-DA440236804D}" type="slidenum">
              <a:rPr lang="ar-SA"/>
              <a:pPr/>
              <a:t>‹#›</a:t>
            </a:fld>
            <a:endParaRPr lang="en-US"/>
          </a:p>
        </p:txBody>
      </p:sp>
    </p:spTree>
    <p:extLst>
      <p:ext uri="{BB962C8B-B14F-4D97-AF65-F5344CB8AC3E}">
        <p14:creationId xmlns:p14="http://schemas.microsoft.com/office/powerpoint/2010/main" val="755460327"/>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Arial" charset="0"/>
        <a:ea typeface="+mn-ea"/>
        <a:cs typeface="Arial" charset="0"/>
      </a:defRPr>
    </a:lvl1pPr>
    <a:lvl2pPr marL="457200" algn="r" rtl="1" fontAlgn="base">
      <a:spcBef>
        <a:spcPct val="30000"/>
      </a:spcBef>
      <a:spcAft>
        <a:spcPct val="0"/>
      </a:spcAft>
      <a:defRPr sz="1200" kern="1200">
        <a:solidFill>
          <a:schemeClr val="tx1"/>
        </a:solidFill>
        <a:latin typeface="Arial" charset="0"/>
        <a:ea typeface="+mn-ea"/>
        <a:cs typeface="Arial" charset="0"/>
      </a:defRPr>
    </a:lvl2pPr>
    <a:lvl3pPr marL="914400" algn="r" rtl="1" fontAlgn="base">
      <a:spcBef>
        <a:spcPct val="30000"/>
      </a:spcBef>
      <a:spcAft>
        <a:spcPct val="0"/>
      </a:spcAft>
      <a:defRPr sz="1200" kern="1200">
        <a:solidFill>
          <a:schemeClr val="tx1"/>
        </a:solidFill>
        <a:latin typeface="Arial" charset="0"/>
        <a:ea typeface="+mn-ea"/>
        <a:cs typeface="Arial" charset="0"/>
      </a:defRPr>
    </a:lvl3pPr>
    <a:lvl4pPr marL="1371600" algn="r" rtl="1" fontAlgn="base">
      <a:spcBef>
        <a:spcPct val="30000"/>
      </a:spcBef>
      <a:spcAft>
        <a:spcPct val="0"/>
      </a:spcAft>
      <a:defRPr sz="1200" kern="1200">
        <a:solidFill>
          <a:schemeClr val="tx1"/>
        </a:solidFill>
        <a:latin typeface="Arial" charset="0"/>
        <a:ea typeface="+mn-ea"/>
        <a:cs typeface="Arial" charset="0"/>
      </a:defRPr>
    </a:lvl4pPr>
    <a:lvl5pPr marL="1828800" algn="r" rtl="1"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08ECD-4036-40CE-9FAE-F6D58E8964A9}" type="slidenum">
              <a:rPr lang="ar-SA"/>
              <a:pPr/>
              <a:t>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E4E8B-77EB-4003-9A54-E0995088F9EC}" type="slidenum">
              <a:rPr lang="ar-SA"/>
              <a:pPr/>
              <a:t>2</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47900D-1D0B-4643-BC4F-70C30E014169}" type="slidenum">
              <a:rPr lang="ar-SA"/>
              <a:pPr/>
              <a:t>3</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3A3257-33FE-478A-BB1F-20F0C0F727C7}" type="slidenum">
              <a:rPr lang="ar-SA"/>
              <a:pPr/>
              <a:t>4</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C8B589-481B-4661-BC43-8D6B826374BB}" type="slidenum">
              <a:rPr lang="ar-SA"/>
              <a:pPr/>
              <a:t>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5787C1-C7FF-432B-B6E0-E0803E116FE7}" type="slidenum">
              <a:rPr lang="ar-SA"/>
              <a:pPr/>
              <a:t>6</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C57DB2-3812-4968-96A3-ABCD08D8D443}" type="slidenum">
              <a:rPr lang="ar-SA"/>
              <a:pPr/>
              <a:t>7</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C87211-3D8C-4D1B-8E63-E74AF99F413C}" type="slidenum">
              <a:rPr lang="ar-SA"/>
              <a:pPr/>
              <a:t>8</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57DB75-C565-4046-872A-746FA0228FE5}" type="slidenum">
              <a:rPr lang="ar-SA"/>
              <a:pPr/>
              <a:t>9</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C93673-472C-4311-9813-5457D15F8173}" type="slidenum">
              <a:rPr lang="ar-SA"/>
              <a:pPr/>
              <a:t>10</a:t>
            </a:fld>
            <a:endParaRPr 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6B5B4F-586A-4F00-97AB-50EA5038EBC8}" type="slidenum">
              <a:rPr lang="ar-SA"/>
              <a:pPr/>
              <a:t>11</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B91AE4-A066-4D32-AC7A-A4EECE725ADE}" type="slidenum">
              <a:rPr lang="ar-SA"/>
              <a:pPr/>
              <a:t>12</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F955D8-5DB8-4604-8887-24F76AD35B0F}" type="slidenum">
              <a:rPr lang="ar-SA"/>
              <a:pPr/>
              <a:t>13</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407C3E-8C94-4508-875D-6A5537432C14}" type="slidenum">
              <a:rPr lang="ar-SA"/>
              <a:pPr/>
              <a:t>14</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1A2D91-D3C9-4448-8FAA-5EDCA3130B11}" type="slidenum">
              <a:rPr lang="ar-SA"/>
              <a:pPr/>
              <a:t>15</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F9E723-5153-40A7-9621-2B5EB22189A1}" type="slidenum">
              <a:rPr lang="ar-SA"/>
              <a:pPr/>
              <a:t>16</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A43ECA-84F8-4E32-925D-6BCBE3EEB5B1}" type="slidenum">
              <a:rPr lang="ar-SA"/>
              <a:pPr/>
              <a:t>17</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44889A-E277-45BB-BAE3-F18C1D7F36C5}" type="slidenum">
              <a:rPr lang="ar-SA"/>
              <a:pPr/>
              <a:t>18</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F9A4A2-6053-4897-B7B1-F233BDEBF2EC}" type="slidenum">
              <a:rPr lang="ar-SA"/>
              <a:pPr/>
              <a:t>19</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70D3359B-2A18-4F88-9BA3-819B8C66B895}" type="slidenum">
              <a:rPr lang="ar-SA"/>
              <a:pPr/>
              <a:t>‹#›</a:t>
            </a:fld>
            <a:endParaRPr lang="en-US"/>
          </a:p>
        </p:txBody>
      </p:sp>
    </p:spTree>
    <p:extLst>
      <p:ext uri="{BB962C8B-B14F-4D97-AF65-F5344CB8AC3E}">
        <p14:creationId xmlns:p14="http://schemas.microsoft.com/office/powerpoint/2010/main" val="544723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0C1B7E3-CC42-4989-AB8F-57C836A4FEAB}" type="slidenum">
              <a:rPr lang="ar-SA"/>
              <a:pPr/>
              <a:t>‹#›</a:t>
            </a:fld>
            <a:endParaRPr lang="en-US"/>
          </a:p>
        </p:txBody>
      </p:sp>
    </p:spTree>
    <p:extLst>
      <p:ext uri="{BB962C8B-B14F-4D97-AF65-F5344CB8AC3E}">
        <p14:creationId xmlns:p14="http://schemas.microsoft.com/office/powerpoint/2010/main" val="945494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C9654BDE-8E01-4FED-9F36-6DF2D6476FFB}" type="slidenum">
              <a:rPr lang="ar-SA"/>
              <a:pPr/>
              <a:t>‹#›</a:t>
            </a:fld>
            <a:endParaRPr lang="en-US"/>
          </a:p>
        </p:txBody>
      </p:sp>
    </p:spTree>
    <p:extLst>
      <p:ext uri="{BB962C8B-B14F-4D97-AF65-F5344CB8AC3E}">
        <p14:creationId xmlns:p14="http://schemas.microsoft.com/office/powerpoint/2010/main" val="2277549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A72E1877-7A63-4421-B1F2-EB7DAF8137EC}" type="slidenum">
              <a:rPr lang="ar-SA"/>
              <a:pPr/>
              <a:t>‹#›</a:t>
            </a:fld>
            <a:endParaRPr lang="en-US"/>
          </a:p>
        </p:txBody>
      </p:sp>
    </p:spTree>
    <p:extLst>
      <p:ext uri="{BB962C8B-B14F-4D97-AF65-F5344CB8AC3E}">
        <p14:creationId xmlns:p14="http://schemas.microsoft.com/office/powerpoint/2010/main" val="2181162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A80B4CE9-000B-4054-89B6-F896EA542519}" type="slidenum">
              <a:rPr lang="ar-SA"/>
              <a:pPr/>
              <a:t>‹#›</a:t>
            </a:fld>
            <a:endParaRPr lang="en-US"/>
          </a:p>
        </p:txBody>
      </p:sp>
    </p:spTree>
    <p:extLst>
      <p:ext uri="{BB962C8B-B14F-4D97-AF65-F5344CB8AC3E}">
        <p14:creationId xmlns:p14="http://schemas.microsoft.com/office/powerpoint/2010/main" val="93320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4B9BCC5E-F05C-4A63-9861-3FC5AEBC954D}" type="slidenum">
              <a:rPr lang="ar-SA"/>
              <a:pPr/>
              <a:t>‹#›</a:t>
            </a:fld>
            <a:endParaRPr lang="en-US"/>
          </a:p>
        </p:txBody>
      </p:sp>
    </p:spTree>
    <p:extLst>
      <p:ext uri="{BB962C8B-B14F-4D97-AF65-F5344CB8AC3E}">
        <p14:creationId xmlns:p14="http://schemas.microsoft.com/office/powerpoint/2010/main" val="3721228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D53818F1-161A-444F-9005-44D55EBBC3D3}" type="slidenum">
              <a:rPr lang="ar-SA"/>
              <a:pPr/>
              <a:t>‹#›</a:t>
            </a:fld>
            <a:endParaRPr lang="en-US"/>
          </a:p>
        </p:txBody>
      </p:sp>
    </p:spTree>
    <p:extLst>
      <p:ext uri="{BB962C8B-B14F-4D97-AF65-F5344CB8AC3E}">
        <p14:creationId xmlns:p14="http://schemas.microsoft.com/office/powerpoint/2010/main" val="3061759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9B0FD7E-3290-457D-9ED3-BB43881E5754}" type="slidenum">
              <a:rPr lang="ar-SA"/>
              <a:pPr/>
              <a:t>‹#›</a:t>
            </a:fld>
            <a:endParaRPr lang="en-US"/>
          </a:p>
        </p:txBody>
      </p:sp>
    </p:spTree>
    <p:extLst>
      <p:ext uri="{BB962C8B-B14F-4D97-AF65-F5344CB8AC3E}">
        <p14:creationId xmlns:p14="http://schemas.microsoft.com/office/powerpoint/2010/main" val="2589081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4EAF4432-9942-4DBA-BBDA-F8B21D8332B2}" type="slidenum">
              <a:rPr lang="ar-SA"/>
              <a:pPr/>
              <a:t>‹#›</a:t>
            </a:fld>
            <a:endParaRPr lang="en-US"/>
          </a:p>
        </p:txBody>
      </p:sp>
    </p:spTree>
    <p:extLst>
      <p:ext uri="{BB962C8B-B14F-4D97-AF65-F5344CB8AC3E}">
        <p14:creationId xmlns:p14="http://schemas.microsoft.com/office/powerpoint/2010/main" val="3236104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6792D2B-B67D-4C71-9E1F-A4778C26C9C2}" type="slidenum">
              <a:rPr lang="ar-SA"/>
              <a:pPr/>
              <a:t>‹#›</a:t>
            </a:fld>
            <a:endParaRPr lang="en-US"/>
          </a:p>
        </p:txBody>
      </p:sp>
    </p:spTree>
    <p:extLst>
      <p:ext uri="{BB962C8B-B14F-4D97-AF65-F5344CB8AC3E}">
        <p14:creationId xmlns:p14="http://schemas.microsoft.com/office/powerpoint/2010/main" val="406042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2137B7AC-98A3-4587-9354-AFFC6746A31F}" type="slidenum">
              <a:rPr lang="ar-SA"/>
              <a:pPr/>
              <a:t>‹#›</a:t>
            </a:fld>
            <a:endParaRPr lang="en-US"/>
          </a:p>
        </p:txBody>
      </p:sp>
    </p:spTree>
    <p:extLst>
      <p:ext uri="{BB962C8B-B14F-4D97-AF65-F5344CB8AC3E}">
        <p14:creationId xmlns:p14="http://schemas.microsoft.com/office/powerpoint/2010/main" val="2273430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8D58E04C-0849-4A64-B7D0-E41B23146D36}"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charset="0"/>
          <a:cs typeface="Arial" charset="0"/>
        </a:defRPr>
      </a:lvl2pPr>
      <a:lvl3pPr algn="ctr" rtl="1" fontAlgn="base">
        <a:spcBef>
          <a:spcPct val="0"/>
        </a:spcBef>
        <a:spcAft>
          <a:spcPct val="0"/>
        </a:spcAft>
        <a:defRPr sz="4400">
          <a:solidFill>
            <a:schemeClr val="tx2"/>
          </a:solidFill>
          <a:latin typeface="Arial" charset="0"/>
          <a:cs typeface="Arial" charset="0"/>
        </a:defRPr>
      </a:lvl3pPr>
      <a:lvl4pPr algn="ctr" rtl="1" fontAlgn="base">
        <a:spcBef>
          <a:spcPct val="0"/>
        </a:spcBef>
        <a:spcAft>
          <a:spcPct val="0"/>
        </a:spcAft>
        <a:defRPr sz="4400">
          <a:solidFill>
            <a:schemeClr val="tx2"/>
          </a:solidFill>
          <a:latin typeface="Arial" charset="0"/>
          <a:cs typeface="Arial" charset="0"/>
        </a:defRPr>
      </a:lvl4pPr>
      <a:lvl5pPr algn="ctr" rtl="1" fontAlgn="base">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5"/>
          <p:cNvSpPr txBox="1">
            <a:spLocks noChangeArrowheads="1"/>
          </p:cNvSpPr>
          <p:nvPr/>
        </p:nvSpPr>
        <p:spPr bwMode="auto">
          <a:xfrm>
            <a:off x="755650" y="4005263"/>
            <a:ext cx="5905500" cy="143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8000" b="1">
                <a:latin typeface="Comic Sans MS" pitchFamily="66" charset="0"/>
                <a:cs typeface="Traditional Arabic" pitchFamily="2" charset="-78"/>
              </a:rPr>
              <a:t>صلى الله عليه وسلم</a:t>
            </a:r>
            <a:r>
              <a:rPr lang="ar-SA" sz="8800" b="1">
                <a:latin typeface="Comic Sans MS" pitchFamily="66" charset="0"/>
                <a:cs typeface="Traditional Arabic" pitchFamily="2" charset="-78"/>
              </a:rPr>
              <a:t> </a:t>
            </a:r>
            <a:endParaRPr lang="en-US" sz="8800" b="1">
              <a:latin typeface="Comic Sans MS" pitchFamily="66" charset="0"/>
              <a:cs typeface="Traditional Arabic" pitchFamily="2" charset="-78"/>
            </a:endParaRPr>
          </a:p>
        </p:txBody>
      </p:sp>
      <p:sp>
        <p:nvSpPr>
          <p:cNvPr id="11270" name="Text Box 6"/>
          <p:cNvSpPr txBox="1">
            <a:spLocks noChangeArrowheads="1"/>
          </p:cNvSpPr>
          <p:nvPr/>
        </p:nvSpPr>
        <p:spPr bwMode="auto">
          <a:xfrm>
            <a:off x="250825" y="1751013"/>
            <a:ext cx="6911975" cy="247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15600" b="1">
                <a:cs typeface="Traditional Arabic" pitchFamily="2" charset="-78"/>
              </a:rPr>
              <a:t>شمائل النبي</a:t>
            </a:r>
            <a:endParaRPr lang="en-US" sz="15600" b="1">
              <a:cs typeface="Traditional Arabic" pitchFamily="2" charset="-78"/>
            </a:endParaRPr>
          </a:p>
        </p:txBody>
      </p:sp>
      <p:sp>
        <p:nvSpPr>
          <p:cNvPr id="11271" name="Oval 7"/>
          <p:cNvSpPr>
            <a:spLocks noChangeArrowheads="1"/>
          </p:cNvSpPr>
          <p:nvPr/>
        </p:nvSpPr>
        <p:spPr bwMode="auto">
          <a:xfrm>
            <a:off x="3059113" y="5516563"/>
            <a:ext cx="1225550" cy="86518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sz="5400"/>
              <a:t>3</a:t>
            </a:r>
            <a:endParaRPr lang="en-US" sz="5400"/>
          </a:p>
        </p:txBody>
      </p:sp>
      <p:sp>
        <p:nvSpPr>
          <p:cNvPr id="7" name="مستطيل 6"/>
          <p:cNvSpPr/>
          <p:nvPr/>
        </p:nvSpPr>
        <p:spPr>
          <a:xfrm>
            <a:off x="5142945" y="5974233"/>
            <a:ext cx="3036409" cy="369332"/>
          </a:xfrm>
          <a:prstGeom prst="rect">
            <a:avLst/>
          </a:prstGeom>
        </p:spPr>
        <p:txBody>
          <a:bodyPr wrap="none">
            <a:spAutoFit/>
          </a:bodyPr>
          <a:lstStyle>
            <a:defPPr>
              <a:defRPr lang="ar-KW"/>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ar-KW" b="1" dirty="0" smtClean="0">
                <a:latin typeface="Traditional Arabic" pitchFamily="18" charset="-78"/>
                <a:cs typeface="Traditional Arabic" pitchFamily="18" charset="-78"/>
              </a:rPr>
              <a:t>من كتاب الشمائل المحمدية للترمذي بتصرف</a:t>
            </a:r>
            <a:endParaRPr lang="en-US" b="1" dirty="0">
              <a:latin typeface="Traditional Arabic" pitchFamily="18" charset="-78"/>
              <a:cs typeface="Traditional Arabic" pitchFamily="18" charset="-78"/>
            </a:endParaRPr>
          </a:p>
        </p:txBody>
      </p:sp>
      <p:pic>
        <p:nvPicPr>
          <p:cNvPr id="2"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250825" y="2786063"/>
            <a:ext cx="7921625" cy="3387725"/>
          </a:xfrm>
          <a:prstGeom prst="rect">
            <a:avLst/>
          </a:prstGeom>
          <a:noFill/>
          <a:ln>
            <a:noFill/>
          </a:ln>
          <a:effectLst>
            <a:outerShdw dist="17961"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SA" sz="3600" b="1" dirty="0">
                <a:cs typeface="Traditional Arabic" pitchFamily="2" charset="-78"/>
              </a:rPr>
              <a:t>14- باب ما جاء في صفة درع رسول الله </a:t>
            </a:r>
            <a:r>
              <a:rPr lang="en-US" sz="3600" dirty="0">
                <a:cs typeface="Traditional Arabic" pitchFamily="2" charset="-78"/>
                <a:sym typeface="AGA Arabesque" pitchFamily="2" charset="2"/>
              </a:rPr>
              <a:t></a:t>
            </a:r>
            <a:endParaRPr lang="en-US" sz="3600" dirty="0">
              <a:cs typeface="Traditional Arabic" pitchFamily="2" charset="-78"/>
            </a:endParaRPr>
          </a:p>
          <a:p>
            <a:pPr algn="just"/>
            <a:r>
              <a:rPr lang="ar-SA" sz="3600" b="1" dirty="0">
                <a:cs typeface="Traditional Arabic" pitchFamily="2" charset="-78"/>
              </a:rPr>
              <a:t>89 - عن الزبير بن العوام قال :</a:t>
            </a:r>
          </a:p>
          <a:p>
            <a:pPr algn="just"/>
            <a:r>
              <a:rPr lang="ar-SA" sz="3600" b="1" dirty="0">
                <a:cs typeface="Traditional Arabic" pitchFamily="2" charset="-78"/>
              </a:rPr>
              <a:t>" كان على النبي </a:t>
            </a:r>
            <a:r>
              <a:rPr lang="en-US" sz="3600" dirty="0">
                <a:cs typeface="Traditional Arabic" pitchFamily="2" charset="-78"/>
                <a:sym typeface="AGA Arabesque" pitchFamily="2" charset="2"/>
              </a:rPr>
              <a:t></a:t>
            </a:r>
            <a:r>
              <a:rPr lang="ar-SA" sz="3600" b="1" dirty="0">
                <a:cs typeface="Traditional Arabic" pitchFamily="2" charset="-78"/>
              </a:rPr>
              <a:t> يوم أحد درعان، فنهض إلى الصخرة فلم يستطع، فأقعد طلحة تحته وصعد النبي </a:t>
            </a:r>
            <a:r>
              <a:rPr lang="en-US" sz="3600" dirty="0">
                <a:cs typeface="Traditional Arabic" pitchFamily="2" charset="-78"/>
                <a:sym typeface="AGA Arabesque" pitchFamily="2" charset="2"/>
              </a:rPr>
              <a:t></a:t>
            </a:r>
            <a:r>
              <a:rPr lang="ar-SA" sz="3600" b="1" dirty="0">
                <a:cs typeface="Traditional Arabic" pitchFamily="2" charset="-78"/>
              </a:rPr>
              <a:t> حتى استوى على الصخرة ، قال: سمعت النبي </a:t>
            </a:r>
            <a:r>
              <a:rPr lang="en-US" sz="3600" dirty="0">
                <a:cs typeface="Traditional Arabic" pitchFamily="2" charset="-78"/>
                <a:sym typeface="AGA Arabesque" pitchFamily="2" charset="2"/>
              </a:rPr>
              <a:t></a:t>
            </a:r>
            <a:r>
              <a:rPr lang="en-US" sz="3600" dirty="0">
                <a:cs typeface="Traditional Arabic" pitchFamily="2" charset="-78"/>
              </a:rPr>
              <a:t> </a:t>
            </a:r>
            <a:r>
              <a:rPr lang="ar-SA" sz="3600" b="1" dirty="0">
                <a:cs typeface="Traditional Arabic" pitchFamily="2" charset="-78"/>
              </a:rPr>
              <a:t>يقول : أوجب طلحة ( أي وجبت له الجنة )". </a:t>
            </a:r>
            <a:r>
              <a:rPr lang="ar-SA" sz="3600" b="1" dirty="0">
                <a:solidFill>
                  <a:srgbClr val="FF3300"/>
                </a:solidFill>
                <a:cs typeface="Traditional Arabic" pitchFamily="2" charset="-78"/>
              </a:rPr>
              <a:t>صحيح</a:t>
            </a: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684213" y="3249613"/>
            <a:ext cx="74168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4400" b="1" dirty="0">
                <a:cs typeface="Traditional Arabic" pitchFamily="2" charset="-78"/>
              </a:rPr>
              <a:t>90 -  عن الصائب (  السائب ) بن يزيد :</a:t>
            </a:r>
          </a:p>
          <a:p>
            <a:pPr algn="just"/>
            <a:r>
              <a:rPr lang="ar-SA" sz="4400" b="1" dirty="0">
                <a:cs typeface="Traditional Arabic" pitchFamily="2" charset="-78"/>
              </a:rPr>
              <a:t>" أن رسول الله </a:t>
            </a:r>
            <a:r>
              <a:rPr lang="en-US" sz="4400" dirty="0">
                <a:cs typeface="Traditional Arabic" pitchFamily="2" charset="-78"/>
                <a:sym typeface="AGA Arabesque" pitchFamily="2" charset="2"/>
              </a:rPr>
              <a:t></a:t>
            </a:r>
            <a:r>
              <a:rPr lang="ar-SA" sz="4400" b="1" dirty="0">
                <a:cs typeface="Traditional Arabic" pitchFamily="2" charset="-78"/>
              </a:rPr>
              <a:t> كان عليه يوم أحد درعان قد ظاهر بينهما ( أي جمع بينهما ولبس احداهما فوق الآخر ) ". </a:t>
            </a:r>
            <a:r>
              <a:rPr lang="ar-SA" sz="4400" b="1" dirty="0">
                <a:solidFill>
                  <a:srgbClr val="FF3300"/>
                </a:solidFill>
                <a:cs typeface="Traditional Arabic" pitchFamily="2" charset="-78"/>
              </a:rPr>
              <a:t>حسن</a:t>
            </a:r>
            <a:endParaRPr lang="en-US" sz="4400" b="1" dirty="0">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611188" y="2708275"/>
            <a:ext cx="7561262"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3600" b="1" dirty="0">
                <a:cs typeface="Traditional Arabic" pitchFamily="2" charset="-78"/>
              </a:rPr>
              <a:t>15- باب ما جاء في صفة مِغْفر رسول الله </a:t>
            </a:r>
            <a:r>
              <a:rPr lang="en-US" sz="3600" dirty="0">
                <a:cs typeface="Traditional Arabic" pitchFamily="2" charset="-78"/>
                <a:sym typeface="AGA Arabesque" pitchFamily="2" charset="2"/>
              </a:rPr>
              <a:t></a:t>
            </a:r>
            <a:endParaRPr lang="ar-SA" sz="3600" dirty="0">
              <a:cs typeface="Traditional Arabic" pitchFamily="2" charset="-78"/>
            </a:endParaRPr>
          </a:p>
          <a:p>
            <a:pPr algn="just"/>
            <a:r>
              <a:rPr lang="ar-SA" sz="3600" b="1" dirty="0">
                <a:cs typeface="Traditional Arabic" pitchFamily="2" charset="-78"/>
              </a:rPr>
              <a:t>91 - عن أنس بن مالك :</a:t>
            </a:r>
          </a:p>
          <a:p>
            <a:pPr algn="just"/>
            <a:r>
              <a:rPr lang="ar-SA" sz="3600" b="1" dirty="0">
                <a:cs typeface="Traditional Arabic" pitchFamily="2" charset="-78"/>
              </a:rPr>
              <a:t>" أن النبي </a:t>
            </a:r>
            <a:r>
              <a:rPr lang="en-US" sz="3600" dirty="0">
                <a:cs typeface="Traditional Arabic" pitchFamily="2" charset="-78"/>
                <a:sym typeface="AGA Arabesque" pitchFamily="2" charset="2"/>
              </a:rPr>
              <a:t></a:t>
            </a:r>
            <a:r>
              <a:rPr lang="ar-SA" sz="3600" b="1" dirty="0">
                <a:cs typeface="Traditional Arabic" pitchFamily="2" charset="-78"/>
              </a:rPr>
              <a:t> دخل مكة ( عام الفتح ) وعليه مغفر، فـ ( لما نزعه )  قيل له : هذا ابن خَطَلٍ متعلق بأستار الكعبة فقال اقتلوه". </a:t>
            </a:r>
            <a:r>
              <a:rPr lang="ar-SA" sz="3600" b="1" dirty="0">
                <a:solidFill>
                  <a:srgbClr val="FF3300"/>
                </a:solidFill>
                <a:cs typeface="Traditional Arabic" pitchFamily="2" charset="-78"/>
              </a:rPr>
              <a:t>صحيح</a:t>
            </a:r>
          </a:p>
          <a:p>
            <a:pPr algn="just"/>
            <a:r>
              <a:rPr lang="ar-SA" sz="3600" b="1" dirty="0">
                <a:cs typeface="Traditional Arabic" pitchFamily="2" charset="-78"/>
              </a:rPr>
              <a:t>قال ابن شهاب : وبلغني أن رسول الله </a:t>
            </a:r>
            <a:r>
              <a:rPr lang="en-US" sz="3600" dirty="0">
                <a:cs typeface="Traditional Arabic" pitchFamily="2" charset="-78"/>
                <a:sym typeface="AGA Arabesque" pitchFamily="2" charset="2"/>
              </a:rPr>
              <a:t></a:t>
            </a:r>
            <a:r>
              <a:rPr lang="ar-SA" sz="3600" b="1" dirty="0">
                <a:cs typeface="Traditional Arabic" pitchFamily="2" charset="-78"/>
              </a:rPr>
              <a:t> لم يكن يومئذ محرماً ". </a:t>
            </a:r>
            <a:endParaRPr lang="en-US" sz="3600" b="1" dirty="0">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611188" y="2849563"/>
            <a:ext cx="7345362"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3600" b="1" dirty="0">
                <a:cs typeface="Traditional Arabic" pitchFamily="2" charset="-78"/>
              </a:rPr>
              <a:t>16- باب ما جاء في عمامة رسول الله </a:t>
            </a:r>
            <a:r>
              <a:rPr lang="en-US" sz="3600" dirty="0">
                <a:cs typeface="Traditional Arabic" pitchFamily="2" charset="-78"/>
                <a:sym typeface="AGA Arabesque" pitchFamily="2" charset="2"/>
              </a:rPr>
              <a:t></a:t>
            </a:r>
            <a:endParaRPr lang="ar-SA" sz="3600" dirty="0">
              <a:cs typeface="Traditional Arabic" pitchFamily="2" charset="-78"/>
            </a:endParaRPr>
          </a:p>
          <a:p>
            <a:pPr algn="just"/>
            <a:r>
              <a:rPr lang="ar-SA" sz="3600" b="1" dirty="0">
                <a:cs typeface="Traditional Arabic" pitchFamily="2" charset="-78"/>
              </a:rPr>
              <a:t>92- عن جابر قال :</a:t>
            </a:r>
          </a:p>
          <a:p>
            <a:pPr algn="just"/>
            <a:r>
              <a:rPr lang="ar-SA" sz="3600" b="1" dirty="0">
                <a:cs typeface="Traditional Arabic" pitchFamily="2" charset="-78"/>
              </a:rPr>
              <a:t>" دخل النبي </a:t>
            </a:r>
            <a:r>
              <a:rPr lang="en-US" sz="3600" dirty="0">
                <a:cs typeface="Traditional Arabic" pitchFamily="2" charset="-78"/>
                <a:sym typeface="AGA Arabesque" pitchFamily="2" charset="2"/>
              </a:rPr>
              <a:t></a:t>
            </a:r>
            <a:r>
              <a:rPr lang="ar-SA" sz="3600" b="1" dirty="0">
                <a:cs typeface="Traditional Arabic" pitchFamily="2" charset="-78"/>
              </a:rPr>
              <a:t> مكة يوم الفتح وعليه عمامة سوداء ". </a:t>
            </a:r>
            <a:r>
              <a:rPr lang="ar-SA" sz="3600" b="1" dirty="0">
                <a:solidFill>
                  <a:srgbClr val="FF3300"/>
                </a:solidFill>
                <a:cs typeface="Traditional Arabic" pitchFamily="2" charset="-78"/>
              </a:rPr>
              <a:t>صحيح</a:t>
            </a:r>
          </a:p>
          <a:p>
            <a:pPr algn="just"/>
            <a:r>
              <a:rPr lang="ar-SA" sz="3600" b="1" dirty="0">
                <a:cs typeface="Traditional Arabic" pitchFamily="2" charset="-78"/>
              </a:rPr>
              <a:t>93 – عن عمرو بن حريث :</a:t>
            </a:r>
          </a:p>
          <a:p>
            <a:pPr algn="just"/>
            <a:r>
              <a:rPr lang="ar-SA" sz="3600" b="1" dirty="0">
                <a:cs typeface="Traditional Arabic" pitchFamily="2" charset="-78"/>
              </a:rPr>
              <a:t>" أن النبي </a:t>
            </a:r>
            <a:r>
              <a:rPr lang="en-US" sz="3600" dirty="0">
                <a:cs typeface="Traditional Arabic" pitchFamily="2" charset="-78"/>
                <a:sym typeface="AGA Arabesque" pitchFamily="2" charset="2"/>
              </a:rPr>
              <a:t></a:t>
            </a:r>
            <a:r>
              <a:rPr lang="ar-SA" sz="3600" b="1" dirty="0">
                <a:cs typeface="Traditional Arabic" pitchFamily="2" charset="-78"/>
              </a:rPr>
              <a:t> خطب الناس وعليه عمامة سوداء ". </a:t>
            </a:r>
            <a:r>
              <a:rPr lang="ar-SA" sz="3600" b="1" dirty="0">
                <a:solidFill>
                  <a:srgbClr val="FF3300"/>
                </a:solidFill>
                <a:cs typeface="Traditional Arabic" pitchFamily="2" charset="-78"/>
              </a:rPr>
              <a:t>صحيح</a:t>
            </a: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323850" y="2852738"/>
            <a:ext cx="7993063" cy="350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3200" b="1">
                <a:cs typeface="Traditional Arabic" pitchFamily="2" charset="-78"/>
              </a:rPr>
              <a:t>94 -  عن ابن عمر قال :</a:t>
            </a:r>
          </a:p>
          <a:p>
            <a:pPr algn="just"/>
            <a:r>
              <a:rPr lang="ar-SA" sz="3200" b="1">
                <a:cs typeface="Traditional Arabic" pitchFamily="2" charset="-78"/>
              </a:rPr>
              <a:t>" كان النبي </a:t>
            </a:r>
            <a:r>
              <a:rPr lang="en-US" sz="3200" b="1">
                <a:cs typeface="Traditional Arabic" pitchFamily="2" charset="-78"/>
                <a:sym typeface="AGA Arabesque" pitchFamily="2" charset="2"/>
              </a:rPr>
              <a:t></a:t>
            </a:r>
            <a:r>
              <a:rPr lang="ar-SA" sz="3200" b="1">
                <a:cs typeface="Traditional Arabic" pitchFamily="2" charset="-78"/>
              </a:rPr>
              <a:t> إذا اعتم سدل عمامته بين كتفيه ". </a:t>
            </a:r>
            <a:r>
              <a:rPr lang="ar-SA" sz="3200" b="1">
                <a:solidFill>
                  <a:srgbClr val="FF3300"/>
                </a:solidFill>
                <a:cs typeface="Traditional Arabic" pitchFamily="2" charset="-78"/>
              </a:rPr>
              <a:t>صحيح</a:t>
            </a:r>
          </a:p>
          <a:p>
            <a:pPr algn="just"/>
            <a:r>
              <a:rPr lang="ar-SA" sz="3200" b="1">
                <a:cs typeface="Traditional Arabic" pitchFamily="2" charset="-78"/>
              </a:rPr>
              <a:t>قال نافع : وكان ابن عمر يفعل ذلك . قال عبيد الله : ورأيت القاسم بن محمد وسالماً يفعلون ذلك.</a:t>
            </a:r>
          </a:p>
          <a:p>
            <a:pPr algn="just"/>
            <a:r>
              <a:rPr lang="ar-SA" sz="3200" b="1">
                <a:cs typeface="Traditional Arabic" pitchFamily="2" charset="-78"/>
              </a:rPr>
              <a:t>95 -  عن ابن عباس :  </a:t>
            </a:r>
          </a:p>
          <a:p>
            <a:pPr algn="just"/>
            <a:r>
              <a:rPr lang="ar-SA" sz="3200" b="1">
                <a:cs typeface="Traditional Arabic" pitchFamily="2" charset="-78"/>
              </a:rPr>
              <a:t>" أن النبي </a:t>
            </a:r>
            <a:r>
              <a:rPr lang="en-US" sz="3200" b="1">
                <a:cs typeface="Traditional Arabic" pitchFamily="2" charset="-78"/>
                <a:sym typeface="AGA Arabesque" pitchFamily="2" charset="2"/>
              </a:rPr>
              <a:t></a:t>
            </a:r>
            <a:r>
              <a:rPr lang="ar-SA" sz="3200" b="1">
                <a:cs typeface="Traditional Arabic" pitchFamily="2" charset="-78"/>
              </a:rPr>
              <a:t> خطب الناس وعليه عمامة دسماء ( المتل</a:t>
            </a:r>
            <a:r>
              <a:rPr lang="ar-KW" sz="3200" b="1">
                <a:cs typeface="Traditional Arabic" pitchFamily="2" charset="-78"/>
              </a:rPr>
              <a:t>ط</a:t>
            </a:r>
            <a:r>
              <a:rPr lang="ar-SA" sz="3200" b="1">
                <a:cs typeface="Traditional Arabic" pitchFamily="2" charset="-78"/>
              </a:rPr>
              <a:t>خة بدسومة شعره من الطيب ) ". </a:t>
            </a:r>
            <a:r>
              <a:rPr lang="ar-SA" sz="3200" b="1">
                <a:solidFill>
                  <a:srgbClr val="FF3300"/>
                </a:solidFill>
                <a:cs typeface="Traditional Arabic" pitchFamily="2" charset="-78"/>
              </a:rPr>
              <a:t>صحيح</a:t>
            </a:r>
            <a:endParaRPr lang="en-US" sz="3200" b="1">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323850" y="1465263"/>
            <a:ext cx="7705725"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3200" b="1" dirty="0">
                <a:cs typeface="Traditional Arabic" pitchFamily="2" charset="-78"/>
              </a:rPr>
              <a:t>                </a:t>
            </a:r>
            <a:r>
              <a:rPr lang="ar-SA" sz="3200" b="1" dirty="0">
                <a:cs typeface="Traditional Arabic" pitchFamily="2" charset="-78"/>
              </a:rPr>
              <a:t>17- باب ما جاء في صفة إزار رسول الله  </a:t>
            </a:r>
            <a:r>
              <a:rPr lang="en-US" sz="3200" b="1" dirty="0">
                <a:cs typeface="Traditional Arabic" pitchFamily="2" charset="-78"/>
                <a:sym typeface="AGA Arabesque" pitchFamily="2" charset="2"/>
              </a:rPr>
              <a:t></a:t>
            </a:r>
            <a:endParaRPr lang="ar-SA" sz="3200" b="1" dirty="0">
              <a:cs typeface="Traditional Arabic" pitchFamily="2" charset="-78"/>
            </a:endParaRPr>
          </a:p>
          <a:p>
            <a:pPr algn="just"/>
            <a:r>
              <a:rPr lang="ar-KW" sz="3200" b="1" dirty="0">
                <a:cs typeface="Traditional Arabic" pitchFamily="2" charset="-78"/>
              </a:rPr>
              <a:t>               </a:t>
            </a:r>
            <a:r>
              <a:rPr lang="ar-SA" sz="3200" b="1" dirty="0">
                <a:cs typeface="Traditional Arabic" pitchFamily="2" charset="-78"/>
              </a:rPr>
              <a:t>96 -  عن أبي بردة عن أبيه قال :</a:t>
            </a:r>
          </a:p>
          <a:p>
            <a:pPr algn="just"/>
            <a:r>
              <a:rPr lang="ar-KW" sz="3200" b="1" dirty="0">
                <a:cs typeface="Traditional Arabic" pitchFamily="2" charset="-78"/>
              </a:rPr>
              <a:t>               </a:t>
            </a:r>
            <a:r>
              <a:rPr lang="ar-SA" sz="3200" b="1" dirty="0">
                <a:cs typeface="Traditional Arabic" pitchFamily="2" charset="-78"/>
              </a:rPr>
              <a:t>" أخرجتْ إلينا عائشة رضي الله عنها كساء ملبداً وإزاراً غليظاً ، فقالت: قُبض روح رسول الله </a:t>
            </a:r>
            <a:r>
              <a:rPr lang="en-US" sz="3200" b="1" dirty="0">
                <a:cs typeface="Traditional Arabic" pitchFamily="2" charset="-78"/>
                <a:sym typeface="AGA Arabesque" pitchFamily="2" charset="2"/>
              </a:rPr>
              <a:t></a:t>
            </a:r>
            <a:r>
              <a:rPr lang="ar-SA" sz="3200" b="1" dirty="0">
                <a:cs typeface="Traditional Arabic" pitchFamily="2" charset="-78"/>
              </a:rPr>
              <a:t> في هذين". صحيح</a:t>
            </a:r>
          </a:p>
          <a:p>
            <a:pPr algn="just"/>
            <a:r>
              <a:rPr lang="ar-SA" sz="3200" b="1" dirty="0">
                <a:cs typeface="Traditional Arabic" pitchFamily="2" charset="-78"/>
              </a:rPr>
              <a:t>97 -  عن الأشعث بن سُلَيم قال : سمعت عمتي تحدث عن عمها قال:</a:t>
            </a:r>
          </a:p>
          <a:p>
            <a:pPr algn="just"/>
            <a:r>
              <a:rPr lang="ar-SA" sz="3200" b="1" dirty="0">
                <a:cs typeface="Traditional Arabic" pitchFamily="2" charset="-78"/>
              </a:rPr>
              <a:t>" بينا أنا  أمشي بالمدينة إذا إنسان خلفي يقول : ارفع إزارك فإنه أتقى ، فإذا هو رسول الله </a:t>
            </a:r>
            <a:r>
              <a:rPr lang="en-US" sz="3200" b="1" dirty="0">
                <a:cs typeface="Traditional Arabic" pitchFamily="2" charset="-78"/>
                <a:sym typeface="AGA Arabesque" pitchFamily="2" charset="2"/>
              </a:rPr>
              <a:t></a:t>
            </a:r>
            <a:r>
              <a:rPr lang="ar-SA" sz="3200" b="1" dirty="0">
                <a:cs typeface="Traditional Arabic" pitchFamily="2" charset="-78"/>
              </a:rPr>
              <a:t> ، فقلت يا رسول الله إنما هي بُردَة مَلحاء </a:t>
            </a:r>
            <a:r>
              <a:rPr lang="en-US" sz="3200" b="1" dirty="0" smtClean="0">
                <a:cs typeface="Traditional Arabic" pitchFamily="2" charset="-78"/>
              </a:rPr>
              <a:t>    </a:t>
            </a:r>
            <a:r>
              <a:rPr lang="ar-SA" sz="3200" b="1" dirty="0" smtClean="0">
                <a:cs typeface="Traditional Arabic" pitchFamily="2" charset="-78"/>
              </a:rPr>
              <a:t>( </a:t>
            </a:r>
            <a:r>
              <a:rPr lang="ar-SA" sz="3200" b="1" dirty="0">
                <a:cs typeface="Traditional Arabic" pitchFamily="2" charset="-78"/>
              </a:rPr>
              <a:t>بيضاء يخالطها بعض السواد ) ، قال أما لك في أسوة ؟ فنظرت فإذا إزاره إلى نصف ساقَيه". </a:t>
            </a:r>
            <a:r>
              <a:rPr lang="ar-SA" sz="3200" b="1" dirty="0">
                <a:solidFill>
                  <a:srgbClr val="FF3300"/>
                </a:solidFill>
                <a:cs typeface="Traditional Arabic" pitchFamily="2" charset="-78"/>
              </a:rPr>
              <a:t>صحيح</a:t>
            </a: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5877272"/>
            <a:ext cx="1440160" cy="68589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684213" y="2997200"/>
            <a:ext cx="6624637"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4000" b="1" dirty="0">
                <a:cs typeface="Traditional Arabic" pitchFamily="2" charset="-78"/>
              </a:rPr>
              <a:t>99 - عن حذيفة بن اليمان قال :</a:t>
            </a:r>
          </a:p>
          <a:p>
            <a:pPr algn="just"/>
            <a:r>
              <a:rPr lang="ar-SA" sz="4000" b="1" dirty="0">
                <a:cs typeface="Traditional Arabic" pitchFamily="2" charset="-78"/>
              </a:rPr>
              <a:t>" أخذ رسول الله </a:t>
            </a:r>
            <a:r>
              <a:rPr lang="en-US" sz="4000" dirty="0">
                <a:cs typeface="Traditional Arabic" pitchFamily="2" charset="-78"/>
                <a:sym typeface="AGA Arabesque" pitchFamily="2" charset="2"/>
              </a:rPr>
              <a:t></a:t>
            </a:r>
            <a:r>
              <a:rPr lang="ar-SA" sz="4000" b="1" dirty="0">
                <a:cs typeface="Traditional Arabic" pitchFamily="2" charset="-78"/>
              </a:rPr>
              <a:t> بعضلة ساقي أو ساقه فقال : هذا موضع الإزار فإن أبيت فأسفل ، فإن أبيت فلا حق للإزار في الكعبين". </a:t>
            </a:r>
            <a:r>
              <a:rPr lang="ar-SA" sz="4000" b="1" dirty="0">
                <a:solidFill>
                  <a:srgbClr val="FF3300"/>
                </a:solidFill>
                <a:cs typeface="Traditional Arabic" pitchFamily="2" charset="-78"/>
              </a:rPr>
              <a:t>صحيح</a:t>
            </a:r>
            <a:endParaRPr lang="en-US" sz="4000" b="1" dirty="0">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323850" y="2852738"/>
            <a:ext cx="7848600" cy="350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3200" b="1">
                <a:cs typeface="Traditional Arabic" pitchFamily="2" charset="-78"/>
              </a:rPr>
              <a:t>20- باب ما جاء في جلسة رسول الله </a:t>
            </a:r>
            <a:r>
              <a:rPr lang="en-US" sz="3200" b="1">
                <a:cs typeface="Traditional Arabic" pitchFamily="2" charset="-78"/>
                <a:sym typeface="AGA Arabesque" pitchFamily="2" charset="2"/>
              </a:rPr>
              <a:t></a:t>
            </a:r>
            <a:endParaRPr lang="ar-SA" sz="3200" b="1">
              <a:cs typeface="Traditional Arabic" pitchFamily="2" charset="-78"/>
            </a:endParaRPr>
          </a:p>
          <a:p>
            <a:pPr algn="just"/>
            <a:r>
              <a:rPr lang="ar-SA" sz="3200" b="1">
                <a:cs typeface="Traditional Arabic" pitchFamily="2" charset="-78"/>
              </a:rPr>
              <a:t>102 - عن عباد بن تميم عن عمه : </a:t>
            </a:r>
          </a:p>
          <a:p>
            <a:pPr algn="just"/>
            <a:r>
              <a:rPr lang="ar-SA" sz="3200" b="1">
                <a:cs typeface="Traditional Arabic" pitchFamily="2" charset="-78"/>
              </a:rPr>
              <a:t>" أنه رأى النبي </a:t>
            </a:r>
            <a:r>
              <a:rPr lang="en-US" sz="3200" b="1">
                <a:cs typeface="Traditional Arabic" pitchFamily="2" charset="-78"/>
                <a:sym typeface="AGA Arabesque" pitchFamily="2" charset="2"/>
              </a:rPr>
              <a:t></a:t>
            </a:r>
            <a:r>
              <a:rPr lang="ar-SA" sz="3200" b="1">
                <a:cs typeface="Traditional Arabic" pitchFamily="2" charset="-78"/>
              </a:rPr>
              <a:t> مستلقياً في المسجد واضعاً إحدى رجليه على الأخرى". </a:t>
            </a:r>
            <a:r>
              <a:rPr lang="ar-SA" sz="3200" b="1">
                <a:solidFill>
                  <a:srgbClr val="FF3300"/>
                </a:solidFill>
                <a:cs typeface="Traditional Arabic" pitchFamily="2" charset="-78"/>
              </a:rPr>
              <a:t>صحيح</a:t>
            </a:r>
          </a:p>
          <a:p>
            <a:pPr algn="just"/>
            <a:r>
              <a:rPr lang="ar-SA" sz="3200" b="1">
                <a:cs typeface="Traditional Arabic" pitchFamily="2" charset="-78"/>
              </a:rPr>
              <a:t>103 -  أبي سعيد الخدري قال :</a:t>
            </a:r>
          </a:p>
          <a:p>
            <a:pPr algn="just"/>
            <a:r>
              <a:rPr lang="ar-SA" sz="3200" b="1">
                <a:cs typeface="Traditional Arabic" pitchFamily="2" charset="-78"/>
              </a:rPr>
              <a:t>"كان رسول الله </a:t>
            </a:r>
            <a:r>
              <a:rPr lang="en-US" sz="3200" b="1">
                <a:cs typeface="Traditional Arabic" pitchFamily="2" charset="-78"/>
                <a:sym typeface="AGA Arabesque" pitchFamily="2" charset="2"/>
              </a:rPr>
              <a:t></a:t>
            </a:r>
            <a:r>
              <a:rPr lang="ar-SA" sz="3200" b="1">
                <a:cs typeface="Traditional Arabic" pitchFamily="2" charset="-78"/>
              </a:rPr>
              <a:t> إذا جلس في المسجد احتبى بيديه ( أي جمع ظهره وساقيه بيديه )". </a:t>
            </a:r>
            <a:r>
              <a:rPr lang="ar-SA" sz="3200" b="1">
                <a:solidFill>
                  <a:srgbClr val="FF3300"/>
                </a:solidFill>
                <a:cs typeface="Traditional Arabic" pitchFamily="2" charset="-78"/>
              </a:rPr>
              <a:t>صحيح</a:t>
            </a:r>
            <a:endParaRPr lang="en-US" sz="3200" b="1">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611188" y="1989138"/>
            <a:ext cx="7488237"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2800" b="1">
                <a:cs typeface="Traditional Arabic" pitchFamily="2" charset="-78"/>
              </a:rPr>
              <a:t>                        </a:t>
            </a:r>
            <a:r>
              <a:rPr lang="ar-SA" sz="2800" b="1">
                <a:cs typeface="Traditional Arabic" pitchFamily="2" charset="-78"/>
              </a:rPr>
              <a:t>21- باب ما جاء في تكأة رسول الله </a:t>
            </a:r>
            <a:r>
              <a:rPr lang="en-US" sz="2800" b="1">
                <a:cs typeface="Traditional Arabic" pitchFamily="2" charset="-78"/>
                <a:sym typeface="AGA Arabesque" pitchFamily="2" charset="2"/>
              </a:rPr>
              <a:t></a:t>
            </a:r>
            <a:endParaRPr lang="ar-SA" sz="2800" b="1">
              <a:cs typeface="Traditional Arabic" pitchFamily="2" charset="-78"/>
            </a:endParaRPr>
          </a:p>
          <a:p>
            <a:pPr algn="just"/>
            <a:r>
              <a:rPr lang="ar-KW" sz="2800" b="1">
                <a:cs typeface="Traditional Arabic" pitchFamily="2" charset="-78"/>
              </a:rPr>
              <a:t>                       </a:t>
            </a:r>
            <a:r>
              <a:rPr lang="ar-SA" sz="2800" b="1">
                <a:cs typeface="Traditional Arabic" pitchFamily="2" charset="-78"/>
              </a:rPr>
              <a:t>104 -  عن جابر بن سمرة قال :</a:t>
            </a:r>
          </a:p>
          <a:p>
            <a:pPr algn="just"/>
            <a:r>
              <a:rPr lang="ar-KW" sz="2800" b="1">
                <a:cs typeface="Traditional Arabic" pitchFamily="2" charset="-78"/>
              </a:rPr>
              <a:t>     </a:t>
            </a:r>
            <a:r>
              <a:rPr lang="ar-SA" sz="2800" b="1">
                <a:cs typeface="Traditional Arabic" pitchFamily="2" charset="-78"/>
              </a:rPr>
              <a:t>" رأيت رسول الله </a:t>
            </a:r>
            <a:r>
              <a:rPr lang="en-US" sz="2800" b="1">
                <a:cs typeface="Traditional Arabic" pitchFamily="2" charset="-78"/>
                <a:sym typeface="AGA Arabesque" pitchFamily="2" charset="2"/>
              </a:rPr>
              <a:t></a:t>
            </a:r>
            <a:r>
              <a:rPr lang="ar-SA" sz="2800" b="1">
                <a:cs typeface="Traditional Arabic" pitchFamily="2" charset="-78"/>
              </a:rPr>
              <a:t> متكئاً على وسادة على يساره ". </a:t>
            </a:r>
            <a:r>
              <a:rPr lang="ar-SA" sz="2800" b="1">
                <a:solidFill>
                  <a:srgbClr val="FF3300"/>
                </a:solidFill>
                <a:cs typeface="Traditional Arabic" pitchFamily="2" charset="-78"/>
              </a:rPr>
              <a:t>صحيح</a:t>
            </a:r>
          </a:p>
          <a:p>
            <a:pPr algn="just"/>
            <a:r>
              <a:rPr lang="ar-SA" sz="2800" b="1">
                <a:cs typeface="Traditional Arabic" pitchFamily="2" charset="-78"/>
              </a:rPr>
              <a:t>105 - عن عبد الرحمن بن أبي بكرة عن أبيه قال :  قال رسول الله </a:t>
            </a:r>
            <a:r>
              <a:rPr lang="en-US" sz="2800" b="1">
                <a:cs typeface="Traditional Arabic" pitchFamily="2" charset="-78"/>
                <a:sym typeface="AGA Arabesque" pitchFamily="2" charset="2"/>
              </a:rPr>
              <a:t></a:t>
            </a:r>
            <a:r>
              <a:rPr lang="ar-SA" sz="2800" b="1">
                <a:cs typeface="Traditional Arabic" pitchFamily="2" charset="-78"/>
              </a:rPr>
              <a:t>  : </a:t>
            </a:r>
          </a:p>
          <a:p>
            <a:pPr algn="just"/>
            <a:r>
              <a:rPr lang="ar-SA" sz="2800" b="1">
                <a:cs typeface="Traditional Arabic" pitchFamily="2" charset="-78"/>
              </a:rPr>
              <a:t>" ألا أحدثكم بأكبر الكبائر؟ قالوا بلى يا رسول الله قال: الإشراك بالله، وعقوق الوالدين قال: وجلس رسول الله </a:t>
            </a:r>
            <a:r>
              <a:rPr lang="en-US" sz="2800" b="1">
                <a:cs typeface="Traditional Arabic" pitchFamily="2" charset="-78"/>
                <a:sym typeface="AGA Arabesque" pitchFamily="2" charset="2"/>
              </a:rPr>
              <a:t></a:t>
            </a:r>
            <a:r>
              <a:rPr lang="en-US" sz="2800" b="1">
                <a:cs typeface="Traditional Arabic" pitchFamily="2" charset="-78"/>
              </a:rPr>
              <a:t>  </a:t>
            </a:r>
            <a:r>
              <a:rPr lang="ar-SA" sz="2800" b="1">
                <a:cs typeface="Traditional Arabic" pitchFamily="2" charset="-78"/>
              </a:rPr>
              <a:t>وكان متكئاً قال: وشهادة الزور، أو قول الزور، قال : فما زال رسول الله </a:t>
            </a:r>
            <a:r>
              <a:rPr lang="en-US" sz="2800" b="1">
                <a:cs typeface="Traditional Arabic" pitchFamily="2" charset="-78"/>
                <a:sym typeface="AGA Arabesque" pitchFamily="2" charset="2"/>
              </a:rPr>
              <a:t></a:t>
            </a:r>
            <a:r>
              <a:rPr lang="ar-SA" sz="2800" b="1">
                <a:cs typeface="Traditional Arabic" pitchFamily="2" charset="-78"/>
              </a:rPr>
              <a:t> يقولها حتى قلنا : ليته سكت ". </a:t>
            </a:r>
            <a:r>
              <a:rPr lang="ar-SA" sz="2800" b="1">
                <a:solidFill>
                  <a:srgbClr val="FF3300"/>
                </a:solidFill>
                <a:cs typeface="Traditional Arabic" pitchFamily="2" charset="-78"/>
              </a:rPr>
              <a:t>صحيح</a:t>
            </a:r>
          </a:p>
          <a:p>
            <a:pPr algn="just"/>
            <a:r>
              <a:rPr lang="ar-SA" sz="2800" b="1">
                <a:cs typeface="Traditional Arabic" pitchFamily="2" charset="-78"/>
              </a:rPr>
              <a:t>106 -  عن أبي جحيفة قال : قال رسول الله </a:t>
            </a:r>
            <a:r>
              <a:rPr lang="en-US" sz="2800" b="1">
                <a:cs typeface="Traditional Arabic" pitchFamily="2" charset="-78"/>
                <a:sym typeface="AGA Arabesque" pitchFamily="2" charset="2"/>
              </a:rPr>
              <a:t></a:t>
            </a:r>
            <a:r>
              <a:rPr lang="en-US" sz="2800" b="1">
                <a:cs typeface="Traditional Arabic" pitchFamily="2" charset="-78"/>
              </a:rPr>
              <a:t> </a:t>
            </a:r>
            <a:r>
              <a:rPr lang="ar-SA" sz="2800" b="1">
                <a:cs typeface="Traditional Arabic" pitchFamily="2" charset="-78"/>
              </a:rPr>
              <a:t>: </a:t>
            </a:r>
          </a:p>
          <a:p>
            <a:pPr algn="just"/>
            <a:r>
              <a:rPr lang="ar-SA" sz="2800" b="1">
                <a:cs typeface="Traditional Arabic" pitchFamily="2" charset="-78"/>
              </a:rPr>
              <a:t>" أما أنا فلا آكل متكئاً ، ( لاآكل مكئا ) ". </a:t>
            </a:r>
            <a:r>
              <a:rPr lang="ar-SA" sz="2800" b="1">
                <a:solidFill>
                  <a:srgbClr val="FF3300"/>
                </a:solidFill>
                <a:cs typeface="Traditional Arabic" pitchFamily="2" charset="-78"/>
              </a:rPr>
              <a:t>صحيح</a:t>
            </a:r>
            <a:endParaRPr lang="en-US" sz="2800" b="1">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468313" y="2492375"/>
            <a:ext cx="770255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3200" b="1">
                <a:cs typeface="Traditional Arabic" pitchFamily="2" charset="-78"/>
              </a:rPr>
              <a:t>               </a:t>
            </a:r>
            <a:r>
              <a:rPr lang="ar-SA" sz="3200" b="1">
                <a:cs typeface="Traditional Arabic" pitchFamily="2" charset="-78"/>
              </a:rPr>
              <a:t>23- باب ما جاء في عيش رسول الله </a:t>
            </a:r>
            <a:r>
              <a:rPr lang="en-US" sz="3200" b="1">
                <a:cs typeface="Traditional Arabic" pitchFamily="2" charset="-78"/>
                <a:sym typeface="AGA Arabesque" pitchFamily="2" charset="2"/>
              </a:rPr>
              <a:t></a:t>
            </a:r>
            <a:endParaRPr lang="ar-SA" sz="3200" b="1">
              <a:cs typeface="Traditional Arabic" pitchFamily="2" charset="-78"/>
            </a:endParaRPr>
          </a:p>
          <a:p>
            <a:pPr algn="just"/>
            <a:r>
              <a:rPr lang="ar-SA" sz="3200" b="1">
                <a:cs typeface="Traditional Arabic" pitchFamily="2" charset="-78"/>
              </a:rPr>
              <a:t>108 - عن محمد بن سيرين قال :</a:t>
            </a:r>
          </a:p>
          <a:p>
            <a:pPr algn="just"/>
            <a:r>
              <a:rPr lang="ar-SA" sz="3200" b="1">
                <a:cs typeface="Traditional Arabic" pitchFamily="2" charset="-78"/>
              </a:rPr>
              <a:t>" كنا عند أبي هريرة وعليه ثوبان مُمَشَّقَان ( أي مصبوغان بالمشق وهو الطين الأحمر وقيل : المغرة ) من كتان، فتمخط في أحدهما فقال : بخٍ بخٍ، يتمخط أبو هريرة في الكتان. لقد رأيتُني وإني لأخِرُّ فيما بين منبر رسول الله </a:t>
            </a:r>
            <a:r>
              <a:rPr lang="en-US" sz="3200" b="1">
                <a:cs typeface="Traditional Arabic" pitchFamily="2" charset="-78"/>
                <a:sym typeface="AGA Arabesque" pitchFamily="2" charset="2"/>
              </a:rPr>
              <a:t></a:t>
            </a:r>
            <a:r>
              <a:rPr lang="ar-SA" sz="3200" b="1">
                <a:cs typeface="Traditional Arabic" pitchFamily="2" charset="-78"/>
              </a:rPr>
              <a:t> وحجرة عائشة رضي الله عنها مغشياً علي، فيجيء الجائي فيضع رجله على عنقي، يرى أن بي جنوناً وما بي جنون، وما هو إلا الجوع". </a:t>
            </a:r>
            <a:r>
              <a:rPr lang="ar-SA" sz="3200" b="1">
                <a:solidFill>
                  <a:srgbClr val="FF3300"/>
                </a:solidFill>
                <a:cs typeface="Traditional Arabic" pitchFamily="2" charset="-78"/>
              </a:rPr>
              <a:t>صحيح</a:t>
            </a: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395288" y="2205038"/>
            <a:ext cx="7634287"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2800" b="1">
                <a:cs typeface="Traditional Arabic" pitchFamily="2" charset="-78"/>
              </a:rPr>
              <a:t>                          </a:t>
            </a:r>
            <a:r>
              <a:rPr lang="ar-SA" sz="2800" b="1">
                <a:cs typeface="Traditional Arabic" pitchFamily="2" charset="-78"/>
              </a:rPr>
              <a:t>109 - عن مالك بن دينار قال :</a:t>
            </a:r>
          </a:p>
          <a:p>
            <a:pPr algn="just"/>
            <a:r>
              <a:rPr lang="ar-KW" sz="2800" b="1">
                <a:cs typeface="Traditional Arabic" pitchFamily="2" charset="-78"/>
              </a:rPr>
              <a:t>      </a:t>
            </a:r>
            <a:r>
              <a:rPr lang="ar-SA" sz="2800" b="1">
                <a:cs typeface="Traditional Arabic" pitchFamily="2" charset="-78"/>
              </a:rPr>
              <a:t>" ما شبع رسول الله </a:t>
            </a:r>
            <a:r>
              <a:rPr lang="en-US" sz="2800" b="1">
                <a:cs typeface="Traditional Arabic" pitchFamily="2" charset="-78"/>
                <a:sym typeface="AGA Arabesque" pitchFamily="2" charset="2"/>
              </a:rPr>
              <a:t></a:t>
            </a:r>
            <a:r>
              <a:rPr lang="ar-SA" sz="2800" b="1">
                <a:cs typeface="Traditional Arabic" pitchFamily="2" charset="-78"/>
              </a:rPr>
              <a:t>   من خبز قَطٍّ ولا لحم إلا على ضَفَفٍ ( إلا إذا نزل به الضيوف فيشبع حينئذ لضرورة الإيناس والمجابرة )  ". </a:t>
            </a:r>
            <a:r>
              <a:rPr lang="ar-SA" sz="2800" b="1">
                <a:solidFill>
                  <a:srgbClr val="FF3300"/>
                </a:solidFill>
                <a:cs typeface="Traditional Arabic" pitchFamily="2" charset="-78"/>
              </a:rPr>
              <a:t>صحيح</a:t>
            </a:r>
          </a:p>
          <a:p>
            <a:pPr algn="just"/>
            <a:r>
              <a:rPr lang="ar-SA" sz="2800" b="1">
                <a:cs typeface="Traditional Arabic" pitchFamily="2" charset="-78"/>
              </a:rPr>
              <a:t>قال مالك: سألت رجلاً من أهل البادية ما الضفف؟ قال أن يتناول مع الناس.</a:t>
            </a:r>
          </a:p>
          <a:p>
            <a:pPr algn="just"/>
            <a:r>
              <a:rPr lang="ar-SA" sz="2800" b="1">
                <a:cs typeface="Traditional Arabic" pitchFamily="2" charset="-78"/>
              </a:rPr>
              <a:t>110 -  عن سماك بن حرب قال: سمعت النعمان بن بشير يقول :</a:t>
            </a:r>
          </a:p>
          <a:p>
            <a:pPr algn="just"/>
            <a:r>
              <a:rPr lang="ar-KW" sz="2800" b="1">
                <a:cs typeface="Traditional Arabic" pitchFamily="2" charset="-78"/>
              </a:rPr>
              <a:t> </a:t>
            </a:r>
            <a:r>
              <a:rPr lang="ar-SA" sz="2800" b="1">
                <a:cs typeface="Traditional Arabic" pitchFamily="2" charset="-78"/>
              </a:rPr>
              <a:t>" ألستم في طعام وشراب ما شئتم ؟ لقد رأيت نبيكم </a:t>
            </a:r>
            <a:r>
              <a:rPr lang="en-US" sz="2800" b="1">
                <a:cs typeface="Traditional Arabic" pitchFamily="2" charset="-78"/>
                <a:sym typeface="AGA Arabesque" pitchFamily="2" charset="2"/>
              </a:rPr>
              <a:t></a:t>
            </a:r>
            <a:r>
              <a:rPr lang="en-US" sz="2800" b="1">
                <a:cs typeface="Traditional Arabic" pitchFamily="2" charset="-78"/>
              </a:rPr>
              <a:t> </a:t>
            </a:r>
            <a:r>
              <a:rPr lang="ar-SA" sz="2800" b="1">
                <a:cs typeface="Traditional Arabic" pitchFamily="2" charset="-78"/>
              </a:rPr>
              <a:t> وما يجد من الدَّقَل ( رديء التمر ) ما يملأ بطنه". </a:t>
            </a:r>
            <a:r>
              <a:rPr lang="ar-SA" sz="2800" b="1">
                <a:solidFill>
                  <a:srgbClr val="FF3300"/>
                </a:solidFill>
                <a:cs typeface="Traditional Arabic" pitchFamily="2" charset="-78"/>
              </a:rPr>
              <a:t>صحيح</a:t>
            </a:r>
          </a:p>
          <a:p>
            <a:pPr algn="just"/>
            <a:r>
              <a:rPr lang="ar-SA" sz="2800" b="1">
                <a:cs typeface="Traditional Arabic" pitchFamily="2" charset="-78"/>
              </a:rPr>
              <a:t>111 - عن عائشة قالت :</a:t>
            </a:r>
          </a:p>
          <a:p>
            <a:pPr algn="just"/>
            <a:r>
              <a:rPr lang="ar-SA" sz="2800" b="1">
                <a:cs typeface="Traditional Arabic" pitchFamily="2" charset="-78"/>
              </a:rPr>
              <a:t>" إن كنا آل محمد نمكث شهراً ما نستوقد بنار إن هو إلا التمر والماء ". </a:t>
            </a:r>
            <a:r>
              <a:rPr lang="ar-SA" sz="2800" b="1">
                <a:solidFill>
                  <a:srgbClr val="FF3300"/>
                </a:solidFill>
                <a:cs typeface="Traditional Arabic" pitchFamily="2" charset="-78"/>
              </a:rPr>
              <a:t>صحيح</a:t>
            </a:r>
            <a:endParaRPr lang="en-US" sz="2800" b="1">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323850" y="2478088"/>
            <a:ext cx="7704138" cy="375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1600" b="1">
                <a:cs typeface="Traditional Arabic" pitchFamily="2" charset="-78"/>
              </a:rPr>
              <a:t>                                           </a:t>
            </a:r>
            <a:r>
              <a:rPr lang="ar-SA" sz="1600" b="1">
                <a:cs typeface="Traditional Arabic" pitchFamily="2" charset="-78"/>
              </a:rPr>
              <a:t>113 -  عن أبي هريرة قال :</a:t>
            </a:r>
          </a:p>
          <a:p>
            <a:pPr algn="just"/>
            <a:r>
              <a:rPr lang="ar-KW" sz="1600" b="1">
                <a:cs typeface="Traditional Arabic" pitchFamily="2" charset="-78"/>
              </a:rPr>
              <a:t>                           </a:t>
            </a:r>
            <a:r>
              <a:rPr lang="ar-SA" sz="1600" b="1">
                <a:cs typeface="Traditional Arabic" pitchFamily="2" charset="-78"/>
              </a:rPr>
              <a:t>" خرج رسول الله </a:t>
            </a:r>
            <a:r>
              <a:rPr lang="en-US" sz="1600" b="1">
                <a:cs typeface="Traditional Arabic" pitchFamily="2" charset="-78"/>
                <a:sym typeface="AGA Arabesque" pitchFamily="2" charset="2"/>
              </a:rPr>
              <a:t></a:t>
            </a:r>
            <a:r>
              <a:rPr lang="ar-SA" sz="1600" b="1">
                <a:cs typeface="Traditional Arabic" pitchFamily="2" charset="-78"/>
              </a:rPr>
              <a:t> في ساعة لا يخرج فيها ولا يلقاه فيها أحدٌ، فأتاه أبوبكر فقال: ما جاء بك يا </a:t>
            </a:r>
            <a:r>
              <a:rPr lang="ar-KW" sz="1600" b="1">
                <a:cs typeface="Traditional Arabic" pitchFamily="2" charset="-78"/>
              </a:rPr>
              <a:t> </a:t>
            </a:r>
            <a:r>
              <a:rPr lang="ar-SA" sz="1600" b="1">
                <a:cs typeface="Traditional Arabic" pitchFamily="2" charset="-78"/>
              </a:rPr>
              <a:t>أبا بكر؟ قال: خرجت ألقى رسول الله </a:t>
            </a:r>
            <a:r>
              <a:rPr lang="en-US" sz="1600" b="1">
                <a:cs typeface="Traditional Arabic" pitchFamily="2" charset="-78"/>
                <a:sym typeface="AGA Arabesque" pitchFamily="2" charset="2"/>
              </a:rPr>
              <a:t></a:t>
            </a:r>
            <a:r>
              <a:rPr lang="en-US" sz="1600" b="1">
                <a:cs typeface="Traditional Arabic" pitchFamily="2" charset="-78"/>
              </a:rPr>
              <a:t> </a:t>
            </a:r>
            <a:r>
              <a:rPr lang="ar-SA" sz="1600" b="1">
                <a:cs typeface="Traditional Arabic" pitchFamily="2" charset="-78"/>
              </a:rPr>
              <a:t>وأنظر في وجهه، والتسليم عليه، فلم يلبث أن جاء عمر، فقال: ما جاء بك يا عمر؟ قال الجوع يا رسول الله. قال </a:t>
            </a:r>
            <a:r>
              <a:rPr lang="en-US" sz="1600" b="1">
                <a:cs typeface="Traditional Arabic" pitchFamily="2" charset="-78"/>
                <a:sym typeface="AGA Arabesque" pitchFamily="2" charset="2"/>
              </a:rPr>
              <a:t></a:t>
            </a:r>
            <a:r>
              <a:rPr lang="ar-SA" sz="1600" b="1">
                <a:cs typeface="Traditional Arabic" pitchFamily="2" charset="-78"/>
              </a:rPr>
              <a:t> : وأنا قد وجدت بعض ذلك. فانطلقوا إلى منزل أبي الهيثم بن التيهان الأنصاري وكان رجلاً كثير النخيل والشاء، ولم يكن له خدم فلم يجدوه، فقالوا لامرأته: أين صاحبك؟ فقالت انطلق يستعْذِب لنا الماء ، فلم يلبثوا أن جاء أبو الهيثم بقِرْبَةٍ يزعبها ( يتدافع بها لثقلها ) فوضعها، ثم جاء يلتزم النبي </a:t>
            </a:r>
            <a:r>
              <a:rPr lang="en-US" sz="1600" b="1">
                <a:cs typeface="Traditional Arabic" pitchFamily="2" charset="-78"/>
                <a:sym typeface="AGA Arabesque" pitchFamily="2" charset="2"/>
              </a:rPr>
              <a:t></a:t>
            </a:r>
            <a:r>
              <a:rPr lang="en-US" sz="1600" b="1">
                <a:cs typeface="Traditional Arabic" pitchFamily="2" charset="-78"/>
              </a:rPr>
              <a:t> </a:t>
            </a:r>
            <a:r>
              <a:rPr lang="ar-SA" sz="1600" b="1">
                <a:cs typeface="Traditional Arabic" pitchFamily="2" charset="-78"/>
              </a:rPr>
              <a:t>ويفديه بأبيه وأمه، ثم انطلق بهم إلى حديقته، فبسط لهم بساطاً، ثم انطلق إلى نخلة فجاء بقنو ( عنقود بلح ) فوضعه، فقال النبي </a:t>
            </a:r>
            <a:r>
              <a:rPr lang="en-US" sz="1600" b="1">
                <a:cs typeface="Traditional Arabic" pitchFamily="2" charset="-78"/>
                <a:sym typeface="AGA Arabesque" pitchFamily="2" charset="2"/>
              </a:rPr>
              <a:t></a:t>
            </a:r>
            <a:r>
              <a:rPr lang="en-US" sz="1600" b="1">
                <a:cs typeface="Traditional Arabic" pitchFamily="2" charset="-78"/>
              </a:rPr>
              <a:t> </a:t>
            </a:r>
            <a:r>
              <a:rPr lang="ar-SA" sz="1600" b="1">
                <a:cs typeface="Traditional Arabic" pitchFamily="2" charset="-78"/>
              </a:rPr>
              <a:t>:  أفلا تنَقَّيْتَ لنا من رطبه؟ فقال : يا رسول الله إني أردت أن تختاروا أو تخيروا من رطبه وبسره ، فأكلوا وشربوا من ذلك الماء ، فقال </a:t>
            </a:r>
            <a:r>
              <a:rPr lang="en-US" sz="1600" b="1">
                <a:cs typeface="Traditional Arabic" pitchFamily="2" charset="-78"/>
                <a:sym typeface="AGA Arabesque" pitchFamily="2" charset="2"/>
              </a:rPr>
              <a:t></a:t>
            </a:r>
            <a:r>
              <a:rPr lang="en-US" sz="1600" b="1">
                <a:cs typeface="Traditional Arabic" pitchFamily="2" charset="-78"/>
              </a:rPr>
              <a:t> </a:t>
            </a:r>
            <a:r>
              <a:rPr lang="ar-KW" sz="1600" b="1">
                <a:cs typeface="Traditional Arabic" pitchFamily="2" charset="-78"/>
              </a:rPr>
              <a:t> </a:t>
            </a:r>
            <a:r>
              <a:rPr lang="ar-SA" sz="1600" b="1">
                <a:cs typeface="Traditional Arabic" pitchFamily="2" charset="-78"/>
              </a:rPr>
              <a:t>: </a:t>
            </a:r>
          </a:p>
          <a:p>
            <a:pPr algn="just"/>
            <a:r>
              <a:rPr lang="ar-SA" sz="1600" b="1">
                <a:cs typeface="Traditional Arabic" pitchFamily="2" charset="-78"/>
              </a:rPr>
              <a:t>" هذا والذي نفسي بيده من النعيم الذي تسألون عنه يوم القيامة! ظِلٌ بَارِدٌ، ورُطَبٌ طَيِّبٌ، وماء  بارِدٌ "</a:t>
            </a:r>
          </a:p>
          <a:p>
            <a:pPr algn="just"/>
            <a:r>
              <a:rPr lang="ar-SA" sz="1600" b="1">
                <a:cs typeface="Traditional Arabic" pitchFamily="2" charset="-78"/>
              </a:rPr>
              <a:t> فانطلق أبو الهيثم ليصنع لهم طعاماً فقال النبي </a:t>
            </a:r>
            <a:r>
              <a:rPr lang="en-US" sz="1600" b="1">
                <a:cs typeface="Traditional Arabic" pitchFamily="2" charset="-78"/>
                <a:sym typeface="AGA Arabesque" pitchFamily="2" charset="2"/>
              </a:rPr>
              <a:t></a:t>
            </a:r>
            <a:r>
              <a:rPr lang="en-US" sz="1600" b="1">
                <a:cs typeface="Traditional Arabic" pitchFamily="2" charset="-78"/>
              </a:rPr>
              <a:t> </a:t>
            </a:r>
            <a:r>
              <a:rPr lang="ar-KW" sz="1600" b="1">
                <a:cs typeface="Traditional Arabic" pitchFamily="2" charset="-78"/>
              </a:rPr>
              <a:t> </a:t>
            </a:r>
            <a:r>
              <a:rPr lang="ar-SA" sz="1600" b="1">
                <a:cs typeface="Traditional Arabic" pitchFamily="2" charset="-78"/>
              </a:rPr>
              <a:t>:</a:t>
            </a:r>
            <a:r>
              <a:rPr lang="ar-KW" sz="1600" b="1">
                <a:cs typeface="Traditional Arabic" pitchFamily="2" charset="-78"/>
              </a:rPr>
              <a:t> </a:t>
            </a:r>
            <a:r>
              <a:rPr lang="ar-SA" sz="1600" b="1">
                <a:cs typeface="Traditional Arabic" pitchFamily="2" charset="-78"/>
              </a:rPr>
              <a:t>" لا تذبَحَنَّ لنا ذات درّ "</a:t>
            </a:r>
          </a:p>
          <a:p>
            <a:pPr algn="just"/>
            <a:r>
              <a:rPr lang="ar-SA" sz="1600" b="1">
                <a:cs typeface="Traditional Arabic" pitchFamily="2" charset="-78"/>
              </a:rPr>
              <a:t>فذبح لهم عَناقاً أو جَدْياً، فأتاهم بها، فأكلوا، فقال </a:t>
            </a:r>
            <a:r>
              <a:rPr lang="en-US" sz="1600" b="1">
                <a:cs typeface="Traditional Arabic" pitchFamily="2" charset="-78"/>
                <a:sym typeface="AGA Arabesque" pitchFamily="2" charset="2"/>
              </a:rPr>
              <a:t></a:t>
            </a:r>
            <a:r>
              <a:rPr lang="en-US" sz="1600" b="1">
                <a:cs typeface="Traditional Arabic" pitchFamily="2" charset="-78"/>
              </a:rPr>
              <a:t> </a:t>
            </a:r>
            <a:r>
              <a:rPr lang="ar-SA" sz="1600" b="1">
                <a:cs typeface="Traditional Arabic" pitchFamily="2" charset="-78"/>
              </a:rPr>
              <a:t>: هل لك خادم ؟ قال لا. قال فإذا أتانا سَبْي فأتنا، فأتى </a:t>
            </a:r>
            <a:r>
              <a:rPr lang="en-US" sz="1600" b="1">
                <a:cs typeface="Traditional Arabic" pitchFamily="2" charset="-78"/>
                <a:sym typeface="AGA Arabesque" pitchFamily="2" charset="2"/>
              </a:rPr>
              <a:t></a:t>
            </a:r>
            <a:r>
              <a:rPr lang="ar-SA" sz="1600" b="1">
                <a:cs typeface="Traditional Arabic" pitchFamily="2" charset="-78"/>
              </a:rPr>
              <a:t> برأسين ليس معهما ثالث ، فأتاه أبو الهيثم فقال النبي </a:t>
            </a:r>
            <a:r>
              <a:rPr lang="en-US" sz="1600" b="1">
                <a:cs typeface="Traditional Arabic" pitchFamily="2" charset="-78"/>
                <a:sym typeface="AGA Arabesque" pitchFamily="2" charset="2"/>
              </a:rPr>
              <a:t></a:t>
            </a:r>
            <a:r>
              <a:rPr lang="en-US" sz="1600" b="1">
                <a:cs typeface="Traditional Arabic" pitchFamily="2" charset="-78"/>
              </a:rPr>
              <a:t> </a:t>
            </a:r>
            <a:r>
              <a:rPr lang="ar-SA" sz="1600" b="1">
                <a:cs typeface="Traditional Arabic" pitchFamily="2" charset="-78"/>
              </a:rPr>
              <a:t>: اختر منهما. فقال يا رسول الله اخْتَر لي، فقال النبي </a:t>
            </a:r>
            <a:r>
              <a:rPr lang="en-US" sz="1600" b="1">
                <a:cs typeface="Traditional Arabic" pitchFamily="2" charset="-78"/>
                <a:sym typeface="AGA Arabesque" pitchFamily="2" charset="2"/>
              </a:rPr>
              <a:t></a:t>
            </a:r>
            <a:r>
              <a:rPr lang="en-US" sz="1600" b="1">
                <a:cs typeface="Traditional Arabic" pitchFamily="2" charset="-78"/>
              </a:rPr>
              <a:t> </a:t>
            </a:r>
            <a:r>
              <a:rPr lang="ar-SA" sz="1600" b="1">
                <a:cs typeface="Traditional Arabic" pitchFamily="2" charset="-78"/>
              </a:rPr>
              <a:t>: " إن المستشار مؤتمن، خذ هذا، فإني رأيته يصلي، واستوص به معروفاً" فانطلق أبو الهيثم إلى امرأته فأخبرها بقول رسول الله </a:t>
            </a:r>
            <a:r>
              <a:rPr lang="en-US" sz="1600" b="1">
                <a:cs typeface="Traditional Arabic" pitchFamily="2" charset="-78"/>
                <a:sym typeface="AGA Arabesque" pitchFamily="2" charset="2"/>
              </a:rPr>
              <a:t></a:t>
            </a:r>
            <a:r>
              <a:rPr lang="ar-SA" sz="1600" b="1">
                <a:cs typeface="Traditional Arabic" pitchFamily="2" charset="-78"/>
              </a:rPr>
              <a:t>، فقالت امرأته: ما أنت ببالغ حَقَّ ما قال فيه النبي </a:t>
            </a:r>
            <a:r>
              <a:rPr lang="en-US" sz="1600" b="1">
                <a:cs typeface="Traditional Arabic" pitchFamily="2" charset="-78"/>
                <a:sym typeface="AGA Arabesque" pitchFamily="2" charset="2"/>
              </a:rPr>
              <a:t></a:t>
            </a:r>
            <a:r>
              <a:rPr lang="ar-SA" sz="1600" b="1">
                <a:cs typeface="Traditional Arabic" pitchFamily="2" charset="-78"/>
              </a:rPr>
              <a:t> إلا بأن تُعْتقَه، قال : فهو عتيق، فقال </a:t>
            </a:r>
            <a:r>
              <a:rPr lang="en-US" sz="1600" b="1">
                <a:cs typeface="Traditional Arabic" pitchFamily="2" charset="-78"/>
                <a:sym typeface="AGA Arabesque" pitchFamily="2" charset="2"/>
              </a:rPr>
              <a:t></a:t>
            </a:r>
            <a:r>
              <a:rPr lang="en-US" sz="1600" b="1">
                <a:cs typeface="Traditional Arabic" pitchFamily="2" charset="-78"/>
              </a:rPr>
              <a:t> </a:t>
            </a:r>
            <a:r>
              <a:rPr lang="ar-SA" sz="1600" b="1">
                <a:cs typeface="Traditional Arabic" pitchFamily="2" charset="-78"/>
              </a:rPr>
              <a:t>: إن الله لم يبعث نبياً ولا خليفة إلا وله بطانتان: بطانة تأمره بالمعروف وتنهاه عن المنكر، وبطانةٌ لا تألوه خبالاً، ومن يوقَ بطانة السوء فقد وُقيَ ".   </a:t>
            </a:r>
            <a:r>
              <a:rPr lang="ar-SA" sz="1600" b="1">
                <a:solidFill>
                  <a:srgbClr val="FF3300"/>
                </a:solidFill>
                <a:cs typeface="Traditional Arabic" pitchFamily="2" charset="-78"/>
              </a:rPr>
              <a:t>صحيح</a:t>
            </a: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395288" y="2565400"/>
            <a:ext cx="78486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3200" b="1" dirty="0">
                <a:cs typeface="Traditional Arabic" pitchFamily="2" charset="-78"/>
              </a:rPr>
              <a:t>                        </a:t>
            </a:r>
            <a:r>
              <a:rPr lang="ar-SA" sz="3200" b="1" dirty="0">
                <a:cs typeface="Traditional Arabic" pitchFamily="2" charset="-78"/>
              </a:rPr>
              <a:t>114 -  سعد بن أبي وقاص يقول :</a:t>
            </a:r>
          </a:p>
          <a:p>
            <a:pPr algn="just"/>
            <a:r>
              <a:rPr lang="ar-SA" sz="3200" b="1" dirty="0">
                <a:cs typeface="Traditional Arabic" pitchFamily="2" charset="-78"/>
              </a:rPr>
              <a:t>" إني لأول رجل اهْراقَ دماً في سبيل الله عز وجل، وإني لأول رجل رمى بسهم في سبيل الله، لقد رأيتُني أغزو في العصابة من أصحاب محمد عليه الصلاة والسلام ما نأكل إلا ورق الشجر والحُبْلة ( ورق يشبه اللوبياء وقيل شجر له شوك ) ، حتى تقرَّحت أشداقنا، وإن أحدنا ليضع كما تضع الشاة والبعير، وأصبحت بنو أسد يعزرونني في الدين </a:t>
            </a:r>
            <a:r>
              <a:rPr lang="en-US" sz="3200" b="1" dirty="0" smtClean="0">
                <a:cs typeface="Traditional Arabic" pitchFamily="2" charset="-78"/>
              </a:rPr>
              <a:t> </a:t>
            </a:r>
            <a:r>
              <a:rPr lang="ar-SA" sz="3200" b="1" dirty="0" smtClean="0">
                <a:cs typeface="Traditional Arabic" pitchFamily="2" charset="-78"/>
              </a:rPr>
              <a:t>( </a:t>
            </a:r>
            <a:r>
              <a:rPr lang="ar-SA" sz="3200" b="1" dirty="0">
                <a:cs typeface="Traditional Arabic" pitchFamily="2" charset="-78"/>
              </a:rPr>
              <a:t>أي يعيبون علي أني </a:t>
            </a:r>
            <a:r>
              <a:rPr lang="ar-SA" sz="3200" b="1" dirty="0" smtClean="0">
                <a:cs typeface="Traditional Arabic" pitchFamily="2" charset="-78"/>
              </a:rPr>
              <a:t>لا</a:t>
            </a:r>
            <a:r>
              <a:rPr lang="en-US" sz="3200" b="1" dirty="0" smtClean="0">
                <a:cs typeface="Traditional Arabic" pitchFamily="2" charset="-78"/>
              </a:rPr>
              <a:t> </a:t>
            </a:r>
            <a:r>
              <a:rPr lang="ar-SA" sz="3200" b="1" dirty="0" smtClean="0">
                <a:cs typeface="Traditional Arabic" pitchFamily="2" charset="-78"/>
              </a:rPr>
              <a:t>أحسن </a:t>
            </a:r>
            <a:r>
              <a:rPr lang="ar-SA" sz="3200" b="1" dirty="0">
                <a:cs typeface="Traditional Arabic" pitchFamily="2" charset="-78"/>
              </a:rPr>
              <a:t>الصلاة ) ، لقد خِبْتُ وخسرت إذا وضل عملي".</a:t>
            </a: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323850" y="2416175"/>
            <a:ext cx="8029575"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2400" b="1">
                <a:cs typeface="Traditional Arabic" pitchFamily="2" charset="-78"/>
              </a:rPr>
              <a:t>                              </a:t>
            </a:r>
            <a:r>
              <a:rPr lang="ar-SA" sz="2400" b="1">
                <a:cs typeface="Traditional Arabic" pitchFamily="2" charset="-78"/>
              </a:rPr>
              <a:t>115 - قال عتبة بن غزوان :</a:t>
            </a:r>
          </a:p>
          <a:p>
            <a:pPr algn="just"/>
            <a:r>
              <a:rPr lang="ar-SA" sz="2400" b="1">
                <a:cs typeface="Traditional Arabic" pitchFamily="2" charset="-78"/>
              </a:rPr>
              <a:t>" لقد رأيتني وإني لسابع سبعة مع رسول الله </a:t>
            </a:r>
            <a:r>
              <a:rPr lang="en-US" sz="2400" b="1">
                <a:cs typeface="Traditional Arabic" pitchFamily="2" charset="-78"/>
                <a:sym typeface="AGA Arabesque" pitchFamily="2" charset="2"/>
              </a:rPr>
              <a:t></a:t>
            </a:r>
            <a:r>
              <a:rPr lang="ar-SA" sz="2400" b="1">
                <a:cs typeface="Traditional Arabic" pitchFamily="2" charset="-78"/>
              </a:rPr>
              <a:t>، ما لنا طعام إلا ورق الشجر حتى تقرحت أشداقنا، فالتقطت بردة قسمتها بيني وبين سعد، فما منا من أولئك السبعة أحد إلا وهو أمير مصر من الأمصار وستجرّبون الأمراء بعدنا ". </a:t>
            </a:r>
            <a:r>
              <a:rPr lang="ar-SA" sz="2400" b="1">
                <a:solidFill>
                  <a:srgbClr val="FF3300"/>
                </a:solidFill>
                <a:cs typeface="Traditional Arabic" pitchFamily="2" charset="-78"/>
              </a:rPr>
              <a:t>صحيح</a:t>
            </a:r>
          </a:p>
          <a:p>
            <a:pPr algn="just"/>
            <a:r>
              <a:rPr lang="ar-SA" sz="2400" b="1">
                <a:cs typeface="Traditional Arabic" pitchFamily="2" charset="-78"/>
              </a:rPr>
              <a:t>116 - عن أنس قال :</a:t>
            </a:r>
          </a:p>
          <a:p>
            <a:pPr algn="just"/>
            <a:r>
              <a:rPr lang="ar-SA" sz="2400" b="1">
                <a:cs typeface="Traditional Arabic" pitchFamily="2" charset="-78"/>
              </a:rPr>
              <a:t>" قال رسول الله </a:t>
            </a:r>
            <a:r>
              <a:rPr lang="en-US" sz="2400" b="1">
                <a:cs typeface="Traditional Arabic" pitchFamily="2" charset="-78"/>
                <a:sym typeface="AGA Arabesque" pitchFamily="2" charset="2"/>
              </a:rPr>
              <a:t></a:t>
            </a:r>
            <a:r>
              <a:rPr lang="ar-SA" sz="2400" b="1">
                <a:cs typeface="Traditional Arabic" pitchFamily="2" charset="-78"/>
              </a:rPr>
              <a:t>: لقد أُخِفت في الله وما يخاف أحد، ولقد أوذيت في الله وما يؤذى أحد، ولقد أتت عليّ ثلاثون من بين ليلة ويوم ومالي ولبلال طعامٌ يأكله ذو كبد إلا شيء يواريه إبط بلال". </a:t>
            </a:r>
            <a:r>
              <a:rPr lang="ar-SA" sz="2400" b="1">
                <a:solidFill>
                  <a:srgbClr val="FF3300"/>
                </a:solidFill>
                <a:cs typeface="Traditional Arabic" pitchFamily="2" charset="-78"/>
              </a:rPr>
              <a:t>صحيح</a:t>
            </a:r>
          </a:p>
          <a:p>
            <a:pPr algn="just"/>
            <a:r>
              <a:rPr lang="ar-SA" sz="2400" b="1">
                <a:cs typeface="Traditional Arabic" pitchFamily="2" charset="-78"/>
              </a:rPr>
              <a:t>117 – وعنه :</a:t>
            </a:r>
          </a:p>
          <a:p>
            <a:pPr algn="just"/>
            <a:r>
              <a:rPr lang="ar-SA" sz="2400" b="1">
                <a:cs typeface="Traditional Arabic" pitchFamily="2" charset="-78"/>
              </a:rPr>
              <a:t>" أن النبي </a:t>
            </a:r>
            <a:r>
              <a:rPr lang="en-US" sz="2400" b="1">
                <a:cs typeface="Traditional Arabic" pitchFamily="2" charset="-78"/>
                <a:sym typeface="AGA Arabesque" pitchFamily="2" charset="2"/>
              </a:rPr>
              <a:t></a:t>
            </a:r>
            <a:r>
              <a:rPr lang="ar-SA" sz="2400" b="1">
                <a:cs typeface="Traditional Arabic" pitchFamily="2" charset="-78"/>
              </a:rPr>
              <a:t> لم يجتمع عنده غداءٌ ولا عشاء من خبز ولحم إلا على ضَفَف". </a:t>
            </a:r>
            <a:r>
              <a:rPr lang="ar-SA" sz="2400" b="1">
                <a:solidFill>
                  <a:srgbClr val="FF3300"/>
                </a:solidFill>
                <a:cs typeface="Traditional Arabic" pitchFamily="2" charset="-78"/>
              </a:rPr>
              <a:t>صحيح</a:t>
            </a:r>
          </a:p>
          <a:p>
            <a:pPr algn="just"/>
            <a:r>
              <a:rPr lang="ar-SA" sz="2400" b="1">
                <a:cs typeface="Traditional Arabic" pitchFamily="2" charset="-78"/>
              </a:rPr>
              <a:t>قال عبد الله : قال بعضهم : هو كثرة الأيدي .</a:t>
            </a:r>
            <a:endParaRPr lang="en-US" sz="2400" b="1">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250825" y="2924175"/>
            <a:ext cx="7777163"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2800" b="1">
                <a:cs typeface="Traditional Arabic" pitchFamily="2" charset="-78"/>
              </a:rPr>
              <a:t>24- باب ما جاء في صفة أكل رسول الله </a:t>
            </a:r>
            <a:r>
              <a:rPr lang="en-US" sz="2800" b="1">
                <a:cs typeface="Traditional Arabic" pitchFamily="2" charset="-78"/>
                <a:sym typeface="AGA Arabesque" pitchFamily="2" charset="2"/>
              </a:rPr>
              <a:t></a:t>
            </a:r>
            <a:endParaRPr lang="ar-SA" sz="2800" b="1">
              <a:cs typeface="Traditional Arabic" pitchFamily="2" charset="-78"/>
            </a:endParaRPr>
          </a:p>
          <a:p>
            <a:pPr algn="just"/>
            <a:r>
              <a:rPr lang="ar-SA" sz="2800" b="1">
                <a:cs typeface="Traditional Arabic" pitchFamily="2" charset="-78"/>
              </a:rPr>
              <a:t>120 -  عن أنس قال :</a:t>
            </a:r>
          </a:p>
          <a:p>
            <a:pPr algn="just"/>
            <a:r>
              <a:rPr lang="ar-SA" sz="2800" b="1">
                <a:cs typeface="Traditional Arabic" pitchFamily="2" charset="-78"/>
              </a:rPr>
              <a:t>" كان النبي </a:t>
            </a:r>
            <a:r>
              <a:rPr lang="en-US" sz="2800" b="1">
                <a:cs typeface="Traditional Arabic" pitchFamily="2" charset="-78"/>
                <a:sym typeface="AGA Arabesque" pitchFamily="2" charset="2"/>
              </a:rPr>
              <a:t></a:t>
            </a:r>
            <a:r>
              <a:rPr lang="ar-SA" sz="2800" b="1">
                <a:cs typeface="Traditional Arabic" pitchFamily="2" charset="-78"/>
              </a:rPr>
              <a:t> إذا أكل طعاماً لعق أصابعه الثلاث ". </a:t>
            </a:r>
            <a:r>
              <a:rPr lang="ar-SA" sz="2800" b="1">
                <a:solidFill>
                  <a:srgbClr val="FF3300"/>
                </a:solidFill>
                <a:cs typeface="Traditional Arabic" pitchFamily="2" charset="-78"/>
              </a:rPr>
              <a:t>صحيح</a:t>
            </a:r>
          </a:p>
          <a:p>
            <a:pPr algn="just"/>
            <a:r>
              <a:rPr lang="ar-SA" sz="2800" b="1">
                <a:cs typeface="Traditional Arabic" pitchFamily="2" charset="-78"/>
              </a:rPr>
              <a:t>121 -  عن ابن لكعب بن مالك عن أبيه قال :</a:t>
            </a:r>
          </a:p>
          <a:p>
            <a:pPr algn="just"/>
            <a:r>
              <a:rPr lang="ar-SA" sz="2800" b="1">
                <a:cs typeface="Traditional Arabic" pitchFamily="2" charset="-78"/>
              </a:rPr>
              <a:t>" كان رسول الله </a:t>
            </a:r>
            <a:r>
              <a:rPr lang="en-US" sz="2800" b="1">
                <a:cs typeface="Traditional Arabic" pitchFamily="2" charset="-78"/>
                <a:sym typeface="AGA Arabesque" pitchFamily="2" charset="2"/>
              </a:rPr>
              <a:t></a:t>
            </a:r>
            <a:r>
              <a:rPr lang="ar-SA" sz="2800" b="1">
                <a:cs typeface="Traditional Arabic" pitchFamily="2" charset="-78"/>
              </a:rPr>
              <a:t> يأكل بأصابعه الثلاث ويلعقهن ". </a:t>
            </a:r>
            <a:r>
              <a:rPr lang="ar-SA" sz="2800" b="1">
                <a:solidFill>
                  <a:srgbClr val="FF3300"/>
                </a:solidFill>
                <a:cs typeface="Traditional Arabic" pitchFamily="2" charset="-78"/>
              </a:rPr>
              <a:t>صحيح</a:t>
            </a:r>
          </a:p>
          <a:p>
            <a:pPr algn="just"/>
            <a:r>
              <a:rPr lang="ar-SA" sz="2800" b="1">
                <a:cs typeface="Traditional Arabic" pitchFamily="2" charset="-78"/>
              </a:rPr>
              <a:t>122 - أنس بن مالك يقول :</a:t>
            </a:r>
          </a:p>
          <a:p>
            <a:pPr algn="just"/>
            <a:r>
              <a:rPr lang="ar-SA" sz="2800" b="1">
                <a:cs typeface="Traditional Arabic" pitchFamily="2" charset="-78"/>
              </a:rPr>
              <a:t>" أُتي رسول الله </a:t>
            </a:r>
            <a:r>
              <a:rPr lang="en-US" sz="2800" b="1">
                <a:cs typeface="Traditional Arabic" pitchFamily="2" charset="-78"/>
                <a:sym typeface="AGA Arabesque" pitchFamily="2" charset="2"/>
              </a:rPr>
              <a:t></a:t>
            </a:r>
            <a:r>
              <a:rPr lang="en-US" sz="2800" b="1">
                <a:cs typeface="Traditional Arabic" pitchFamily="2" charset="-78"/>
              </a:rPr>
              <a:t> </a:t>
            </a:r>
            <a:r>
              <a:rPr lang="ar-SA" sz="2800" b="1">
                <a:cs typeface="Traditional Arabic" pitchFamily="2" charset="-78"/>
              </a:rPr>
              <a:t> بتمر، فرأيته يأكل وهو مُقْعٍ ( مستند وراءه من الضعف ) من الجوع ". </a:t>
            </a:r>
            <a:r>
              <a:rPr lang="ar-SA" sz="2800" b="1">
                <a:solidFill>
                  <a:srgbClr val="FF3300"/>
                </a:solidFill>
                <a:cs typeface="Traditional Arabic" pitchFamily="2" charset="-78"/>
              </a:rPr>
              <a:t>صحيح</a:t>
            </a:r>
            <a:endParaRPr lang="en-US" sz="2800" b="1">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684213" y="2420938"/>
            <a:ext cx="7056437" cy="393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KW" sz="2800" b="1">
                <a:cs typeface="Traditional Arabic" pitchFamily="2" charset="-78"/>
              </a:rPr>
              <a:t>                 </a:t>
            </a:r>
            <a:r>
              <a:rPr lang="ar-SA" sz="2800" b="1">
                <a:cs typeface="Traditional Arabic" pitchFamily="2" charset="-78"/>
              </a:rPr>
              <a:t>25- باب ما جاء في صفة خبز رسول الله </a:t>
            </a:r>
            <a:r>
              <a:rPr lang="en-US" sz="2800" b="1">
                <a:cs typeface="Traditional Arabic" pitchFamily="2" charset="-78"/>
                <a:sym typeface="AGA Arabesque" pitchFamily="2" charset="2"/>
              </a:rPr>
              <a:t></a:t>
            </a:r>
            <a:endParaRPr lang="ar-SA" sz="2800" b="1">
              <a:cs typeface="Traditional Arabic" pitchFamily="2" charset="-78"/>
            </a:endParaRPr>
          </a:p>
          <a:p>
            <a:pPr algn="just"/>
            <a:r>
              <a:rPr lang="ar-SA" sz="2800" b="1">
                <a:cs typeface="Traditional Arabic" pitchFamily="2" charset="-78"/>
              </a:rPr>
              <a:t>123 -  عن عائشة أنها قالت :</a:t>
            </a:r>
          </a:p>
          <a:p>
            <a:pPr algn="just"/>
            <a:r>
              <a:rPr lang="ar-SA" sz="2800" b="1">
                <a:cs typeface="Traditional Arabic" pitchFamily="2" charset="-78"/>
              </a:rPr>
              <a:t>" ما شبع آلُ محمدٍ </a:t>
            </a:r>
            <a:r>
              <a:rPr lang="en-US" sz="2800" b="1">
                <a:cs typeface="Traditional Arabic" pitchFamily="2" charset="-78"/>
                <a:sym typeface="AGA Arabesque" pitchFamily="2" charset="2"/>
              </a:rPr>
              <a:t></a:t>
            </a:r>
            <a:r>
              <a:rPr lang="ar-SA" sz="2800" b="1">
                <a:cs typeface="Traditional Arabic" pitchFamily="2" charset="-78"/>
              </a:rPr>
              <a:t> من خبز الشعير يومين متتابعين حتى قبض رسول الله </a:t>
            </a:r>
            <a:r>
              <a:rPr lang="en-US" sz="2800" b="1">
                <a:cs typeface="Traditional Arabic" pitchFamily="2" charset="-78"/>
                <a:sym typeface="AGA Arabesque" pitchFamily="2" charset="2"/>
              </a:rPr>
              <a:t></a:t>
            </a:r>
            <a:r>
              <a:rPr lang="en-US" sz="2800" b="1">
                <a:cs typeface="Traditional Arabic" pitchFamily="2" charset="-78"/>
              </a:rPr>
              <a:t> </a:t>
            </a:r>
            <a:r>
              <a:rPr lang="ar-SA" sz="2800" b="1">
                <a:cs typeface="Traditional Arabic" pitchFamily="2" charset="-78"/>
              </a:rPr>
              <a:t>". </a:t>
            </a:r>
            <a:r>
              <a:rPr lang="ar-SA" sz="2800" b="1">
                <a:solidFill>
                  <a:srgbClr val="FF3300"/>
                </a:solidFill>
                <a:cs typeface="Traditional Arabic" pitchFamily="2" charset="-78"/>
              </a:rPr>
              <a:t>صحيح</a:t>
            </a:r>
          </a:p>
          <a:p>
            <a:pPr algn="just"/>
            <a:r>
              <a:rPr lang="ar-SA" sz="2800" b="1">
                <a:cs typeface="Traditional Arabic" pitchFamily="2" charset="-78"/>
              </a:rPr>
              <a:t>124 - أبا أمامة الباهلي يقول :</a:t>
            </a:r>
          </a:p>
          <a:p>
            <a:pPr algn="just"/>
            <a:r>
              <a:rPr lang="ar-SA" sz="2800" b="1">
                <a:cs typeface="Traditional Arabic" pitchFamily="2" charset="-78"/>
              </a:rPr>
              <a:t>" ما كان يفضُلُ عن أهل بيت رسول الله </a:t>
            </a:r>
            <a:r>
              <a:rPr lang="en-US" sz="2800" b="1">
                <a:cs typeface="Traditional Arabic" pitchFamily="2" charset="-78"/>
                <a:sym typeface="AGA Arabesque" pitchFamily="2" charset="2"/>
              </a:rPr>
              <a:t></a:t>
            </a:r>
            <a:r>
              <a:rPr lang="ar-SA" sz="2800" b="1">
                <a:cs typeface="Traditional Arabic" pitchFamily="2" charset="-78"/>
              </a:rPr>
              <a:t> خبز الشعير". </a:t>
            </a:r>
            <a:r>
              <a:rPr lang="ar-SA" sz="2800" b="1">
                <a:solidFill>
                  <a:srgbClr val="FF3300"/>
                </a:solidFill>
                <a:cs typeface="Traditional Arabic" pitchFamily="2" charset="-78"/>
              </a:rPr>
              <a:t>صحيح</a:t>
            </a:r>
          </a:p>
          <a:p>
            <a:pPr algn="just"/>
            <a:r>
              <a:rPr lang="ar-SA" sz="2800" b="1">
                <a:cs typeface="Traditional Arabic" pitchFamily="2" charset="-78"/>
              </a:rPr>
              <a:t>125 -  عن ابن عباس قال :</a:t>
            </a:r>
          </a:p>
          <a:p>
            <a:pPr algn="just"/>
            <a:r>
              <a:rPr lang="ar-SA" sz="2800" b="1">
                <a:cs typeface="Traditional Arabic" pitchFamily="2" charset="-78"/>
              </a:rPr>
              <a:t>" كان رسول الله </a:t>
            </a:r>
            <a:r>
              <a:rPr lang="en-US" sz="2800" b="1">
                <a:cs typeface="Traditional Arabic" pitchFamily="2" charset="-78"/>
                <a:sym typeface="AGA Arabesque" pitchFamily="2" charset="2"/>
              </a:rPr>
              <a:t></a:t>
            </a:r>
            <a:r>
              <a:rPr lang="ar-SA" sz="2800" b="1">
                <a:cs typeface="Traditional Arabic" pitchFamily="2" charset="-78"/>
              </a:rPr>
              <a:t> يبيت الليالي المتتابعة طاوياً هو وأهله لا يجدون عشاء ، وكان أكثر خبزهم خبز الشعير ". </a:t>
            </a:r>
            <a:r>
              <a:rPr lang="ar-SA" sz="2800" b="1">
                <a:solidFill>
                  <a:srgbClr val="FF3300"/>
                </a:solidFill>
                <a:cs typeface="Traditional Arabic" pitchFamily="2" charset="-78"/>
              </a:rPr>
              <a:t>صحيح</a:t>
            </a: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395288" y="2930525"/>
            <a:ext cx="7704137"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2400" b="1">
                <a:cs typeface="Traditional Arabic" pitchFamily="2" charset="-78"/>
              </a:rPr>
              <a:t>126 -  أبو حازم عن سهل بن سعد أنه قيل له :</a:t>
            </a:r>
          </a:p>
          <a:p>
            <a:pPr algn="just"/>
            <a:r>
              <a:rPr lang="ar-SA" sz="2400" b="1">
                <a:cs typeface="Traditional Arabic" pitchFamily="2" charset="-78"/>
              </a:rPr>
              <a:t>" أكل رسول الله </a:t>
            </a:r>
            <a:r>
              <a:rPr lang="en-US" sz="2400" b="1">
                <a:cs typeface="Traditional Arabic" pitchFamily="2" charset="-78"/>
                <a:sym typeface="AGA Arabesque" pitchFamily="2" charset="2"/>
              </a:rPr>
              <a:t></a:t>
            </a:r>
            <a:r>
              <a:rPr lang="en-US" sz="2400" b="1">
                <a:cs typeface="Traditional Arabic" pitchFamily="2" charset="-78"/>
              </a:rPr>
              <a:t> </a:t>
            </a:r>
            <a:r>
              <a:rPr lang="ar-SA" sz="2400" b="1">
                <a:cs typeface="Traditional Arabic" pitchFamily="2" charset="-78"/>
              </a:rPr>
              <a:t>النقيّ يعني الحُوَّارَي ؟ ( الدقيق الأبيض ) " فقال سهل: ما رأى رسول الله </a:t>
            </a:r>
            <a:r>
              <a:rPr lang="en-US" sz="2400" b="1">
                <a:cs typeface="Traditional Arabic" pitchFamily="2" charset="-78"/>
                <a:sym typeface="AGA Arabesque" pitchFamily="2" charset="2"/>
              </a:rPr>
              <a:t></a:t>
            </a:r>
            <a:r>
              <a:rPr lang="ar-SA" sz="2400" b="1">
                <a:cs typeface="Traditional Arabic" pitchFamily="2" charset="-78"/>
              </a:rPr>
              <a:t> النقي حتى لقي الله </a:t>
            </a:r>
            <a:r>
              <a:rPr lang="en-US" sz="2400" b="1">
                <a:cs typeface="Traditional Arabic" pitchFamily="2" charset="-78"/>
                <a:sym typeface="AGA Arabesque" pitchFamily="2" charset="2"/>
              </a:rPr>
              <a:t></a:t>
            </a:r>
            <a:r>
              <a:rPr lang="en-US" sz="2400" b="1">
                <a:cs typeface="Traditional Arabic" pitchFamily="2" charset="-78"/>
              </a:rPr>
              <a:t> </a:t>
            </a:r>
            <a:r>
              <a:rPr lang="ar-SA" sz="2400" b="1">
                <a:cs typeface="Traditional Arabic" pitchFamily="2" charset="-78"/>
              </a:rPr>
              <a:t>، فقيل له : هل كانت لكم مناخل على عهد رسول الله </a:t>
            </a:r>
            <a:r>
              <a:rPr lang="en-US" sz="2400" b="1">
                <a:cs typeface="Traditional Arabic" pitchFamily="2" charset="-78"/>
                <a:sym typeface="AGA Arabesque" pitchFamily="2" charset="2"/>
              </a:rPr>
              <a:t></a:t>
            </a:r>
            <a:r>
              <a:rPr lang="en-US" sz="2400" b="1">
                <a:cs typeface="Traditional Arabic" pitchFamily="2" charset="-78"/>
              </a:rPr>
              <a:t> </a:t>
            </a:r>
            <a:r>
              <a:rPr lang="ar-SA" sz="2400" b="1">
                <a:cs typeface="Traditional Arabic" pitchFamily="2" charset="-78"/>
              </a:rPr>
              <a:t>، قال: ما كانت لنا مناخل، قيل كيف كنتم تصنعون بالشعير ، قال : كنا ننفخه فيطير منه ما طار [ ثم نثريه ] ( أي نضع عليه الماء ) ثم نعجنه ". </a:t>
            </a:r>
            <a:r>
              <a:rPr lang="ar-SA" sz="2400" b="1">
                <a:solidFill>
                  <a:srgbClr val="FF3300"/>
                </a:solidFill>
                <a:cs typeface="Traditional Arabic" pitchFamily="2" charset="-78"/>
              </a:rPr>
              <a:t>صحيح</a:t>
            </a:r>
          </a:p>
          <a:p>
            <a:pPr algn="just"/>
            <a:r>
              <a:rPr lang="ar-SA" sz="2400" b="1">
                <a:cs typeface="Traditional Arabic" pitchFamily="2" charset="-78"/>
              </a:rPr>
              <a:t>127 - عن أنس بن مالك قال :</a:t>
            </a:r>
          </a:p>
          <a:p>
            <a:pPr algn="just"/>
            <a:r>
              <a:rPr lang="ar-SA" sz="2400" b="1">
                <a:cs typeface="Traditional Arabic" pitchFamily="2" charset="-78"/>
              </a:rPr>
              <a:t>" ما أكل نبي الله </a:t>
            </a:r>
            <a:r>
              <a:rPr lang="en-US" sz="2400" b="1">
                <a:cs typeface="Traditional Arabic" pitchFamily="2" charset="-78"/>
                <a:sym typeface="AGA Arabesque" pitchFamily="2" charset="2"/>
              </a:rPr>
              <a:t></a:t>
            </a:r>
            <a:r>
              <a:rPr lang="en-US" sz="2400" b="1">
                <a:cs typeface="Traditional Arabic" pitchFamily="2" charset="-78"/>
              </a:rPr>
              <a:t> </a:t>
            </a:r>
            <a:r>
              <a:rPr lang="ar-SA" sz="2400" b="1">
                <a:cs typeface="Traditional Arabic" pitchFamily="2" charset="-78"/>
              </a:rPr>
              <a:t>على خوان ( مرتفع يهيؤ ليؤكل عليه الطعام ) ولا في سُكُرُّجَةٍ ( إناء صغير يوضع فيه الشيء القليل المشهي للآكل كالسلطة والمخلل ) ولا خبز له مرقَّقٌ. </a:t>
            </a:r>
          </a:p>
          <a:p>
            <a:pPr algn="just"/>
            <a:r>
              <a:rPr lang="ar-SA" sz="2400" b="1">
                <a:cs typeface="Traditional Arabic" pitchFamily="2" charset="-78"/>
              </a:rPr>
              <a:t>قال : فقلت لقتادة : فعلام كانوا يأكلون ؟ قال : على هذه السُّفَرْ ". </a:t>
            </a:r>
            <a:r>
              <a:rPr lang="ar-SA" sz="2400" b="1">
                <a:solidFill>
                  <a:srgbClr val="FF3300"/>
                </a:solidFill>
                <a:cs typeface="Traditional Arabic" pitchFamily="2" charset="-78"/>
              </a:rPr>
              <a:t>صحيح</a:t>
            </a:r>
            <a:endParaRPr lang="en-US" sz="2400" b="1">
              <a:solidFill>
                <a:srgbClr val="FF3300"/>
              </a:solidFill>
              <a:cs typeface="Traditional Arabic" pitchFamily="2" charset="-78"/>
            </a:endParaRPr>
          </a:p>
        </p:txBody>
      </p:sp>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78424"/>
            <a:ext cx="1857772" cy="88479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1331913" y="692150"/>
            <a:ext cx="424815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6600" b="1">
                <a:cs typeface="Traditional Arabic" pitchFamily="2" charset="-78"/>
              </a:rPr>
              <a:t>وتابعونا في</a:t>
            </a:r>
            <a:endParaRPr lang="en-US" sz="6600" b="1">
              <a:cs typeface="Traditional Arabic" pitchFamily="2" charset="-78"/>
            </a:endParaRPr>
          </a:p>
        </p:txBody>
      </p:sp>
      <p:sp>
        <p:nvSpPr>
          <p:cNvPr id="25605" name="Text Box 5"/>
          <p:cNvSpPr txBox="1">
            <a:spLocks noChangeArrowheads="1"/>
          </p:cNvSpPr>
          <p:nvPr/>
        </p:nvSpPr>
        <p:spPr bwMode="auto">
          <a:xfrm>
            <a:off x="755650" y="3716338"/>
            <a:ext cx="5905500" cy="143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8000" b="1">
                <a:latin typeface="Comic Sans MS" pitchFamily="66" charset="0"/>
                <a:cs typeface="Traditional Arabic" pitchFamily="2" charset="-78"/>
              </a:rPr>
              <a:t>صلى الله عليه وسلم</a:t>
            </a:r>
            <a:r>
              <a:rPr lang="ar-SA" sz="8800" b="1">
                <a:latin typeface="Comic Sans MS" pitchFamily="66" charset="0"/>
                <a:cs typeface="Traditional Arabic" pitchFamily="2" charset="-78"/>
              </a:rPr>
              <a:t> </a:t>
            </a:r>
            <a:endParaRPr lang="en-US" sz="8800" b="1">
              <a:latin typeface="Comic Sans MS" pitchFamily="66" charset="0"/>
              <a:cs typeface="Traditional Arabic" pitchFamily="2" charset="-78"/>
            </a:endParaRPr>
          </a:p>
        </p:txBody>
      </p:sp>
      <p:sp>
        <p:nvSpPr>
          <p:cNvPr id="25606" name="Text Box 6"/>
          <p:cNvSpPr txBox="1">
            <a:spLocks noChangeArrowheads="1"/>
          </p:cNvSpPr>
          <p:nvPr/>
        </p:nvSpPr>
        <p:spPr bwMode="auto">
          <a:xfrm>
            <a:off x="250825" y="1462088"/>
            <a:ext cx="6911975" cy="247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sz="15600" b="1">
                <a:cs typeface="Traditional Arabic" pitchFamily="2" charset="-78"/>
              </a:rPr>
              <a:t>شمائل النبي</a:t>
            </a:r>
            <a:endParaRPr lang="en-US" sz="15600" b="1">
              <a:cs typeface="Traditional Arabic" pitchFamily="2" charset="-78"/>
            </a:endParaRPr>
          </a:p>
        </p:txBody>
      </p:sp>
      <p:sp>
        <p:nvSpPr>
          <p:cNvPr id="25607" name="Oval 7"/>
          <p:cNvSpPr>
            <a:spLocks noChangeArrowheads="1"/>
          </p:cNvSpPr>
          <p:nvPr/>
        </p:nvSpPr>
        <p:spPr bwMode="auto">
          <a:xfrm>
            <a:off x="3059113" y="5227638"/>
            <a:ext cx="1225550" cy="86518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sz="5400"/>
              <a:t>4</a:t>
            </a:r>
            <a:endParaRPr lang="en-US" sz="5400"/>
          </a:p>
        </p:txBody>
      </p:sp>
      <p:sp>
        <p:nvSpPr>
          <p:cNvPr id="25608" name="Text Box 8"/>
          <p:cNvSpPr txBox="1">
            <a:spLocks noChangeArrowheads="1"/>
          </p:cNvSpPr>
          <p:nvPr/>
        </p:nvSpPr>
        <p:spPr bwMode="auto">
          <a:xfrm>
            <a:off x="215900" y="5403850"/>
            <a:ext cx="27717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4400" b="1">
                <a:cs typeface="Traditional Arabic" pitchFamily="2" charset="-78"/>
              </a:rPr>
              <a:t>إن شاء الله تعالى</a:t>
            </a:r>
            <a:endParaRPr lang="en-US" sz="4400" b="1">
              <a:cs typeface="Traditional Arabic" pitchFamily="2" charset="-78"/>
            </a:endParaRPr>
          </a:p>
        </p:txBody>
      </p:sp>
      <p:sp>
        <p:nvSpPr>
          <p:cNvPr id="9" name="مستطيل 8"/>
          <p:cNvSpPr/>
          <p:nvPr/>
        </p:nvSpPr>
        <p:spPr>
          <a:xfrm>
            <a:off x="5352015" y="6011996"/>
            <a:ext cx="3036409" cy="369332"/>
          </a:xfrm>
          <a:prstGeom prst="rect">
            <a:avLst/>
          </a:prstGeom>
        </p:spPr>
        <p:txBody>
          <a:bodyPr wrap="none">
            <a:spAutoFit/>
          </a:bodyPr>
          <a:lstStyle>
            <a:defPPr>
              <a:defRPr lang="ar-KW"/>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ar-KW" b="1" dirty="0" smtClean="0">
                <a:latin typeface="Traditional Arabic" pitchFamily="18" charset="-78"/>
                <a:cs typeface="Traditional Arabic" pitchFamily="18" charset="-78"/>
              </a:rPr>
              <a:t>من كتاب الشمائل المحمدية للترمذي بتصرف</a:t>
            </a:r>
            <a:endParaRPr lang="en-US" b="1" dirty="0">
              <a:latin typeface="Traditional Arabic" pitchFamily="18" charset="-78"/>
              <a:cs typeface="Traditional Arabic" pitchFamily="18" charset="-78"/>
            </a:endParaRPr>
          </a:p>
        </p:txBody>
      </p:sp>
      <p:pic>
        <p:nvPicPr>
          <p:cNvPr id="8" name="صورة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1333" y="5102671"/>
            <a:ext cx="1857772" cy="88479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1762</Words>
  <Application>Microsoft Office PowerPoint</Application>
  <PresentationFormat>عرض على الشاشة (4:3)</PresentationFormat>
  <Paragraphs>110</Paragraphs>
  <Slides>19</Slides>
  <Notes>19</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19</vt:i4>
      </vt:variant>
    </vt:vector>
  </HeadingPairs>
  <TitlesOfParts>
    <vt:vector size="24" baseType="lpstr">
      <vt:lpstr>AGA Arabesque</vt:lpstr>
      <vt:lpstr>Arial</vt:lpstr>
      <vt:lpstr>Comic Sans MS</vt:lpstr>
      <vt:lpstr>Traditional Arabic</vt:lpstr>
      <vt:lpstr>تصميم افتراضي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users</dc:creator>
  <cp:lastModifiedBy>مسير ماطر عجيل ناجى الظفيرى</cp:lastModifiedBy>
  <cp:revision>38</cp:revision>
  <dcterms:created xsi:type="dcterms:W3CDTF">2007-12-29T08:34:46Z</dcterms:created>
  <dcterms:modified xsi:type="dcterms:W3CDTF">2018-10-01T07:30:16Z</dcterms:modified>
</cp:coreProperties>
</file>