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9" r:id="rId1"/>
  </p:sldMasterIdLst>
  <p:sldIdLst>
    <p:sldId id="258" r:id="rId2"/>
    <p:sldId id="259" r:id="rId3"/>
    <p:sldId id="264" r:id="rId4"/>
    <p:sldId id="263" r:id="rId5"/>
    <p:sldId id="260" r:id="rId6"/>
    <p:sldId id="261" r:id="rId7"/>
    <p:sldId id="265" r:id="rId8"/>
    <p:sldId id="262" r:id="rId9"/>
    <p:sldId id="266" r:id="rId10"/>
    <p:sldId id="267" r:id="rId1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ar-SA" noProof="0" smtClean="0"/>
              <a:t>انقر لتحرير نمط العنوان الرئيسي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pPr lvl="0"/>
            <a:r>
              <a:rPr lang="ar-SA" noProof="0" smtClean="0"/>
              <a:t>انقر لتحرير نمط العنوان الثانوي الرئيسي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63D95F8-D7A2-4937-9DCE-604947A77707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304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55305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6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7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8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9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0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1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7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318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9E8A8B-D976-46D4-9597-2367C52CD98D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D93063-6237-40A9-A8BA-888390DF8382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5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B71FA-899B-4825-9E5C-839BB2F174BF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0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1F54FD-4254-496F-87BB-F7462536BD96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9" name="عنصر نائب للتاريخ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A7AB7C-AA14-4598-A3E2-776D2E8B3422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0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ذييل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680F59-E034-4F8B-AE9E-75460A79E04F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2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D53937-9B11-490E-B330-BC6927621F6B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2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5E7EB8-1DEB-4A59-9FF2-1017AA253405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7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4D889D2-D9AE-4A6B-8625-1D4F7B8C9BA0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0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BC23552-41F3-49CE-8336-341C025B2782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96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tx2"/>
                </a:solidFill>
              </a:defRPr>
            </a:lvl1pPr>
          </a:lstStyle>
          <a:p>
            <a:fld id="{7ECEC7AF-6E06-436E-AB68-F4CD7611540F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4280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294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2pPr>
      <a:lvl3pPr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3pPr>
      <a:lvl4pPr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4pPr>
      <a:lvl5pPr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63713" y="2492375"/>
            <a:ext cx="554513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9600" b="1">
                <a:cs typeface="Traditional Arabic" pitchFamily="2" charset="-78"/>
              </a:rPr>
              <a:t>سماحة النفس</a:t>
            </a:r>
            <a:endParaRPr lang="en-US" sz="9600" b="1">
              <a:cs typeface="Traditional Arabic" pitchFamily="2" charset="-78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2971800" y="4593183"/>
            <a:ext cx="320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SA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ar-KW" sz="4000" b="1">
                <a:solidFill>
                  <a:srgbClr val="FFFF00"/>
                </a:solidFill>
                <a:latin typeface="Traditional Arabic" pitchFamily="2" charset="-78"/>
                <a:cs typeface="Traditional Arabic" pitchFamily="2" charset="-78"/>
              </a:rPr>
              <a:t>من كتاب زاد الأخيار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55650" y="3130550"/>
            <a:ext cx="7777163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KW" sz="4000" b="1">
                <a:cs typeface="Traditional Arabic" pitchFamily="2" charset="-78"/>
              </a:rPr>
              <a:t>   </a:t>
            </a:r>
            <a:r>
              <a:rPr lang="ar-SA" sz="4000" b="1">
                <a:cs typeface="Traditional Arabic" pitchFamily="2" charset="-78"/>
              </a:rPr>
              <a:t>  </a:t>
            </a:r>
            <a:r>
              <a:rPr lang="ar-SA" sz="4000" b="1">
                <a:solidFill>
                  <a:srgbClr val="FFFF00"/>
                </a:solidFill>
                <a:cs typeface="Traditional Arabic" pitchFamily="2" charset="-78"/>
              </a:rPr>
              <a:t>1-  دعا الرسول</a:t>
            </a:r>
            <a:r>
              <a:rPr lang="ar-KW" sz="4000" b="1">
                <a:solidFill>
                  <a:srgbClr val="FFFF00"/>
                </a:solidFill>
                <a:cs typeface="Traditional Arabic" pitchFamily="2" charset="-78"/>
              </a:rPr>
              <a:t> صلى الله عليه وسلم</a:t>
            </a:r>
            <a:r>
              <a:rPr lang="ar-SA" sz="4000" b="1">
                <a:solidFill>
                  <a:srgbClr val="FFFF00"/>
                </a:solidFill>
                <a:cs typeface="Traditional Arabic" pitchFamily="2" charset="-78"/>
              </a:rPr>
              <a:t> للسمحاء بأن يرحمهم الله</a:t>
            </a:r>
            <a:r>
              <a:rPr lang="ar-SA" sz="4000" b="1">
                <a:cs typeface="Traditional Arabic" pitchFamily="2" charset="-78"/>
              </a:rPr>
              <a:t> ، فعن جابر </a:t>
            </a:r>
            <a:r>
              <a:rPr lang="ar-KW" sz="4000" b="1">
                <a:cs typeface="Traditional Arabic" pitchFamily="2" charset="-78"/>
              </a:rPr>
              <a:t>رضي الله عنهما </a:t>
            </a:r>
            <a:r>
              <a:rPr lang="ar-SA" sz="4000" b="1">
                <a:cs typeface="Traditional Arabic" pitchFamily="2" charset="-78"/>
              </a:rPr>
              <a:t>قال : قال رسول الله</a:t>
            </a:r>
            <a:r>
              <a:rPr lang="ar-KW" sz="4000" b="1">
                <a:cs typeface="Traditional Arabic" pitchFamily="2" charset="-78"/>
              </a:rPr>
              <a:t> صلى الله عليه وسلم :</a:t>
            </a:r>
            <a:r>
              <a:rPr lang="ar-SA" sz="4000" b="1">
                <a:cs typeface="Traditional Arabic" pitchFamily="2" charset="-78"/>
              </a:rPr>
              <a:t> " </a:t>
            </a:r>
            <a:r>
              <a:rPr lang="ar-SA" sz="4000" b="1">
                <a:solidFill>
                  <a:schemeClr val="folHlink"/>
                </a:solidFill>
                <a:cs typeface="Traditional Arabic" pitchFamily="2" charset="-78"/>
              </a:rPr>
              <a:t>رحم الله رجلاً سمحاً إذا باع وإذا اشترى وإذا اقتضى</a:t>
            </a:r>
            <a:r>
              <a:rPr lang="ar-SA" sz="4000" b="1">
                <a:cs typeface="Traditional Arabic" pitchFamily="2" charset="-78"/>
              </a:rPr>
              <a:t> " </a:t>
            </a:r>
            <a:r>
              <a:rPr lang="ar-KW" sz="4000" b="1">
                <a:cs typeface="Traditional Arabic" pitchFamily="2" charset="-78"/>
              </a:rPr>
              <a:t> </a:t>
            </a:r>
            <a:r>
              <a:rPr lang="ar-KW" sz="2800" b="1">
                <a:cs typeface="Traditional Arabic" pitchFamily="2" charset="-78"/>
              </a:rPr>
              <a:t>رواه البخاري.</a:t>
            </a:r>
            <a:endParaRPr lang="en-US" sz="2800" b="1">
              <a:cs typeface="Traditional Arabic" pitchFamily="2" charset="-78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900113" y="2284413"/>
            <a:ext cx="741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sz="4000" b="1">
                <a:solidFill>
                  <a:srgbClr val="FFFF00"/>
                </a:solidFill>
                <a:cs typeface="Traditional Arabic" pitchFamily="2" charset="-78"/>
              </a:rPr>
              <a:t>ترغيب الإسلام بسماحة النفس وتنفيره من نكدها :</a:t>
            </a:r>
            <a:endParaRPr lang="en-US" sz="4000" b="1">
              <a:solidFill>
                <a:srgbClr val="FFFF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827088" y="2030413"/>
            <a:ext cx="79216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cs typeface="Traditional Arabic" pitchFamily="2" charset="-78"/>
              </a:rPr>
              <a:t>           </a:t>
            </a:r>
            <a:r>
              <a:rPr lang="ar-SA" sz="3200" b="1">
                <a:solidFill>
                  <a:srgbClr val="FFFF00"/>
                </a:solidFill>
                <a:cs typeface="Traditional Arabic" pitchFamily="2" charset="-78"/>
              </a:rPr>
              <a:t>2-  شبه الرّسول </a:t>
            </a:r>
            <a:r>
              <a:rPr lang="ar-KW" sz="3200" b="1">
                <a:solidFill>
                  <a:srgbClr val="FFFF00"/>
                </a:solidFill>
                <a:cs typeface="Traditional Arabic" pitchFamily="2" charset="-78"/>
              </a:rPr>
              <a:t>صلى الله عليه وسلم</a:t>
            </a:r>
            <a:r>
              <a:rPr lang="ar-SA" sz="3200" b="1">
                <a:solidFill>
                  <a:srgbClr val="FFFF00"/>
                </a:solidFill>
                <a:cs typeface="Traditional Arabic" pitchFamily="2" charset="-78"/>
              </a:rPr>
              <a:t> الناس في أخلاقهم وطباعهم بالأرض</a:t>
            </a:r>
            <a:r>
              <a:rPr lang="ar-SA" sz="3200" b="1">
                <a:cs typeface="Traditional Arabic" pitchFamily="2" charset="-78"/>
              </a:rPr>
              <a:t> ، فالهينون كهيِّنها ، والقساة النكدون كحزْنِها ، والطيبون كطيبها ، والخبيثون كخبيثها ، ويتضمن هذا التشبيه مدحاً للهينين الطيبين ، وذمّاً للقساة النكدين العَسرين . فعن أبي موسى</a:t>
            </a:r>
            <a:r>
              <a:rPr lang="ar-KW" sz="3200" b="1">
                <a:cs typeface="Traditional Arabic" pitchFamily="2" charset="-78"/>
              </a:rPr>
              <a:t> رضي الله عنه </a:t>
            </a:r>
            <a:r>
              <a:rPr lang="ar-SA" sz="3200" b="1">
                <a:cs typeface="Traditional Arabic" pitchFamily="2" charset="-78"/>
              </a:rPr>
              <a:t>قال : سمعت رسول الله </a:t>
            </a:r>
            <a:r>
              <a:rPr lang="ar-KW" sz="3200" b="1">
                <a:cs typeface="Traditional Arabic" pitchFamily="2" charset="-78"/>
              </a:rPr>
              <a:t>صلى الله عليه وسلم</a:t>
            </a:r>
            <a:r>
              <a:rPr lang="ar-SA" sz="3200" b="1">
                <a:cs typeface="Traditional Arabic" pitchFamily="2" charset="-78"/>
              </a:rPr>
              <a:t> يقول : </a:t>
            </a:r>
            <a:r>
              <a:rPr lang="ar-SA" sz="3200" b="1">
                <a:solidFill>
                  <a:schemeClr val="folHlink"/>
                </a:solidFill>
                <a:cs typeface="Traditional Arabic" pitchFamily="2" charset="-78"/>
              </a:rPr>
              <a:t>إنّ الله خلق آدم من قبضة قبضها من جميع الأرض ، فجاء بنو آدم على قدر الأرض ، منهم ، الأحمر ، والأبيض ، والأسود وبين ذلك . والسَّهْل ، والحَزْنُ ، والخبيثُ والطيب</a:t>
            </a:r>
            <a:r>
              <a:rPr lang="ar-SA" sz="3200" b="1">
                <a:cs typeface="Traditional Arabic" pitchFamily="2" charset="-78"/>
              </a:rPr>
              <a:t> " </a:t>
            </a:r>
            <a:r>
              <a:rPr lang="ar-KW" sz="2400" b="1">
                <a:cs typeface="Traditional Arabic" pitchFamily="2" charset="-78"/>
              </a:rPr>
              <a:t>رواه أحمد والترمذي وأبوداود بإسناد صحيح .</a:t>
            </a:r>
            <a:endParaRPr lang="ar-SA" sz="24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00113" y="2868613"/>
            <a:ext cx="7777162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KW" sz="2800" b="1">
                <a:cs typeface="Traditional Arabic" pitchFamily="2" charset="-78"/>
              </a:rPr>
              <a:t>     </a:t>
            </a:r>
            <a:r>
              <a:rPr lang="ar-SA" sz="2800" b="1">
                <a:cs typeface="Traditional Arabic" pitchFamily="2" charset="-78"/>
              </a:rPr>
              <a:t>ومن أمثلة سماحته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ما ورد في الحديث عن جابر رضي الله عنهما أن عائشة رضي الله عنها في حجة النبي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أهلت بعمرة فقدمت ولم تطف بالبيت حتى حاضت فنسكت المناسك كلها وقد أهلت بالحج ، فقال لها النبي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يوم النفر : " </a:t>
            </a:r>
            <a:r>
              <a:rPr lang="ar-SA" sz="2800" b="1">
                <a:solidFill>
                  <a:schemeClr val="folHlink"/>
                </a:solidFill>
                <a:cs typeface="Traditional Arabic" pitchFamily="2" charset="-78"/>
              </a:rPr>
              <a:t>يسعك طوافك لحجك وعمرتك</a:t>
            </a:r>
            <a:r>
              <a:rPr lang="ar-SA" sz="2800" b="1">
                <a:cs typeface="Traditional Arabic" pitchFamily="2" charset="-78"/>
              </a:rPr>
              <a:t> " فأبت فبعث بها مع عبدالرحمن إلى التنعيم ، ويعلق جابر بن عبدالله رضي الله عنهما فيقول : " وكان رسول الله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رجلا سهلا إذا هويت الشيء ( أي عائشة رضي الله عنهما ) تابعها عليه”</a:t>
            </a:r>
            <a:r>
              <a:rPr lang="ar-KW" sz="2800" b="1">
                <a:cs typeface="Traditional Arabic" pitchFamily="2" charset="-78"/>
              </a:rPr>
              <a:t>. </a:t>
            </a:r>
            <a:r>
              <a:rPr lang="ar-KW" sz="2000" b="1">
                <a:cs typeface="Traditional Arabic" pitchFamily="2" charset="-78"/>
              </a:rPr>
              <a:t>رواه مسلم</a:t>
            </a:r>
            <a:endParaRPr lang="en-US" sz="2000">
              <a:cs typeface="Traditional Arabic" pitchFamily="2" charset="-78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836738" y="1068388"/>
            <a:ext cx="69119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KW" sz="3200">
                <a:cs typeface="Traditional Arabic" pitchFamily="2" charset="-78"/>
              </a:rPr>
              <a:t> </a:t>
            </a:r>
            <a:r>
              <a:rPr lang="ar-KW" sz="3200" b="1">
                <a:solidFill>
                  <a:srgbClr val="FFFF00"/>
                </a:solidFill>
                <a:cs typeface="Traditional Arabic" pitchFamily="2" charset="-78"/>
              </a:rPr>
              <a:t>4</a:t>
            </a:r>
            <a:r>
              <a:rPr lang="ar-SA" sz="3200" b="1">
                <a:solidFill>
                  <a:srgbClr val="FFFF00"/>
                </a:solidFill>
                <a:cs typeface="Traditional Arabic" pitchFamily="2" charset="-78"/>
              </a:rPr>
              <a:t> - كان الرسول محمد صلوات الله عليه أعظم اسوة حسنة في سماحة النفس</a:t>
            </a:r>
            <a:r>
              <a:rPr lang="ar-SA" sz="3200" b="1">
                <a:cs typeface="Traditional Arabic" pitchFamily="2" charset="-78"/>
              </a:rPr>
              <a:t> قال تعالى :  </a:t>
            </a:r>
            <a:r>
              <a:rPr lang="en-US" sz="3200" b="1">
                <a:cs typeface="Traditional Arabic" pitchFamily="2" charset="-78"/>
              </a:rPr>
              <a:t>]</a:t>
            </a:r>
            <a:r>
              <a:rPr lang="ar-SA" sz="3200" b="1">
                <a:cs typeface="Traditional Arabic" pitchFamily="2" charset="-78"/>
              </a:rPr>
              <a:t> </a:t>
            </a:r>
            <a:r>
              <a:rPr lang="ar-SA" sz="3200" b="1">
                <a:solidFill>
                  <a:srgbClr val="99FF33"/>
                </a:solidFill>
                <a:cs typeface="Traditional Arabic" pitchFamily="2" charset="-78"/>
              </a:rPr>
              <a:t>ولو كنت فظّاً غليظَ القلبِ لانفضوا من حولك</a:t>
            </a:r>
            <a:r>
              <a:rPr lang="ar-SA" sz="3200" b="1">
                <a:cs typeface="Traditional Arabic" pitchFamily="2" charset="-78"/>
              </a:rPr>
              <a:t> </a:t>
            </a:r>
            <a:r>
              <a:rPr lang="en-US" sz="3200" b="1">
                <a:cs typeface="Traditional Arabic" pitchFamily="2" charset="-78"/>
              </a:rPr>
              <a:t>[</a:t>
            </a:r>
            <a:r>
              <a:rPr lang="en-US" sz="3200">
                <a:cs typeface="Traditional Arabic" pitchFamily="2" charset="-78"/>
              </a:rPr>
              <a:t> </a:t>
            </a:r>
            <a:r>
              <a:rPr lang="ar-KW" sz="3200">
                <a:cs typeface="Traditional Arabic" pitchFamily="2" charset="-78"/>
              </a:rPr>
              <a:t> </a:t>
            </a:r>
            <a:r>
              <a:rPr lang="ar-KW" sz="2400">
                <a:cs typeface="Traditional Arabic" pitchFamily="2" charset="-78"/>
              </a:rPr>
              <a:t>آل عمران 159 .</a:t>
            </a:r>
            <a:endParaRPr lang="en-US" sz="2400"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39750" y="2492375"/>
            <a:ext cx="79914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>
                <a:solidFill>
                  <a:srgbClr val="FFFF00"/>
                </a:solidFill>
                <a:cs typeface="Traditional Arabic" pitchFamily="2" charset="-78"/>
              </a:rPr>
              <a:t>- فوائد سماحة النفس ومضارّ نكدها : </a:t>
            </a:r>
            <a:endParaRPr lang="en-US" sz="3600" b="1">
              <a:solidFill>
                <a:srgbClr val="FFFF00"/>
              </a:solidFill>
              <a:cs typeface="Traditional Arabic" pitchFamily="2" charset="-78"/>
            </a:endParaRPr>
          </a:p>
          <a:p>
            <a:pPr algn="justLow"/>
            <a:r>
              <a:rPr lang="ar-SA" sz="3600" b="1">
                <a:cs typeface="Traditional Arabic" pitchFamily="2" charset="-78"/>
              </a:rPr>
              <a:t>1 - اغتنام أكبر قسط من السعادة وهناءة العيش .</a:t>
            </a:r>
          </a:p>
          <a:p>
            <a:pPr algn="justLow"/>
            <a:r>
              <a:rPr lang="ar-SA" sz="3600" b="1">
                <a:cs typeface="Traditional Arabic" pitchFamily="2" charset="-78"/>
              </a:rPr>
              <a:t>2 - الظفر بأكبر قسط من محبة الناس له ، وثقتهم .</a:t>
            </a:r>
          </a:p>
          <a:p>
            <a:pPr algn="justLow"/>
            <a:r>
              <a:rPr lang="ar-SA" sz="3600" b="1">
                <a:cs typeface="Traditional Arabic" pitchFamily="2" charset="-78"/>
              </a:rPr>
              <a:t>3 - جلب الخير الدنيوي بتسامحه . </a:t>
            </a:r>
          </a:p>
          <a:p>
            <a:pPr algn="justLow"/>
            <a:r>
              <a:rPr lang="ar-SA" sz="3600" b="1">
                <a:cs typeface="Traditional Arabic" pitchFamily="2" charset="-78"/>
              </a:rPr>
              <a:t>4 - جلب رضى الله تعالى والخير الأخروي العظيم</a:t>
            </a:r>
            <a:r>
              <a:rPr lang="ar-KW" sz="3600" b="1">
                <a:cs typeface="Traditional Arabic" pitchFamily="2" charset="-78"/>
              </a:rPr>
              <a:t> .</a:t>
            </a:r>
            <a:endParaRPr lang="ar-SA" sz="36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11188" y="2003425"/>
            <a:ext cx="7993062" cy="371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400" b="1">
                <a:solidFill>
                  <a:srgbClr val="FFFF00"/>
                </a:solidFill>
                <a:cs typeface="Traditional Arabic" pitchFamily="2" charset="-78"/>
              </a:rPr>
              <a:t>- من ظواهر خلق سماحة النفس : </a:t>
            </a:r>
          </a:p>
          <a:p>
            <a:pPr algn="justLow"/>
            <a:r>
              <a:rPr lang="ar-SA" sz="4400" b="1">
                <a:cs typeface="Traditional Arabic" pitchFamily="2" charset="-78"/>
              </a:rPr>
              <a:t>1 - طلاقة الوجه واستقبال الناس بالبشر :</a:t>
            </a:r>
          </a:p>
          <a:p>
            <a:pPr algn="justLow"/>
            <a:r>
              <a:rPr lang="ar-SA" sz="4400" b="1">
                <a:cs typeface="Traditional Arabic" pitchFamily="2" charset="-78"/>
              </a:rPr>
              <a:t> قال رسول الله</a:t>
            </a:r>
            <a:r>
              <a:rPr lang="ar-KW" sz="4400" b="1">
                <a:cs typeface="Traditional Arabic" pitchFamily="2" charset="-78"/>
              </a:rPr>
              <a:t> صلى الله عليه وسلم</a:t>
            </a:r>
            <a:r>
              <a:rPr lang="ar-SA" sz="4400" b="1">
                <a:cs typeface="Traditional Arabic" pitchFamily="2" charset="-78"/>
              </a:rPr>
              <a:t> : " </a:t>
            </a:r>
            <a:r>
              <a:rPr lang="ar-SA" sz="4400" b="1">
                <a:solidFill>
                  <a:schemeClr val="folHlink"/>
                </a:solidFill>
                <a:cs typeface="Traditional Arabic" pitchFamily="2" charset="-78"/>
              </a:rPr>
              <a:t>كلّ معروف صدقة ، وإنّ من المعروف أن تلقى أخاك بوجه طلْق ، وأن تفرغ من دلوك في إناء أخيك</a:t>
            </a:r>
            <a:r>
              <a:rPr lang="ar-SA" sz="4400" b="1">
                <a:cs typeface="Traditional Arabic" pitchFamily="2" charset="-78"/>
              </a:rPr>
              <a:t> " </a:t>
            </a:r>
            <a:r>
              <a:rPr lang="ar-SA" b="1"/>
              <a:t>رواه احمد والترمذي ، وحسنه الألباني في صحيح الجامع الصغير ، 4433 .</a:t>
            </a:r>
            <a:r>
              <a:rPr lang="en-US"/>
              <a:t> </a:t>
            </a:r>
            <a:endParaRPr lang="ar-S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900113" y="1243013"/>
            <a:ext cx="7920037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solidFill>
                  <a:srgbClr val="FFFF00"/>
                </a:solidFill>
                <a:cs typeface="Traditional Arabic" pitchFamily="2" charset="-78"/>
              </a:rPr>
              <a:t>2 -  مبادرة الناس بالتحية والسلام والمصافحة وحسن المحادثة :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قال تعالى : </a:t>
            </a:r>
            <a:r>
              <a:rPr lang="en-US" sz="3200" b="1">
                <a:cs typeface="Traditional Arabic" pitchFamily="2" charset="-78"/>
              </a:rPr>
              <a:t>]</a:t>
            </a:r>
            <a:r>
              <a:rPr lang="ar-SA" sz="3200" b="1">
                <a:cs typeface="Traditional Arabic" pitchFamily="2" charset="-78"/>
              </a:rPr>
              <a:t> </a:t>
            </a:r>
            <a:r>
              <a:rPr lang="ar-SA" sz="3200" b="1">
                <a:solidFill>
                  <a:srgbClr val="99FF33"/>
                </a:solidFill>
                <a:cs typeface="Traditional Arabic" pitchFamily="2" charset="-78"/>
              </a:rPr>
              <a:t>وإذا حُييتُم بتحيةٍ فحيّوا بأحسن منها أو ردوها</a:t>
            </a:r>
            <a:r>
              <a:rPr lang="ar-SA" sz="3200" b="1">
                <a:cs typeface="Traditional Arabic" pitchFamily="2" charset="-78"/>
              </a:rPr>
              <a:t> </a:t>
            </a:r>
            <a:r>
              <a:rPr lang="en-US" sz="3200" b="1">
                <a:cs typeface="Traditional Arabic" pitchFamily="2" charset="-78"/>
              </a:rPr>
              <a:t>[</a:t>
            </a:r>
            <a:r>
              <a:rPr lang="ar-SA" b="1"/>
              <a:t>النساء آية 86 .</a:t>
            </a:r>
            <a:r>
              <a:rPr lang="en-US"/>
              <a:t> </a:t>
            </a:r>
            <a:endParaRPr lang="en-US" sz="3200" b="1">
              <a:cs typeface="Traditional Arabic" pitchFamily="2" charset="-78"/>
            </a:endParaRPr>
          </a:p>
          <a:p>
            <a:pPr algn="justLow"/>
            <a:r>
              <a:rPr lang="ar-SA" sz="3200" b="1">
                <a:cs typeface="Traditional Arabic" pitchFamily="2" charset="-78"/>
              </a:rPr>
              <a:t>    عن عبدالله بن عمرو بن العاص ، أن رجُلاً سأل رسول الله</a:t>
            </a:r>
            <a:r>
              <a:rPr lang="ar-KW" sz="3200" b="1">
                <a:cs typeface="Traditional Arabic" pitchFamily="2" charset="-78"/>
              </a:rPr>
              <a:t> صلى الله عليه وسلم</a:t>
            </a:r>
            <a:r>
              <a:rPr lang="ar-SA" sz="3200" b="1">
                <a:cs typeface="Traditional Arabic" pitchFamily="2" charset="-78"/>
              </a:rPr>
              <a:t> : أيُّ الإسلام خير ؟ قال : " </a:t>
            </a:r>
            <a:r>
              <a:rPr lang="ar-SA" sz="3200" b="1">
                <a:solidFill>
                  <a:schemeClr val="folHlink"/>
                </a:solidFill>
                <a:cs typeface="Traditional Arabic" pitchFamily="2" charset="-78"/>
              </a:rPr>
              <a:t>تُطْعِم الطّعام ، وتقرأ السلام على من عرفت ومن لم تعرف</a:t>
            </a:r>
            <a:r>
              <a:rPr lang="ar-SA" sz="3200" b="1">
                <a:cs typeface="Traditional Arabic" pitchFamily="2" charset="-78"/>
              </a:rPr>
              <a:t> " </a:t>
            </a:r>
            <a:r>
              <a:rPr lang="ar-SA" b="1"/>
              <a:t>متفق عليه .</a:t>
            </a:r>
            <a:r>
              <a:rPr lang="en-US"/>
              <a:t> </a:t>
            </a:r>
            <a:endParaRPr lang="ar-SA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757238" y="4051300"/>
            <a:ext cx="8135937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>
                <a:solidFill>
                  <a:srgbClr val="FFFF00"/>
                </a:solidFill>
                <a:cs typeface="Traditional Arabic" pitchFamily="2" charset="-78"/>
              </a:rPr>
              <a:t>3 -  حسن المصاحبة والمعاشرة والتغاضي وعدم التشدّد في الأمور : </a:t>
            </a:r>
          </a:p>
          <a:p>
            <a:pPr algn="justLow"/>
            <a:r>
              <a:rPr lang="ar-SA" sz="3200" b="1">
                <a:cs typeface="Traditional Arabic" pitchFamily="2" charset="-78"/>
              </a:rPr>
              <a:t>أ - عن أنس خادم الرسول</a:t>
            </a:r>
            <a:r>
              <a:rPr lang="ar-KW" sz="3200" b="1">
                <a:cs typeface="Traditional Arabic" pitchFamily="2" charset="-78"/>
              </a:rPr>
              <a:t> صلى الله عليه وسلم</a:t>
            </a:r>
            <a:r>
              <a:rPr lang="ar-SA" sz="3200" b="1">
                <a:cs typeface="Traditional Arabic" pitchFamily="2" charset="-78"/>
              </a:rPr>
              <a:t> قال : خدمتُ النبي</a:t>
            </a:r>
            <a:r>
              <a:rPr lang="ar-KW" sz="3200" b="1">
                <a:cs typeface="Traditional Arabic" pitchFamily="2" charset="-78"/>
              </a:rPr>
              <a:t> صلى الله عليه وسلم</a:t>
            </a:r>
            <a:r>
              <a:rPr lang="ar-SA" sz="3200" b="1">
                <a:cs typeface="Traditional Arabic" pitchFamily="2" charset="-78"/>
              </a:rPr>
              <a:t> عشر سنين ، فما قال لي : أفٍّ ، ولا لِمَ صنعت ؟ ولا : ألا صنعت ؟ </a:t>
            </a:r>
            <a:r>
              <a:rPr lang="ar-SA" b="1"/>
              <a:t>متفق عليه .</a:t>
            </a:r>
            <a:r>
              <a:rPr lang="en-US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827088" y="1309688"/>
            <a:ext cx="7848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200" b="1" dirty="0">
                <a:solidFill>
                  <a:srgbClr val="FFFF00"/>
                </a:solidFill>
                <a:cs typeface="Traditional Arabic" pitchFamily="2" charset="-78"/>
              </a:rPr>
              <a:t>- من وسائل اكتساب خلق سماحة النفس : </a:t>
            </a:r>
          </a:p>
          <a:p>
            <a:pPr algn="justLow"/>
            <a:r>
              <a:rPr lang="ar-SA" sz="3200" b="1" dirty="0">
                <a:solidFill>
                  <a:srgbClr val="FFFF00"/>
                </a:solidFill>
                <a:cs typeface="Traditional Arabic" pitchFamily="2" charset="-78"/>
              </a:rPr>
              <a:t>الوسيلة الأولى :</a:t>
            </a:r>
            <a:r>
              <a:rPr lang="ar-SA" sz="3200" b="1" dirty="0">
                <a:cs typeface="Traditional Arabic" pitchFamily="2" charset="-78"/>
              </a:rPr>
              <a:t> التأمل في </a:t>
            </a:r>
            <a:r>
              <a:rPr lang="ar-SA" sz="3200" b="1" dirty="0" err="1">
                <a:cs typeface="Traditional Arabic" pitchFamily="2" charset="-78"/>
              </a:rPr>
              <a:t>الترغ</a:t>
            </a:r>
            <a:r>
              <a:rPr lang="ar-KW" sz="3200" b="1" dirty="0" err="1">
                <a:cs typeface="Traditional Arabic" pitchFamily="2" charset="-78"/>
              </a:rPr>
              <a:t>يب</a:t>
            </a:r>
            <a:r>
              <a:rPr lang="ar-SA" sz="3200" b="1" dirty="0">
                <a:cs typeface="Traditional Arabic" pitchFamily="2" charset="-78"/>
              </a:rPr>
              <a:t>ات التي رغّب الله بها </a:t>
            </a:r>
            <a:r>
              <a:rPr lang="ar-KW" sz="3200" b="1" dirty="0">
                <a:cs typeface="Traditional Arabic" pitchFamily="2" charset="-78"/>
              </a:rPr>
              <a:t>.</a:t>
            </a:r>
            <a:endParaRPr lang="ar-SA" sz="3200" b="1" dirty="0">
              <a:cs typeface="Traditional Arabic" pitchFamily="2" charset="-78"/>
            </a:endParaRPr>
          </a:p>
          <a:p>
            <a:pPr algn="justLow"/>
            <a:r>
              <a:rPr lang="ar-SA" sz="3200" b="1" dirty="0">
                <a:solidFill>
                  <a:srgbClr val="FFFF00"/>
                </a:solidFill>
                <a:cs typeface="Traditional Arabic" pitchFamily="2" charset="-78"/>
              </a:rPr>
              <a:t>الوسيلة الثانية :</a:t>
            </a:r>
            <a:r>
              <a:rPr lang="ar-SA" sz="3200" b="1" dirty="0">
                <a:cs typeface="Traditional Arabic" pitchFamily="2" charset="-78"/>
              </a:rPr>
              <a:t> التأمل في المحاذير التي حذّر الله منها النكدين المتشددين العَسرين . </a:t>
            </a:r>
          </a:p>
          <a:p>
            <a:pPr algn="justLow"/>
            <a:r>
              <a:rPr lang="ar-SA" sz="3200" b="1" dirty="0">
                <a:solidFill>
                  <a:srgbClr val="FFFF00"/>
                </a:solidFill>
                <a:cs typeface="Traditional Arabic" pitchFamily="2" charset="-78"/>
              </a:rPr>
              <a:t>الوسيلة الثالثة :</a:t>
            </a:r>
            <a:r>
              <a:rPr lang="ar-SA" sz="3200" b="1" dirty="0">
                <a:cs typeface="Traditional Arabic" pitchFamily="2" charset="-78"/>
              </a:rPr>
              <a:t> وهي وسيلة الاقتناع </a:t>
            </a:r>
            <a:r>
              <a:rPr lang="ar-SA" sz="3200" b="1" dirty="0" err="1">
                <a:cs typeface="Traditional Arabic" pitchFamily="2" charset="-78"/>
              </a:rPr>
              <a:t>الإيماني</a:t>
            </a:r>
            <a:r>
              <a:rPr lang="ar-SA" sz="3200" b="1" dirty="0">
                <a:cs typeface="Traditional Arabic" pitchFamily="2" charset="-78"/>
              </a:rPr>
              <a:t> بسلطان القضاء والقدر .</a:t>
            </a:r>
            <a:endParaRPr lang="ar-KW" sz="3200" b="1" dirty="0">
              <a:cs typeface="Traditional Arabic" pitchFamily="2" charset="-78"/>
            </a:endParaRPr>
          </a:p>
          <a:p>
            <a:pPr algn="justLow"/>
            <a:r>
              <a:rPr lang="ar-SA" sz="3200" b="1" dirty="0">
                <a:cs typeface="Traditional Arabic" pitchFamily="2" charset="-78"/>
              </a:rPr>
              <a:t>يقول الله تعالى : </a:t>
            </a:r>
            <a:r>
              <a:rPr lang="en-US" sz="3200" b="1" dirty="0">
                <a:cs typeface="Traditional Arabic" pitchFamily="2" charset="-78"/>
              </a:rPr>
              <a:t>]</a:t>
            </a:r>
            <a:r>
              <a:rPr lang="ar-SA" sz="3200" b="1" dirty="0">
                <a:cs typeface="Traditional Arabic" pitchFamily="2" charset="-78"/>
              </a:rPr>
              <a:t> </a:t>
            </a:r>
            <a:r>
              <a:rPr lang="ar-SA" sz="3200" b="1" dirty="0">
                <a:solidFill>
                  <a:srgbClr val="99FF33"/>
                </a:solidFill>
                <a:cs typeface="Traditional Arabic" pitchFamily="2" charset="-78"/>
              </a:rPr>
              <a:t>وعسـى أن تكرهوا شيئاً وهو خيرٌ لكم ، وعسـى أن تحبّوا شيئاً وهو شرٌ لكم . والله يعلم وأنتم لا تعلمون</a:t>
            </a:r>
            <a:r>
              <a:rPr lang="ar-SA" sz="3200" b="1" dirty="0">
                <a:cs typeface="Traditional Arabic" pitchFamily="2" charset="-78"/>
              </a:rPr>
              <a:t> </a:t>
            </a:r>
            <a:r>
              <a:rPr lang="en-US" sz="3200" b="1" dirty="0">
                <a:cs typeface="Traditional Arabic" pitchFamily="2" charset="-78"/>
              </a:rPr>
              <a:t>[</a:t>
            </a:r>
            <a:r>
              <a:rPr lang="ar-KW" sz="3200" b="1" dirty="0">
                <a:cs typeface="Traditional Arabic" pitchFamily="2" charset="-78"/>
              </a:rPr>
              <a:t> </a:t>
            </a:r>
            <a:r>
              <a:rPr lang="ar-SA" b="1" dirty="0"/>
              <a:t>البقرة آية 216 .</a:t>
            </a:r>
            <a:r>
              <a:rPr lang="en-US" dirty="0"/>
              <a:t> </a:t>
            </a:r>
            <a:r>
              <a:rPr lang="ar-SA" sz="3200" b="1" dirty="0">
                <a:cs typeface="Traditional Arabic" pitchFamily="2" charset="-78"/>
              </a:rPr>
              <a:t> وبقول الله تعالى : </a:t>
            </a:r>
            <a:r>
              <a:rPr lang="en-US" sz="3200" b="1" dirty="0">
                <a:cs typeface="Traditional Arabic" pitchFamily="2" charset="-78"/>
              </a:rPr>
              <a:t>]</a:t>
            </a:r>
            <a:r>
              <a:rPr lang="ar-SA" sz="3200" b="1" dirty="0">
                <a:cs typeface="Traditional Arabic" pitchFamily="2" charset="-78"/>
              </a:rPr>
              <a:t> </a:t>
            </a:r>
            <a:r>
              <a:rPr lang="ar-SA" sz="3200" b="1" dirty="0">
                <a:solidFill>
                  <a:srgbClr val="99FF33"/>
                </a:solidFill>
                <a:cs typeface="Traditional Arabic" pitchFamily="2" charset="-78"/>
              </a:rPr>
              <a:t>فعسى أن تكرهوا شيئاً ويجعل الله فيه خيراً </a:t>
            </a:r>
            <a:r>
              <a:rPr lang="en-US" sz="3200" b="1" dirty="0" smtClean="0">
                <a:solidFill>
                  <a:srgbClr val="99FF33"/>
                </a:solidFill>
                <a:cs typeface="Traditional Arabic" pitchFamily="2" charset="-78"/>
              </a:rPr>
              <a:t>  </a:t>
            </a:r>
            <a:r>
              <a:rPr lang="ar-SA" sz="3200" b="1" dirty="0" smtClean="0">
                <a:solidFill>
                  <a:srgbClr val="99FF33"/>
                </a:solidFill>
                <a:cs typeface="Traditional Arabic" pitchFamily="2" charset="-78"/>
              </a:rPr>
              <a:t>كثيراً</a:t>
            </a:r>
            <a:r>
              <a:rPr lang="ar-SA" sz="3200" b="1" dirty="0" smtClean="0">
                <a:cs typeface="Traditional Arabic" pitchFamily="2" charset="-78"/>
              </a:rPr>
              <a:t> </a:t>
            </a:r>
            <a:r>
              <a:rPr lang="en-US" sz="3200" b="1" dirty="0">
                <a:cs typeface="Traditional Arabic" pitchFamily="2" charset="-78"/>
              </a:rPr>
              <a:t>[</a:t>
            </a:r>
            <a:r>
              <a:rPr lang="ar-SA" b="1" dirty="0"/>
              <a:t>النساء آية 19 .</a:t>
            </a:r>
            <a:r>
              <a:rPr lang="en-US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619250" y="1371600"/>
            <a:ext cx="7273925" cy="463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KW" sz="2800" b="1">
                <a:cs typeface="Traditional Arabic" pitchFamily="2" charset="-78"/>
              </a:rPr>
              <a:t>     </a:t>
            </a:r>
            <a:r>
              <a:rPr lang="ar-SA" sz="2800" b="1">
                <a:cs typeface="Traditional Arabic" pitchFamily="2" charset="-78"/>
              </a:rPr>
              <a:t>ولأهمية الاعتقاد بالقضاء والقدر في حياة الإنسان ، إذ يمنحه سعادة الطمأنينة والاستقرار وسماحة النفس ، وسعادة الرضى والتسليم ؛ كان الرسول </a:t>
            </a:r>
            <a:r>
              <a:rPr lang="ar-KW" sz="2800" b="1">
                <a:cs typeface="Traditional Arabic" pitchFamily="2" charset="-78"/>
              </a:rPr>
              <a:t>صلى الله عليه وسلم </a:t>
            </a:r>
            <a:r>
              <a:rPr lang="ar-SA" sz="2800" b="1">
                <a:cs typeface="Traditional Arabic" pitchFamily="2" charset="-78"/>
              </a:rPr>
              <a:t>يعلّم صغار الصحابة مضامينه مع أول ما يتعلّمونه من العقائد ؛ ويلقّنهم مفاهيمه تلقيناً .  </a:t>
            </a:r>
          </a:p>
          <a:p>
            <a:pPr algn="justLow"/>
            <a:r>
              <a:rPr lang="ar-KW" sz="2800" b="1">
                <a:cs typeface="Traditional Arabic" pitchFamily="2" charset="-78"/>
              </a:rPr>
              <a:t>     </a:t>
            </a:r>
            <a:r>
              <a:rPr lang="ar-SA" sz="2800" b="1">
                <a:cs typeface="Traditional Arabic" pitchFamily="2" charset="-78"/>
              </a:rPr>
              <a:t>فمن ذلك ما رواه عبدالله بن عباس</a:t>
            </a:r>
            <a:r>
              <a:rPr lang="ar-KW" sz="2800" b="1">
                <a:cs typeface="Traditional Arabic" pitchFamily="2" charset="-78"/>
              </a:rPr>
              <a:t> رضي الله عنهما</a:t>
            </a:r>
            <a:r>
              <a:rPr lang="ar-SA" sz="2800" b="1">
                <a:cs typeface="Traditional Arabic" pitchFamily="2" charset="-78"/>
              </a:rPr>
              <a:t>  ، قال : كنتُ خلف رسول الله</a:t>
            </a:r>
            <a:r>
              <a:rPr lang="ar-KW" sz="2800" b="1">
                <a:cs typeface="Traditional Arabic" pitchFamily="2" charset="-78"/>
              </a:rPr>
              <a:t> صلى الله عليه وسلم</a:t>
            </a:r>
            <a:r>
              <a:rPr lang="ar-SA" sz="2800" b="1">
                <a:cs typeface="Traditional Arabic" pitchFamily="2" charset="-78"/>
              </a:rPr>
              <a:t> فقال : " </a:t>
            </a:r>
            <a:r>
              <a:rPr lang="ar-SA" sz="2800" b="1">
                <a:solidFill>
                  <a:schemeClr val="folHlink"/>
                </a:solidFill>
                <a:cs typeface="Traditional Arabic" pitchFamily="2" charset="-78"/>
              </a:rPr>
              <a:t>يا غلام ، احفظ الله يحفظك ، احفظ الله تجده تجاهك ، إذا سألت فاسأل الله ، وإذا استعنت فاستعن بالله ، واعلم أن الأمّة لو اجتمعت على أن ينفعوك بشيء لم ينفعوك إلاّ بشيء قد كتبه الله لك ، ولو اجتمعوا على أن يضرّوك بشيء لم يضرّوك إلاّ بشيءٍ قد كتبه الله عليك ، رفعت الأقلام وجفت الصحف</a:t>
            </a:r>
            <a:r>
              <a:rPr lang="ar-SA" sz="2800" b="1">
                <a:cs typeface="Traditional Arabic" pitchFamily="2" charset="-78"/>
              </a:rPr>
              <a:t> " </a:t>
            </a:r>
            <a:r>
              <a:rPr lang="ar-SA" b="1"/>
              <a:t>رواه أحمد والترمذي ، وصححه الألباني في تخريج الترمذي 2516 .</a:t>
            </a:r>
            <a:r>
              <a:rPr lang="en-US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84213" y="5157788"/>
            <a:ext cx="7991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>
                <a:cs typeface="Traditional Arabic" pitchFamily="2" charset="-78"/>
              </a:rPr>
              <a:t>4 – </a:t>
            </a:r>
            <a:r>
              <a:rPr lang="ar-KW" sz="3600" b="1">
                <a:cs typeface="Traditional Arabic" pitchFamily="2" charset="-78"/>
              </a:rPr>
              <a:t>اذكر وسائل اكتساب خلق سماحة النفس ؟</a:t>
            </a:r>
            <a:endParaRPr lang="ar-SA" sz="3600" b="1">
              <a:cs typeface="Traditional Arabic" pitchFamily="2" charset="-78"/>
            </a:endParaRP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411413" y="692150"/>
            <a:ext cx="49688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KW" sz="5400" b="1">
                <a:solidFill>
                  <a:srgbClr val="FFFF00"/>
                </a:solidFill>
                <a:cs typeface="Traditional Arabic" pitchFamily="2" charset="-78"/>
              </a:rPr>
              <a:t>أسئلة على الموضوع :</a:t>
            </a:r>
            <a:endParaRPr lang="en-US" sz="5400" b="1">
              <a:cs typeface="Traditional Arabic" pitchFamily="2" charset="-78"/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39750" y="2060575"/>
            <a:ext cx="81359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1 – </a:t>
            </a:r>
            <a:r>
              <a:rPr lang="ar-KW" sz="4000" b="1">
                <a:cs typeface="Traditional Arabic" pitchFamily="2" charset="-78"/>
              </a:rPr>
              <a:t>كيف رغب الإسلام بسماحة النفس وذم نكدها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250825" y="2727325"/>
            <a:ext cx="8424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4000" b="1">
                <a:cs typeface="Traditional Arabic" pitchFamily="2" charset="-78"/>
              </a:rPr>
              <a:t>2 – </a:t>
            </a:r>
            <a:r>
              <a:rPr lang="ar-KW" sz="4000" b="1">
                <a:cs typeface="Traditional Arabic" pitchFamily="2" charset="-78"/>
              </a:rPr>
              <a:t>اذكر بعض ظواهر خلق سماحة النفس ؟</a:t>
            </a:r>
            <a:endParaRPr lang="en-US" sz="4000">
              <a:cs typeface="Traditional Arabic" pitchFamily="2" charset="-78"/>
            </a:endParaRP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395288" y="3429000"/>
            <a:ext cx="82804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/>
            <a:r>
              <a:rPr lang="ar-SA" sz="3600" b="1">
                <a:cs typeface="Traditional Arabic" pitchFamily="2" charset="-78"/>
              </a:rPr>
              <a:t>3 – </a:t>
            </a:r>
            <a:r>
              <a:rPr lang="ar-KW" sz="3600" b="1">
                <a:cs typeface="Traditional Arabic" pitchFamily="2" charset="-78"/>
              </a:rPr>
              <a:t>حسن المصاحبة والمعاشرة والتغاضي وعدم التشدد في الأمور مظهر من مظاهر سماحة النفس – دلل على ذلك مما ورد في السنة المطهرة ؟</a:t>
            </a:r>
            <a:endParaRPr lang="en-US" sz="3600">
              <a:cs typeface="Traditional Arabic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" y="5869754"/>
            <a:ext cx="1393366" cy="66361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50" grpId="0"/>
      <p:bldP spid="57351" grpId="0"/>
      <p:bldP spid="57352" grpId="0"/>
    </p:bldLst>
  </p:timing>
</p:sld>
</file>

<file path=ppt/theme/theme1.xml><?xml version="1.0" encoding="utf-8"?>
<a:theme xmlns:a="http://schemas.openxmlformats.org/drawingml/2006/main" name="Cascade">
  <a:themeElements>
    <a:clrScheme name="Cascade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Casca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ascade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cade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44</TotalTime>
  <Words>396</Words>
  <Application>Microsoft Office PowerPoint</Application>
  <PresentationFormat>On-screen Show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Cascade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</dc:creator>
  <cp:lastModifiedBy>desktop</cp:lastModifiedBy>
  <cp:revision>61</cp:revision>
  <dcterms:created xsi:type="dcterms:W3CDTF">2008-10-23T11:14:55Z</dcterms:created>
  <dcterms:modified xsi:type="dcterms:W3CDTF">2018-10-12T17:44:52Z</dcterms:modified>
</cp:coreProperties>
</file>