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BCDFA8-447D-447B-96D4-5B26107905B6}" type="slidenum">
              <a:rPr lang="ar-SA"/>
              <a:pPr>
                <a:defRPr/>
              </a:pPr>
              <a:t>‹#›</a:t>
            </a:fld>
            <a:endParaRPr lang="en-US"/>
          </a:p>
        </p:txBody>
      </p:sp>
    </p:spTree>
    <p:extLst>
      <p:ext uri="{BB962C8B-B14F-4D97-AF65-F5344CB8AC3E}">
        <p14:creationId xmlns:p14="http://schemas.microsoft.com/office/powerpoint/2010/main" val="357311611"/>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09346B-C781-4B53-9AB7-DBECE22D1873}" type="slidenum">
              <a:rPr lang="ar-SA"/>
              <a:pPr>
                <a:defRPr/>
              </a:pPr>
              <a:t>‹#›</a:t>
            </a:fld>
            <a:endParaRPr lang="en-US"/>
          </a:p>
        </p:txBody>
      </p:sp>
    </p:spTree>
    <p:extLst>
      <p:ext uri="{BB962C8B-B14F-4D97-AF65-F5344CB8AC3E}">
        <p14:creationId xmlns:p14="http://schemas.microsoft.com/office/powerpoint/2010/main" val="833493759"/>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5741D2-FE42-4617-BE8E-C1C4B1C6659A}" type="slidenum">
              <a:rPr lang="ar-SA"/>
              <a:pPr>
                <a:defRPr/>
              </a:pPr>
              <a:t>‹#›</a:t>
            </a:fld>
            <a:endParaRPr lang="en-US"/>
          </a:p>
        </p:txBody>
      </p:sp>
    </p:spTree>
    <p:extLst>
      <p:ext uri="{BB962C8B-B14F-4D97-AF65-F5344CB8AC3E}">
        <p14:creationId xmlns:p14="http://schemas.microsoft.com/office/powerpoint/2010/main" val="1999610708"/>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38A266-31FE-4822-8A34-C32DAE21D66A}" type="slidenum">
              <a:rPr lang="ar-SA"/>
              <a:pPr>
                <a:defRPr/>
              </a:pPr>
              <a:t>‹#›</a:t>
            </a:fld>
            <a:endParaRPr lang="en-US"/>
          </a:p>
        </p:txBody>
      </p:sp>
    </p:spTree>
    <p:extLst>
      <p:ext uri="{BB962C8B-B14F-4D97-AF65-F5344CB8AC3E}">
        <p14:creationId xmlns:p14="http://schemas.microsoft.com/office/powerpoint/2010/main" val="2384281998"/>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A5C697-4B5C-484A-B451-527A583B39FB}" type="slidenum">
              <a:rPr lang="ar-SA"/>
              <a:pPr>
                <a:defRPr/>
              </a:pPr>
              <a:t>‹#›</a:t>
            </a:fld>
            <a:endParaRPr lang="en-US"/>
          </a:p>
        </p:txBody>
      </p:sp>
    </p:spTree>
    <p:extLst>
      <p:ext uri="{BB962C8B-B14F-4D97-AF65-F5344CB8AC3E}">
        <p14:creationId xmlns:p14="http://schemas.microsoft.com/office/powerpoint/2010/main" val="1503797055"/>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EF9AE5B-1043-4BA6-B37C-3C368BD4C9DD}" type="slidenum">
              <a:rPr lang="ar-SA"/>
              <a:pPr>
                <a:defRPr/>
              </a:pPr>
              <a:t>‹#›</a:t>
            </a:fld>
            <a:endParaRPr lang="en-US"/>
          </a:p>
        </p:txBody>
      </p:sp>
    </p:spTree>
    <p:extLst>
      <p:ext uri="{BB962C8B-B14F-4D97-AF65-F5344CB8AC3E}">
        <p14:creationId xmlns:p14="http://schemas.microsoft.com/office/powerpoint/2010/main" val="1801111488"/>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56A95EC-4EDE-434F-9FF4-37362D7129FB}" type="slidenum">
              <a:rPr lang="ar-SA"/>
              <a:pPr>
                <a:defRPr/>
              </a:pPr>
              <a:t>‹#›</a:t>
            </a:fld>
            <a:endParaRPr lang="en-US"/>
          </a:p>
        </p:txBody>
      </p:sp>
    </p:spTree>
    <p:extLst>
      <p:ext uri="{BB962C8B-B14F-4D97-AF65-F5344CB8AC3E}">
        <p14:creationId xmlns:p14="http://schemas.microsoft.com/office/powerpoint/2010/main" val="533830243"/>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2F215F-D82B-45AC-9EF5-D2437CFCD85A}" type="slidenum">
              <a:rPr lang="ar-SA"/>
              <a:pPr>
                <a:defRPr/>
              </a:pPr>
              <a:t>‹#›</a:t>
            </a:fld>
            <a:endParaRPr lang="en-US"/>
          </a:p>
        </p:txBody>
      </p:sp>
    </p:spTree>
    <p:extLst>
      <p:ext uri="{BB962C8B-B14F-4D97-AF65-F5344CB8AC3E}">
        <p14:creationId xmlns:p14="http://schemas.microsoft.com/office/powerpoint/2010/main" val="3344408847"/>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763344-5BA5-4394-9481-746B8A4C162E}" type="slidenum">
              <a:rPr lang="ar-SA"/>
              <a:pPr>
                <a:defRPr/>
              </a:pPr>
              <a:t>‹#›</a:t>
            </a:fld>
            <a:endParaRPr lang="en-US"/>
          </a:p>
        </p:txBody>
      </p:sp>
    </p:spTree>
    <p:extLst>
      <p:ext uri="{BB962C8B-B14F-4D97-AF65-F5344CB8AC3E}">
        <p14:creationId xmlns:p14="http://schemas.microsoft.com/office/powerpoint/2010/main" val="1364193247"/>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84B0C7-51E3-4D37-BEF4-9DAC3AF5E4F6}" type="slidenum">
              <a:rPr lang="ar-SA"/>
              <a:pPr>
                <a:defRPr/>
              </a:pPr>
              <a:t>‹#›</a:t>
            </a:fld>
            <a:endParaRPr lang="en-US"/>
          </a:p>
        </p:txBody>
      </p:sp>
    </p:spTree>
    <p:extLst>
      <p:ext uri="{BB962C8B-B14F-4D97-AF65-F5344CB8AC3E}">
        <p14:creationId xmlns:p14="http://schemas.microsoft.com/office/powerpoint/2010/main" val="3869619674"/>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289792-B6CA-4A39-A16D-035035D893FE}" type="slidenum">
              <a:rPr lang="ar-SA"/>
              <a:pPr>
                <a:defRPr/>
              </a:pPr>
              <a:t>‹#›</a:t>
            </a:fld>
            <a:endParaRPr lang="en-US"/>
          </a:p>
        </p:txBody>
      </p:sp>
    </p:spTree>
    <p:extLst>
      <p:ext uri="{BB962C8B-B14F-4D97-AF65-F5344CB8AC3E}">
        <p14:creationId xmlns:p14="http://schemas.microsoft.com/office/powerpoint/2010/main" val="3385134849"/>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t="-7000" b="-7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pitchFamily="34" charset="0"/>
                <a:cs typeface="Arial" pitchFamily="34" charset="0"/>
              </a:defRPr>
            </a:lvl1pPr>
          </a:lstStyle>
          <a:p>
            <a:pPr>
              <a:defRPr/>
            </a:pPr>
            <a:fld id="{13BDAA24-7E8A-41A7-9EC3-4E6DDF8253EE}"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727075" y="1143000"/>
            <a:ext cx="7345363" cy="3046413"/>
          </a:xfrm>
          <a:prstGeom prst="rect">
            <a:avLst/>
          </a:prstGeom>
          <a:noFill/>
          <a:ln w="9525">
            <a:noFill/>
            <a:miter lim="800000"/>
            <a:headEnd/>
            <a:tailEnd/>
          </a:ln>
          <a:effectLst>
            <a:outerShdw blurRad="50800" dist="38100" dir="5400000" algn="t" rotWithShape="0">
              <a:schemeClr val="accent3">
                <a:alpha val="40000"/>
              </a:schemeClr>
            </a:outerShdw>
          </a:effectLst>
        </p:spPr>
        <p:txBody>
          <a:bodyPr>
            <a:spAutoFit/>
          </a:bodyPr>
          <a:lstStyle/>
          <a:p>
            <a:pPr algn="ctr">
              <a:spcBef>
                <a:spcPct val="50000"/>
              </a:spcBef>
              <a:defRPr/>
            </a:pPr>
            <a:r>
              <a:rPr lang="ar-KW" sz="9600" b="1" dirty="0">
                <a:latin typeface="Arial" pitchFamily="34" charset="0"/>
                <a:cs typeface="Traditional Arabic" pitchFamily="2" charset="-78"/>
              </a:rPr>
              <a:t>زوجين جاعا فرزقهما الله ما يأكلانه</a:t>
            </a:r>
            <a:endParaRPr lang="en-US" sz="9600" b="1" dirty="0">
              <a:latin typeface="Arial" pitchFamily="34" charset="0"/>
              <a:cs typeface="Traditional Arabic" pitchFamily="2" charset="-78"/>
            </a:endParaRPr>
          </a:p>
        </p:txBody>
      </p:sp>
      <p:sp>
        <p:nvSpPr>
          <p:cNvPr id="5" name="TextBox 2"/>
          <p:cNvSpPr txBox="1">
            <a:spLocks noChangeArrowheads="1"/>
          </p:cNvSpPr>
          <p:nvPr/>
        </p:nvSpPr>
        <p:spPr bwMode="auto">
          <a:xfrm>
            <a:off x="548408" y="5397023"/>
            <a:ext cx="62558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3600" b="1" dirty="0">
                <a:solidFill>
                  <a:srgbClr val="0070C0"/>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5856" y="4101113"/>
            <a:ext cx="2385454" cy="1136110"/>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714375" y="357188"/>
            <a:ext cx="721518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000" b="1">
                <a:cs typeface="Traditional Arabic" pitchFamily="2" charset="-78"/>
              </a:rPr>
              <a:t>روى الطبراني في الأوسط والبيهقي في الدلائل عن أبي هريرة رضي الله عنه قال : أصاب رجلا حاجة فخرج إلى البرية فقالت امرأته اللهم ارزقنا ما نعتجن وما نختبز فجاء الرجل والجفنة ملأى عجينا وفي التنور حبوب الشواء والرحى تطحن فقال من أين هذا قالت من رزق الله فكنس ما حول الرحى فقال رسول الله صلى الله عليه وسلم : (</a:t>
            </a:r>
            <a:r>
              <a:rPr lang="ar-KW" sz="4000" b="1">
                <a:solidFill>
                  <a:srgbClr val="FF0000"/>
                </a:solidFill>
                <a:cs typeface="Traditional Arabic" pitchFamily="2" charset="-78"/>
              </a:rPr>
              <a:t> لو تركها لدارت أو طحنت إلى يوم القيامة </a:t>
            </a:r>
            <a:r>
              <a:rPr lang="ar-KW" sz="4000" b="1">
                <a:cs typeface="Traditional Arabic" pitchFamily="2" charset="-78"/>
              </a:rPr>
              <a:t>) .</a:t>
            </a:r>
            <a:endParaRPr lang="en-US" sz="4000" b="1">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6092734"/>
            <a:ext cx="1512168" cy="720194"/>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428625" y="5286375"/>
            <a:ext cx="6357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7200" b="1">
                <a:solidFill>
                  <a:schemeClr val="accent2"/>
                </a:solidFill>
                <a:cs typeface="Traditional Arabic" pitchFamily="2" charset="-78"/>
              </a:rPr>
              <a:t>الفوائد من هذه القصة</a:t>
            </a:r>
            <a:endParaRPr lang="en-US" sz="7200" b="1">
              <a:solidFill>
                <a:schemeClr val="accent2"/>
              </a:solidFill>
              <a:cs typeface="Traditional Arabic" pitchFamily="2" charset="-78"/>
            </a:endParaRPr>
          </a:p>
        </p:txBody>
      </p:sp>
      <p:sp>
        <p:nvSpPr>
          <p:cNvPr id="4099" name="Text Box 5"/>
          <p:cNvSpPr txBox="1">
            <a:spLocks noChangeArrowheads="1"/>
          </p:cNvSpPr>
          <p:nvPr/>
        </p:nvSpPr>
        <p:spPr bwMode="auto">
          <a:xfrm>
            <a:off x="1071563" y="1016000"/>
            <a:ext cx="72755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1- أن المؤمن ينبغي له أن يتوكل على الله :</a:t>
            </a:r>
            <a:endParaRPr lang="en-US" sz="4400" b="1">
              <a:cs typeface="Traditional Arabic" pitchFamily="2" charset="-78"/>
            </a:endParaRPr>
          </a:p>
        </p:txBody>
      </p:sp>
      <p:sp>
        <p:nvSpPr>
          <p:cNvPr id="4100" name="Text Box 6"/>
          <p:cNvSpPr txBox="1">
            <a:spLocks noChangeArrowheads="1"/>
          </p:cNvSpPr>
          <p:nvPr/>
        </p:nvSpPr>
        <p:spPr bwMode="auto">
          <a:xfrm>
            <a:off x="1000125" y="2276475"/>
            <a:ext cx="6858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cs typeface="Traditional Arabic" pitchFamily="2" charset="-78"/>
              </a:rPr>
              <a:t>قال الله تعالى : ( </a:t>
            </a:r>
            <a:r>
              <a:rPr lang="ar-KW" sz="4800" b="1">
                <a:solidFill>
                  <a:srgbClr val="008000"/>
                </a:solidFill>
                <a:cs typeface="Traditional Arabic" pitchFamily="2" charset="-78"/>
              </a:rPr>
              <a:t>وعلى الله فليتوكل المؤمنون </a:t>
            </a:r>
            <a:r>
              <a:rPr lang="ar-KW" sz="4800" b="1">
                <a:cs typeface="Traditional Arabic" pitchFamily="2" charset="-78"/>
              </a:rPr>
              <a:t>)  </a:t>
            </a:r>
            <a:r>
              <a:rPr lang="ar-KW" sz="2400" b="1">
                <a:cs typeface="Traditional Arabic" pitchFamily="2" charset="-78"/>
              </a:rPr>
              <a:t>إبراهيم 11</a:t>
            </a:r>
            <a:r>
              <a:rPr lang="ar-KW" sz="3200" b="1">
                <a:cs typeface="Traditional Arabic" pitchFamily="2" charset="-78"/>
              </a:rPr>
              <a:t>.</a:t>
            </a:r>
            <a:endParaRPr lang="ar-KW" sz="4000" b="1">
              <a:cs typeface="Traditional Arabic" pitchFamily="2" charset="-78"/>
            </a:endParaRPr>
          </a:p>
          <a:p>
            <a:pPr algn="just" eaLnBrk="1" hangingPunct="1"/>
            <a:r>
              <a:rPr lang="ar-KW" sz="4000" b="1">
                <a:cs typeface="Traditional Arabic" pitchFamily="2" charset="-78"/>
              </a:rPr>
              <a:t>وقال الله تعالى : ( </a:t>
            </a:r>
            <a:r>
              <a:rPr lang="ar-KW" sz="4000" b="1">
                <a:solidFill>
                  <a:srgbClr val="008000"/>
                </a:solidFill>
                <a:cs typeface="Traditional Arabic" pitchFamily="2" charset="-78"/>
              </a:rPr>
              <a:t>وتوكل على الحي الذي لا يموت </a:t>
            </a:r>
            <a:r>
              <a:rPr lang="ar-KW" sz="4000" b="1">
                <a:cs typeface="Traditional Arabic" pitchFamily="2" charset="-78"/>
              </a:rPr>
              <a:t>)  </a:t>
            </a:r>
            <a:r>
              <a:rPr lang="ar-KW" sz="2400" b="1">
                <a:cs typeface="Traditional Arabic" pitchFamily="2" charset="-78"/>
              </a:rPr>
              <a:t>الفرقان 58.</a:t>
            </a:r>
            <a:endParaRPr lang="ar-KW" sz="32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6092734"/>
            <a:ext cx="1512168" cy="720194"/>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428625" y="5286375"/>
            <a:ext cx="6357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7200" b="1">
                <a:solidFill>
                  <a:schemeClr val="accent2"/>
                </a:solidFill>
                <a:cs typeface="Traditional Arabic" pitchFamily="2" charset="-78"/>
              </a:rPr>
              <a:t>الفوائد من هذه القصة</a:t>
            </a:r>
            <a:endParaRPr lang="en-US" sz="7200" b="1">
              <a:solidFill>
                <a:schemeClr val="accent2"/>
              </a:solidFill>
              <a:cs typeface="Traditional Arabic" pitchFamily="2" charset="-78"/>
            </a:endParaRPr>
          </a:p>
        </p:txBody>
      </p:sp>
      <p:sp>
        <p:nvSpPr>
          <p:cNvPr id="5123" name="Text Box 5"/>
          <p:cNvSpPr txBox="1">
            <a:spLocks noChangeArrowheads="1"/>
          </p:cNvSpPr>
          <p:nvPr/>
        </p:nvSpPr>
        <p:spPr bwMode="auto">
          <a:xfrm>
            <a:off x="1071563" y="1016000"/>
            <a:ext cx="72755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2- أن من يتوكل على الله فهو كافيه :</a:t>
            </a:r>
            <a:endParaRPr lang="en-US" sz="4400" b="1">
              <a:cs typeface="Traditional Arabic" pitchFamily="2" charset="-78"/>
            </a:endParaRPr>
          </a:p>
        </p:txBody>
      </p:sp>
      <p:sp>
        <p:nvSpPr>
          <p:cNvPr id="5124" name="Text Box 6"/>
          <p:cNvSpPr txBox="1">
            <a:spLocks noChangeArrowheads="1"/>
          </p:cNvSpPr>
          <p:nvPr/>
        </p:nvSpPr>
        <p:spPr bwMode="auto">
          <a:xfrm>
            <a:off x="1000125" y="2071688"/>
            <a:ext cx="6858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cs typeface="Traditional Arabic" pitchFamily="2" charset="-78"/>
              </a:rPr>
              <a:t>قال الله تعالى : ( </a:t>
            </a:r>
            <a:r>
              <a:rPr lang="ar-KW" sz="3600" b="1">
                <a:solidFill>
                  <a:srgbClr val="008000"/>
                </a:solidFill>
                <a:cs typeface="Traditional Arabic" pitchFamily="2" charset="-78"/>
              </a:rPr>
              <a:t>ومن يتوكل على الله فهو حسبه </a:t>
            </a:r>
            <a:r>
              <a:rPr lang="ar-KW" sz="3600" b="1">
                <a:cs typeface="Traditional Arabic" pitchFamily="2" charset="-78"/>
              </a:rPr>
              <a:t>)  </a:t>
            </a:r>
            <a:r>
              <a:rPr lang="ar-KW" sz="2000" b="1">
                <a:cs typeface="Traditional Arabic" pitchFamily="2" charset="-78"/>
              </a:rPr>
              <a:t>الطلاق 3</a:t>
            </a:r>
            <a:r>
              <a:rPr lang="ar-KW" sz="2800" b="1">
                <a:cs typeface="Traditional Arabic" pitchFamily="2" charset="-78"/>
              </a:rPr>
              <a:t>.</a:t>
            </a:r>
          </a:p>
          <a:p>
            <a:pPr algn="just" eaLnBrk="1" hangingPunct="1"/>
            <a:r>
              <a:rPr lang="ar-KW" sz="2800" b="1">
                <a:cs typeface="Traditional Arabic" pitchFamily="2" charset="-78"/>
              </a:rPr>
              <a:t>عن ابن عباس رضي الله عنهما قال : ( </a:t>
            </a:r>
            <a:r>
              <a:rPr lang="ar-KW" sz="2800" b="1">
                <a:solidFill>
                  <a:srgbClr val="008000"/>
                </a:solidFill>
                <a:cs typeface="Traditional Arabic" pitchFamily="2" charset="-78"/>
              </a:rPr>
              <a:t>حسبنا الله ونعم الوكيل )</a:t>
            </a:r>
            <a:r>
              <a:rPr lang="ar-KW" sz="2800" b="1">
                <a:cs typeface="Traditional Arabic" pitchFamily="2" charset="-78"/>
              </a:rPr>
              <a:t> . قالها إبراهيم عليه السلام حين ألقي في النار ، وقالها محمد صلى الله عليه وسلم حين قالوا : ( </a:t>
            </a:r>
            <a:r>
              <a:rPr lang="ar-KW" sz="2800" b="1">
                <a:solidFill>
                  <a:srgbClr val="008000"/>
                </a:solidFill>
                <a:cs typeface="Traditional Arabic" pitchFamily="2" charset="-78"/>
              </a:rPr>
              <a:t>إن الناس قد جمعوا لكم فاخشوهم فزادهم إيمانا وقالوا حسبنا الله ونعم الوكيل )</a:t>
            </a:r>
            <a:r>
              <a:rPr lang="ar-KW" sz="2800" b="1">
                <a:cs typeface="Traditional Arabic" pitchFamily="2" charset="-78"/>
              </a:rPr>
              <a:t> . رواه البخاري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6092734"/>
            <a:ext cx="1512168" cy="720194"/>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428625" y="5286375"/>
            <a:ext cx="6357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7200" b="1">
                <a:solidFill>
                  <a:schemeClr val="accent2"/>
                </a:solidFill>
                <a:cs typeface="Traditional Arabic" pitchFamily="2" charset="-78"/>
              </a:rPr>
              <a:t>الفوائد من هذه القصة</a:t>
            </a:r>
            <a:endParaRPr lang="en-US" sz="7200" b="1">
              <a:solidFill>
                <a:schemeClr val="accent2"/>
              </a:solidFill>
              <a:cs typeface="Traditional Arabic" pitchFamily="2" charset="-78"/>
            </a:endParaRPr>
          </a:p>
        </p:txBody>
      </p:sp>
      <p:sp>
        <p:nvSpPr>
          <p:cNvPr id="6147" name="Text Box 5"/>
          <p:cNvSpPr txBox="1">
            <a:spLocks noChangeArrowheads="1"/>
          </p:cNvSpPr>
          <p:nvPr/>
        </p:nvSpPr>
        <p:spPr bwMode="auto">
          <a:xfrm>
            <a:off x="1071563" y="1016000"/>
            <a:ext cx="72755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3- إثبات الكرامة لعباد الله الصالحين :</a:t>
            </a:r>
            <a:endParaRPr lang="en-US" sz="4400" b="1">
              <a:cs typeface="Traditional Arabic" pitchFamily="2" charset="-78"/>
            </a:endParaRPr>
          </a:p>
        </p:txBody>
      </p:sp>
      <p:sp>
        <p:nvSpPr>
          <p:cNvPr id="6148" name="Text Box 6"/>
          <p:cNvSpPr txBox="1">
            <a:spLocks noChangeArrowheads="1"/>
          </p:cNvSpPr>
          <p:nvPr/>
        </p:nvSpPr>
        <p:spPr bwMode="auto">
          <a:xfrm>
            <a:off x="857250" y="1785938"/>
            <a:ext cx="6858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2800" b="1">
                <a:cs typeface="Traditional Arabic" pitchFamily="2" charset="-78"/>
              </a:rPr>
              <a:t>قال الشيخ ابن باز رحمه الله : ولهم كرامات إذا استقاموا على الإيمان, قد يكرمهم الله بتسهيل قضاء دينهم, بوجود فرج عند الكربة من كرامات الله لهم أن يفرج كربتهم عند إحاطة الأعداء بهم, أو تمكن الأعداء منهم أن يفرج الله لهم حتى يسلموا من شرهم, أو بقضاء دينهم وإزالة عسرهم, أو بإنجائهم من لص, أو من سبع أو ما أشبه ذلك هذه من كرامات الله لهم, وهي النعمة التي تحصل لهم خرقاً للعادة يعني خلاف العادة هذه يقال لها كرامة وهي تكون للأولياء وللرسل، وتسمى في حق الرسل معجزة، وفي حق الأولياء كرامة . </a:t>
            </a:r>
            <a:endParaRPr lang="ar-KW" sz="2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6092734"/>
            <a:ext cx="1512168" cy="720194"/>
          </a:xfrm>
          <a:prstGeom prst="rect">
            <a:avLst/>
          </a:prstGeom>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428625" y="5286375"/>
            <a:ext cx="6357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7200" b="1">
                <a:solidFill>
                  <a:schemeClr val="accent2"/>
                </a:solidFill>
                <a:cs typeface="Traditional Arabic" pitchFamily="2" charset="-78"/>
              </a:rPr>
              <a:t>الفوائد من هذه القصة</a:t>
            </a:r>
            <a:endParaRPr lang="en-US" sz="7200" b="1">
              <a:solidFill>
                <a:schemeClr val="accent2"/>
              </a:solidFill>
              <a:cs typeface="Traditional Arabic" pitchFamily="2" charset="-78"/>
            </a:endParaRPr>
          </a:p>
        </p:txBody>
      </p:sp>
      <p:sp>
        <p:nvSpPr>
          <p:cNvPr id="7171" name="Text Box 5"/>
          <p:cNvSpPr txBox="1">
            <a:spLocks noChangeArrowheads="1"/>
          </p:cNvSpPr>
          <p:nvPr/>
        </p:nvSpPr>
        <p:spPr bwMode="auto">
          <a:xfrm>
            <a:off x="1071563" y="1016000"/>
            <a:ext cx="72755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4400" b="1">
                <a:cs typeface="Traditional Arabic" pitchFamily="2" charset="-78"/>
              </a:rPr>
              <a:t>4- عظم فضل الدعاء :</a:t>
            </a:r>
            <a:endParaRPr lang="en-US" sz="4400" b="1">
              <a:cs typeface="Traditional Arabic" pitchFamily="2" charset="-78"/>
            </a:endParaRPr>
          </a:p>
        </p:txBody>
      </p:sp>
      <p:sp>
        <p:nvSpPr>
          <p:cNvPr id="7172" name="Text Box 6"/>
          <p:cNvSpPr txBox="1">
            <a:spLocks noChangeArrowheads="1"/>
          </p:cNvSpPr>
          <p:nvPr/>
        </p:nvSpPr>
        <p:spPr bwMode="auto">
          <a:xfrm>
            <a:off x="1000125" y="2071688"/>
            <a:ext cx="68580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cs typeface="Traditional Arabic" pitchFamily="2" charset="-78"/>
              </a:rPr>
              <a:t>قال الله تعالى : ( </a:t>
            </a:r>
            <a:r>
              <a:rPr lang="ar-KW" sz="4000" b="1">
                <a:solidFill>
                  <a:srgbClr val="008000"/>
                </a:solidFill>
                <a:cs typeface="Traditional Arabic" pitchFamily="2" charset="-78"/>
              </a:rPr>
              <a:t>وقال ربكم ادعوني أستجب لكم </a:t>
            </a:r>
            <a:r>
              <a:rPr lang="ar-KW" sz="4000" b="1">
                <a:cs typeface="Traditional Arabic" pitchFamily="2" charset="-78"/>
              </a:rPr>
              <a:t>)  </a:t>
            </a:r>
            <a:r>
              <a:rPr lang="ar-KW" sz="3200" b="1">
                <a:cs typeface="Traditional Arabic" pitchFamily="2" charset="-78"/>
              </a:rPr>
              <a:t>غافر 60.</a:t>
            </a:r>
            <a:endParaRPr lang="ar-KW" sz="4000" b="1">
              <a:cs typeface="Traditional Arabic" pitchFamily="2" charset="-78"/>
            </a:endParaRPr>
          </a:p>
          <a:p>
            <a:pPr algn="just" eaLnBrk="1" hangingPunct="1"/>
            <a:r>
              <a:rPr lang="ar-KW" sz="4000" b="1">
                <a:cs typeface="Traditional Arabic" pitchFamily="2" charset="-78"/>
              </a:rPr>
              <a:t>قال صلى الله عليه وسلم : ( </a:t>
            </a:r>
            <a:r>
              <a:rPr lang="ar-KW" sz="4000" b="1">
                <a:solidFill>
                  <a:srgbClr val="008000"/>
                </a:solidFill>
                <a:cs typeface="Traditional Arabic" pitchFamily="2" charset="-78"/>
              </a:rPr>
              <a:t>الدعاء هو العبادة )</a:t>
            </a:r>
            <a:r>
              <a:rPr lang="ar-KW" sz="4000" b="1">
                <a:cs typeface="Traditional Arabic" pitchFamily="2" charset="-78"/>
              </a:rPr>
              <a:t>  </a:t>
            </a:r>
            <a:r>
              <a:rPr lang="ar-KW" sz="3200" b="1">
                <a:cs typeface="Traditional Arabic" pitchFamily="2" charset="-78"/>
              </a:rPr>
              <a:t>رواه أبوداود .</a:t>
            </a:r>
            <a:endParaRPr lang="ar-KW" sz="4000" b="1">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6092734"/>
            <a:ext cx="1512168" cy="720194"/>
          </a:xfrm>
          <a:prstGeom prst="rect">
            <a:avLst/>
          </a:prstGeom>
        </p:spPr>
      </p:pic>
    </p:spTree>
  </p:cSld>
  <p:clrMapOvr>
    <a:masterClrMapping/>
  </p:clrMapOvr>
  <p:transition spd="slow">
    <p:cover dir="lu"/>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111</TotalTime>
  <Words>366</Words>
  <Application>Microsoft Office PowerPoint</Application>
  <PresentationFormat>On-screen Show (4:3)</PresentationFormat>
  <Paragraphs>18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68</cp:revision>
  <dcterms:created xsi:type="dcterms:W3CDTF">2010-08-11T00:37:55Z</dcterms:created>
  <dcterms:modified xsi:type="dcterms:W3CDTF">2018-10-12T20:25:38Z</dcterms:modified>
</cp:coreProperties>
</file>