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257" r:id="rId2"/>
    <p:sldId id="281" r:id="rId3"/>
    <p:sldId id="256" r:id="rId4"/>
    <p:sldId id="258" r:id="rId5"/>
    <p:sldId id="260" r:id="rId6"/>
    <p:sldId id="261" r:id="rId7"/>
    <p:sldId id="259"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TEL" initials="I"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5413" autoAdjust="0"/>
    <p:restoredTop sz="94713" autoAdjust="0"/>
  </p:normalViewPr>
  <p:slideViewPr>
    <p:cSldViewPr>
      <p:cViewPr>
        <p:scale>
          <a:sx n="66" d="100"/>
          <a:sy n="66" d="100"/>
        </p:scale>
        <p:origin x="1566" y="5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KW"/>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754E25E-A0EE-4B2C-AD27-B6AB3544AB8B}" type="datetimeFigureOut">
              <a:rPr lang="ar-KW" smtClean="0"/>
              <a:pPr/>
              <a:t>20/01/1440</a:t>
            </a:fld>
            <a:endParaRPr lang="ar-KW"/>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KW"/>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KW"/>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C02A669-B995-4912-AEB6-6AA60E1C9234}" type="slidenum">
              <a:rPr lang="ar-KW" smtClean="0"/>
              <a:pPr/>
              <a:t>‹#›</a:t>
            </a:fld>
            <a:endParaRPr lang="ar-KW"/>
          </a:p>
        </p:txBody>
      </p:sp>
    </p:spTree>
    <p:extLst>
      <p:ext uri="{BB962C8B-B14F-4D97-AF65-F5344CB8AC3E}">
        <p14:creationId xmlns:p14="http://schemas.microsoft.com/office/powerpoint/2010/main" val="213779316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ar-KW" dirty="0" smtClean="0"/>
              <a:t>عنوان</a:t>
            </a:r>
            <a:r>
              <a:rPr lang="ar-KW" baseline="0" dirty="0" smtClean="0"/>
              <a:t> العرض</a:t>
            </a:r>
            <a:endParaRPr lang="ar-KW" dirty="0"/>
          </a:p>
        </p:txBody>
      </p:sp>
      <p:sp>
        <p:nvSpPr>
          <p:cNvPr id="4" name="عنصر نائب لرقم الشريحة 3"/>
          <p:cNvSpPr>
            <a:spLocks noGrp="1"/>
          </p:cNvSpPr>
          <p:nvPr>
            <p:ph type="sldNum" sz="quarter" idx="10"/>
          </p:nvPr>
        </p:nvSpPr>
        <p:spPr/>
        <p:txBody>
          <a:bodyPr/>
          <a:lstStyle/>
          <a:p>
            <a:fld id="{3C02A669-B995-4912-AEB6-6AA60E1C9234}" type="slidenum">
              <a:rPr lang="ar-KW" smtClean="0"/>
              <a:pPr/>
              <a:t>1</a:t>
            </a:fld>
            <a:endParaRPr lang="ar-K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BF65F8C-A894-4F4B-B0F0-BDB0415ADC66}" type="slidenum">
              <a:rPr lang="ar-KW" smtClean="0"/>
              <a:pPr/>
              <a:t>‹#›</a:t>
            </a:fld>
            <a:endParaRPr lang="ar-K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b="-9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01466CB-DAE0-4260-96EE-770D534D4187}" type="datetimeFigureOut">
              <a:rPr lang="ar-KW" smtClean="0"/>
              <a:pPr/>
              <a:t>20/01/1440</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BF65F8C-A894-4F4B-B0F0-BDB0415ADC66}" type="slidenum">
              <a:rPr lang="ar-KW" smtClean="0"/>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6.gif"/><Relationship Id="rId7" Type="http://schemas.openxmlformats.org/officeDocument/2006/relationships/slide" Target="slide7.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18.xml"/><Relationship Id="rId5" Type="http://schemas.openxmlformats.org/officeDocument/2006/relationships/audio" Target="../media/audio2.wav"/><Relationship Id="rId10" Type="http://schemas.openxmlformats.org/officeDocument/2006/relationships/slide" Target="slide14.xml"/><Relationship Id="rId4" Type="http://schemas.openxmlformats.org/officeDocument/2006/relationships/slide" Target="slide4.xml"/><Relationship Id="rId9" Type="http://schemas.openxmlformats.org/officeDocument/2006/relationships/slide" Target="slide11.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7.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5.png"/><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8.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5.pn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9.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png"/><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5.pn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png"/><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5.png"/><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2.png"/><Relationship Id="rId2" Type="http://schemas.openxmlformats.org/officeDocument/2006/relationships/slide" Target="slide9.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5.png"/><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13.jpeg"/><Relationship Id="rId7" Type="http://schemas.openxmlformats.org/officeDocument/2006/relationships/image" Target="../media/image5.png"/><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16.gif"/><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jpeg"/><Relationship Id="rId7" Type="http://schemas.openxmlformats.org/officeDocument/2006/relationships/slide" Target="slide3.xml"/><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1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slide" Target="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14.xml"/></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3.jpeg"/><Relationship Id="rId7" Type="http://schemas.openxmlformats.org/officeDocument/2006/relationships/slide" Target="slide14.xml"/><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slide" Target="slide24.xml"/><Relationship Id="rId18" Type="http://schemas.openxmlformats.org/officeDocument/2006/relationships/image" Target="../media/image2.png"/><Relationship Id="rId3" Type="http://schemas.openxmlformats.org/officeDocument/2006/relationships/slide" Target="slide19.xml"/><Relationship Id="rId7" Type="http://schemas.openxmlformats.org/officeDocument/2006/relationships/slide" Target="slide21.xml"/><Relationship Id="rId12" Type="http://schemas.openxmlformats.org/officeDocument/2006/relationships/image" Target="../media/image31.png"/><Relationship Id="rId17" Type="http://schemas.openxmlformats.org/officeDocument/2006/relationships/slide" Target="slide3.xml"/><Relationship Id="rId2" Type="http://schemas.openxmlformats.org/officeDocument/2006/relationships/slide" Target="slide18.xml"/><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slide" Target="slide23.xml"/><Relationship Id="rId5" Type="http://schemas.openxmlformats.org/officeDocument/2006/relationships/slide" Target="slide20.xml"/><Relationship Id="rId15" Type="http://schemas.openxmlformats.org/officeDocument/2006/relationships/slide" Target="slide25.xml"/><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slide" Target="slide22.xml"/><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slide" Target="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png"/><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2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8.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8.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 Target="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18.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 Target="slide2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8.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8.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1323066206_icontexto-green-01.png"/>
          <p:cNvPicPr>
            <a:picLocks noChangeAspect="1"/>
          </p:cNvPicPr>
          <p:nvPr/>
        </p:nvPicPr>
        <p:blipFill>
          <a:blip r:embed="rId3" cstate="print"/>
          <a:stretch>
            <a:fillRect/>
          </a:stretch>
        </p:blipFill>
        <p:spPr>
          <a:xfrm>
            <a:off x="323528" y="5445224"/>
            <a:ext cx="1219200" cy="1219200"/>
          </a:xfrm>
          <a:prstGeom prst="rect">
            <a:avLst/>
          </a:prstGeom>
        </p:spPr>
      </p:pic>
      <p:pic>
        <p:nvPicPr>
          <p:cNvPr id="6" name="صورة 5" descr="صورة1.png"/>
          <p:cNvPicPr>
            <a:picLocks noChangeAspect="1"/>
          </p:cNvPicPr>
          <p:nvPr/>
        </p:nvPicPr>
        <p:blipFill>
          <a:blip r:embed="rId4" cstate="print"/>
          <a:srcRect l="12167" t="17914" r="12167" b="9164"/>
          <a:stretch>
            <a:fillRect/>
          </a:stretch>
        </p:blipFill>
        <p:spPr>
          <a:xfrm>
            <a:off x="1691680" y="1196752"/>
            <a:ext cx="5760640" cy="3600400"/>
          </a:xfrm>
          <a:prstGeom prst="rect">
            <a:avLst/>
          </a:prstGeom>
        </p:spPr>
      </p:pic>
      <p:pic>
        <p:nvPicPr>
          <p:cNvPr id="3" name="صورة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5816" y="5013176"/>
            <a:ext cx="2793876" cy="133062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a:hlinkClick r:id="rId2" action="ppaction://hlinksldjump" tooltip="التعليمات"/>
          </p:cNvPr>
          <p:cNvSpPr/>
          <p:nvPr/>
        </p:nvSpPr>
        <p:spPr>
          <a:xfrm>
            <a:off x="3203848" y="692696"/>
            <a:ext cx="273630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3600" dirty="0" smtClean="0"/>
              <a:t>التعليمات</a:t>
            </a:r>
            <a:endParaRPr lang="ar-KW" sz="3600" dirty="0"/>
          </a:p>
        </p:txBody>
      </p:sp>
      <p:sp>
        <p:nvSpPr>
          <p:cNvPr id="5" name="مستطيل 4"/>
          <p:cNvSpPr/>
          <p:nvPr/>
        </p:nvSpPr>
        <p:spPr>
          <a:xfrm>
            <a:off x="827584" y="1916832"/>
            <a:ext cx="7632848" cy="3096344"/>
          </a:xfrm>
          <a:prstGeom prst="rect">
            <a:avLst/>
          </a:prstGeom>
        </p:spPr>
        <p:style>
          <a:lnRef idx="2">
            <a:schemeClr val="accent4"/>
          </a:lnRef>
          <a:fillRef idx="1">
            <a:schemeClr val="lt1"/>
          </a:fillRef>
          <a:effectRef idx="0">
            <a:schemeClr val="accent4"/>
          </a:effectRef>
          <a:fontRef idx="minor">
            <a:schemeClr val="dk1"/>
          </a:fontRef>
        </p:style>
        <p:txBody>
          <a:bodyPr rtlCol="1" anchor="ctr"/>
          <a:lstStyle/>
          <a:p>
            <a:pPr algn="just">
              <a:spcBef>
                <a:spcPts val="600"/>
              </a:spcBef>
              <a:spcAft>
                <a:spcPts val="600"/>
              </a:spcAft>
            </a:pPr>
            <a:r>
              <a:rPr lang="ar-KW" dirty="0" smtClean="0"/>
              <a:t>1- هذا العرض يشرح </a:t>
            </a:r>
            <a:r>
              <a:rPr lang="ar-KW" dirty="0" smtClean="0">
                <a:solidFill>
                  <a:schemeClr val="accent1"/>
                </a:solidFill>
              </a:rPr>
              <a:t>دورة حياة النبات </a:t>
            </a:r>
            <a:r>
              <a:rPr lang="ar-KW" dirty="0" smtClean="0"/>
              <a:t>و</a:t>
            </a:r>
            <a:r>
              <a:rPr lang="ar-KW" dirty="0" smtClean="0">
                <a:solidFill>
                  <a:schemeClr val="accent1"/>
                </a:solidFill>
              </a:rPr>
              <a:t>عملية خلقه </a:t>
            </a:r>
            <a:r>
              <a:rPr lang="ar-KW" dirty="0" smtClean="0"/>
              <a:t>و</a:t>
            </a:r>
            <a:r>
              <a:rPr lang="ar-KW" dirty="0" smtClean="0">
                <a:solidFill>
                  <a:schemeClr val="accent1"/>
                </a:solidFill>
              </a:rPr>
              <a:t>أقسامه </a:t>
            </a:r>
            <a:r>
              <a:rPr lang="ar-KW" dirty="0" smtClean="0"/>
              <a:t>و</a:t>
            </a:r>
            <a:r>
              <a:rPr lang="ar-KW" dirty="0" smtClean="0">
                <a:solidFill>
                  <a:schemeClr val="accent1"/>
                </a:solidFill>
              </a:rPr>
              <a:t>أغرب النباتات في العالم</a:t>
            </a:r>
            <a:r>
              <a:rPr lang="ar-KW" dirty="0" smtClean="0"/>
              <a:t>.</a:t>
            </a:r>
          </a:p>
          <a:p>
            <a:pPr algn="just">
              <a:spcBef>
                <a:spcPts val="600"/>
              </a:spcBef>
              <a:spcAft>
                <a:spcPts val="600"/>
              </a:spcAft>
            </a:pPr>
            <a:r>
              <a:rPr lang="ar-KW" dirty="0" smtClean="0"/>
              <a:t>2- في كل شريحة يوجد شرح مكتوب عليها يبين ماهيتها وما هي وظيفة كل كائن فيها.</a:t>
            </a:r>
          </a:p>
          <a:p>
            <a:pPr algn="just">
              <a:spcBef>
                <a:spcPts val="600"/>
              </a:spcBef>
              <a:spcAft>
                <a:spcPts val="600"/>
              </a:spcAft>
            </a:pPr>
            <a:r>
              <a:rPr lang="ar-KW" dirty="0" smtClean="0"/>
              <a:t>3- للرجوع للصفحة الرئيسية العامة أو الفرعية المتشعبة يتم الضغط على صورة النبتة.</a:t>
            </a:r>
          </a:p>
          <a:p>
            <a:pPr algn="just">
              <a:spcBef>
                <a:spcPts val="600"/>
              </a:spcBef>
              <a:spcAft>
                <a:spcPts val="600"/>
              </a:spcAft>
            </a:pPr>
            <a:r>
              <a:rPr lang="ar-KW" dirty="0" smtClean="0"/>
              <a:t>4- للاستمرار بالقراءة في الموضوع يتم الضغط على السهم المتحرك للذهاب للصفحة التالية أو العودة للصفحة السابقة.</a:t>
            </a:r>
          </a:p>
          <a:p>
            <a:pPr algn="just">
              <a:spcBef>
                <a:spcPts val="600"/>
              </a:spcBef>
              <a:spcAft>
                <a:spcPts val="600"/>
              </a:spcAft>
            </a:pPr>
            <a:r>
              <a:rPr lang="ar-KW" dirty="0" smtClean="0"/>
              <a:t>5- الصور تم أخذها مواقع عدة وبدقة تامة.</a:t>
            </a:r>
          </a:p>
          <a:p>
            <a:pPr algn="just">
              <a:spcBef>
                <a:spcPts val="600"/>
              </a:spcBef>
              <a:spcAft>
                <a:spcPts val="600"/>
              </a:spcAft>
            </a:pPr>
            <a:r>
              <a:rPr lang="ar-KW" dirty="0" smtClean="0"/>
              <a:t>6- تم وضع تلميح لكل كائن في العرض.</a:t>
            </a:r>
          </a:p>
        </p:txBody>
      </p:sp>
      <p:pic>
        <p:nvPicPr>
          <p:cNvPr id="6" name="صورة 5" descr="1323066206_icontexto-green-01.png"/>
          <p:cNvPicPr>
            <a:picLocks noChangeAspect="1"/>
          </p:cNvPicPr>
          <p:nvPr/>
        </p:nvPicPr>
        <p:blipFill>
          <a:blip r:embed="rId3" cstate="print"/>
          <a:stretch>
            <a:fillRect/>
          </a:stretch>
        </p:blipFill>
        <p:spPr>
          <a:xfrm>
            <a:off x="1547664" y="2636912"/>
            <a:ext cx="720080" cy="720080"/>
          </a:xfrm>
          <a:prstGeom prst="rect">
            <a:avLst/>
          </a:prstGeom>
        </p:spPr>
      </p:pic>
      <p:pic>
        <p:nvPicPr>
          <p:cNvPr id="7" name="صورة 6" descr="50.png"/>
          <p:cNvPicPr>
            <a:picLocks noChangeAspect="1"/>
          </p:cNvPicPr>
          <p:nvPr/>
        </p:nvPicPr>
        <p:blipFill>
          <a:blip r:embed="rId4" cstate="print"/>
          <a:stretch>
            <a:fillRect/>
          </a:stretch>
        </p:blipFill>
        <p:spPr>
          <a:xfrm>
            <a:off x="6415330" y="3742910"/>
            <a:ext cx="615792" cy="288032"/>
          </a:xfrm>
          <a:prstGeom prst="rect">
            <a:avLst/>
          </a:prstGeom>
        </p:spPr>
      </p:pic>
      <p:pic>
        <p:nvPicPr>
          <p:cNvPr id="8" name="صورة 7" descr="50.png"/>
          <p:cNvPicPr>
            <a:picLocks noChangeAspect="1"/>
          </p:cNvPicPr>
          <p:nvPr/>
        </p:nvPicPr>
        <p:blipFill>
          <a:blip r:embed="rId4" cstate="print"/>
          <a:stretch>
            <a:fillRect/>
          </a:stretch>
        </p:blipFill>
        <p:spPr>
          <a:xfrm flipH="1">
            <a:off x="5684400" y="3742910"/>
            <a:ext cx="615792" cy="28803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مستدير الزوايا 9"/>
          <p:cNvSpPr/>
          <p:nvPr/>
        </p:nvSpPr>
        <p:spPr>
          <a:xfrm>
            <a:off x="5580112" y="764704"/>
            <a:ext cx="3096344" cy="5184576"/>
          </a:xfrm>
          <a:prstGeom prst="roundRect">
            <a:avLst/>
          </a:prstGeom>
          <a:solidFill>
            <a:schemeClr val="bg1"/>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pic>
        <p:nvPicPr>
          <p:cNvPr id="7" name="صورة 6" descr="قرآن كريم2.gif"/>
          <p:cNvPicPr>
            <a:picLocks noChangeAspect="1"/>
          </p:cNvPicPr>
          <p:nvPr/>
        </p:nvPicPr>
        <p:blipFill>
          <a:blip r:embed="rId3" cstate="print"/>
          <a:stretch>
            <a:fillRect/>
          </a:stretch>
        </p:blipFill>
        <p:spPr>
          <a:xfrm>
            <a:off x="4211960" y="4509120"/>
            <a:ext cx="2773585" cy="2348880"/>
          </a:xfrm>
          <a:prstGeom prst="rect">
            <a:avLst/>
          </a:prstGeom>
        </p:spPr>
      </p:pic>
      <p:sp>
        <p:nvSpPr>
          <p:cNvPr id="4" name="مربع نص 3"/>
          <p:cNvSpPr txBox="1"/>
          <p:nvPr/>
        </p:nvSpPr>
        <p:spPr>
          <a:xfrm>
            <a:off x="5796136" y="1052736"/>
            <a:ext cx="2736304" cy="4524315"/>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square" rtlCol="1">
            <a:spAutoFit/>
          </a:bodyPr>
          <a:lstStyle/>
          <a:p>
            <a:pPr algn="just"/>
            <a:r>
              <a:rPr lang="ar-KW" sz="2400" dirty="0"/>
              <a:t>{وَهُوَ الَّذِي أَنْزَلَ مِنَ السَّمَاءِ مَاءً فَأَخْرَجْنَا </a:t>
            </a:r>
            <a:r>
              <a:rPr lang="ar-KW" sz="2400" dirty="0" err="1"/>
              <a:t>بِهِ</a:t>
            </a:r>
            <a:r>
              <a:rPr lang="ar-KW" sz="2400" dirty="0"/>
              <a:t> نَبَاتَ كُلِّ شَيْءٍ فَأَخْرَجْنَا مِنْهُ خَضِراً نُخْرِجُ مِنْهُ حَبّاً مُتَرَاكِباً وَمِنَ النَّخْلِ مِنْ طَلْعِهَا </a:t>
            </a:r>
            <a:r>
              <a:rPr lang="ar-KW" sz="2400" dirty="0" err="1"/>
              <a:t>قِنْوَانٌ</a:t>
            </a:r>
            <a:r>
              <a:rPr lang="ar-KW" sz="2400" dirty="0"/>
              <a:t> دَانِيَةٌ وَجَنَّاتٍ مِنْ أَعْنَابٍ وَالزَّيْتُونَ وَالرُّمَّانَ مُشْتَبِهاً وَغَيْرَ مُتَشَابِهٍ انْظُرُوا إِلَى ثَمَرِهِ إِذَا أَثْمَرَ وَيَنْعِهِ إِنَّ فِي ذَلِكُمْ لآياتٍ لِقَوْمٍ يُؤْمِنُونَ</a:t>
            </a:r>
            <a:r>
              <a:rPr lang="ar-KW" sz="2400" dirty="0" smtClean="0"/>
              <a:t>} الأنعام: 99.</a:t>
            </a:r>
            <a:endParaRPr lang="ar-KW" sz="2400" dirty="0"/>
          </a:p>
        </p:txBody>
      </p:sp>
      <p:sp>
        <p:nvSpPr>
          <p:cNvPr id="11" name="مربع نص 10"/>
          <p:cNvSpPr txBox="1"/>
          <p:nvPr/>
        </p:nvSpPr>
        <p:spPr>
          <a:xfrm>
            <a:off x="4427984" y="404664"/>
            <a:ext cx="1584176"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ctr"/>
            <a:r>
              <a:rPr lang="ar-KW" sz="3200" dirty="0" smtClean="0">
                <a:cs typeface="DecoType Naskh Variants" pitchFamily="2" charset="-78"/>
              </a:rPr>
              <a:t>قال الله </a:t>
            </a:r>
            <a:r>
              <a:rPr lang="ar-KW" sz="3200" dirty="0" err="1" smtClean="0">
                <a:cs typeface="DecoType Naskh Variants" pitchFamily="2" charset="-78"/>
              </a:rPr>
              <a:t>تعالى:</a:t>
            </a:r>
            <a:endParaRPr lang="ar-KW" sz="3200" dirty="0">
              <a:cs typeface="DecoType Naskh Variants" pitchFamily="2" charset="-78"/>
            </a:endParaRPr>
          </a:p>
        </p:txBody>
      </p:sp>
      <p:sp>
        <p:nvSpPr>
          <p:cNvPr id="8" name="Rectangle 5">
            <a:hlinkClick r:id="rId4" action="ppaction://hlinksldjump" tooltip="الذهاب للشريحة رقم 3"/>
          </p:cNvPr>
          <p:cNvSpPr>
            <a:spLocks noChangeArrowheads="1"/>
          </p:cNvSpPr>
          <p:nvPr/>
        </p:nvSpPr>
        <p:spPr bwMode="auto">
          <a:xfrm>
            <a:off x="3131840" y="1196752"/>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endParaRPr lang="ar-KW" sz="2000" b="1" dirty="0">
              <a:cs typeface="Traditional Arabic" pitchFamily="18" charset="-78"/>
            </a:endParaRPr>
          </a:p>
          <a:p>
            <a:pPr algn="ctr"/>
            <a:r>
              <a:rPr lang="ar-KW" sz="2000" b="1" dirty="0" smtClean="0">
                <a:cs typeface="Traditional Arabic" pitchFamily="18" charset="-78"/>
              </a:rPr>
              <a:t>دورة </a:t>
            </a:r>
          </a:p>
          <a:p>
            <a:pPr algn="ctr"/>
            <a:r>
              <a:rPr lang="ar-KW" sz="2000" b="1" dirty="0" smtClean="0">
                <a:cs typeface="Traditional Arabic" pitchFamily="18" charset="-78"/>
              </a:rPr>
              <a:t>حياة النبات</a:t>
            </a:r>
            <a:endParaRPr lang="en-US" sz="2000" b="1" dirty="0">
              <a:cs typeface="Traditional Arabic" pitchFamily="18" charset="-78"/>
            </a:endParaRPr>
          </a:p>
        </p:txBody>
      </p:sp>
      <p:sp>
        <p:nvSpPr>
          <p:cNvPr id="12" name="Rectangle 4">
            <a:hlinkHover r:id="" action="ppaction://noaction" highlightClick="1">
              <a:snd r:embed="rId5" name="whoosh.wav"/>
            </a:hlinkHover>
          </p:cNvPr>
          <p:cNvSpPr>
            <a:spLocks noChangeArrowheads="1"/>
          </p:cNvSpPr>
          <p:nvPr/>
        </p:nvSpPr>
        <p:spPr bwMode="auto">
          <a:xfrm>
            <a:off x="3131840" y="1196752"/>
            <a:ext cx="1368425" cy="503238"/>
          </a:xfrm>
          <a:prstGeom prst="rect">
            <a:avLst/>
          </a:prstGeom>
          <a:solidFill>
            <a:srgbClr val="CC0000"/>
          </a:solidFill>
          <a:ln w="9525">
            <a:solidFill>
              <a:schemeClr val="tx1"/>
            </a:solidFill>
            <a:miter lim="800000"/>
            <a:headEnd/>
            <a:tailEnd/>
          </a:ln>
        </p:spPr>
        <p:txBody>
          <a:bodyPr wrap="none" anchor="ctr"/>
          <a:lstStyle/>
          <a:p>
            <a:pPr algn="ctr"/>
            <a:r>
              <a:rPr lang="ar-KW" sz="2800" b="1" dirty="0" smtClean="0">
                <a:solidFill>
                  <a:schemeClr val="bg1"/>
                </a:solidFill>
                <a:cs typeface="Traditional Arabic" pitchFamily="18" charset="-78"/>
              </a:rPr>
              <a:t>أولا</a:t>
            </a:r>
            <a:endParaRPr lang="en-US" sz="2800" b="1" dirty="0">
              <a:solidFill>
                <a:schemeClr val="bg1"/>
              </a:solidFill>
              <a:cs typeface="Traditional Arabic" pitchFamily="18" charset="-78"/>
            </a:endParaRPr>
          </a:p>
        </p:txBody>
      </p:sp>
      <p:sp>
        <p:nvSpPr>
          <p:cNvPr id="13" name="AutoShape 8">
            <a:hlinkClick r:id="rId6" action="ppaction://hlinksldjump" tooltip="إغلاق"/>
          </p:cNvPr>
          <p:cNvSpPr>
            <a:spLocks noChangeArrowheads="1"/>
          </p:cNvSpPr>
          <p:nvPr/>
        </p:nvSpPr>
        <p:spPr bwMode="auto">
          <a:xfrm>
            <a:off x="3492203" y="3357340"/>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
        <p:nvSpPr>
          <p:cNvPr id="14" name="Rectangle 9">
            <a:hlinkClick r:id="rId7" action="ppaction://hlinksldjump" tooltip="الذهاب للشريحة رقم 6"/>
          </p:cNvPr>
          <p:cNvSpPr>
            <a:spLocks noChangeArrowheads="1"/>
          </p:cNvSpPr>
          <p:nvPr/>
        </p:nvSpPr>
        <p:spPr bwMode="auto">
          <a:xfrm>
            <a:off x="1617365" y="1196752"/>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endParaRPr lang="ar-KW" sz="2000" b="1" dirty="0">
              <a:cs typeface="Traditional Arabic" pitchFamily="18" charset="-78"/>
            </a:endParaRPr>
          </a:p>
          <a:p>
            <a:pPr algn="ctr"/>
            <a:r>
              <a:rPr lang="ar-KW" sz="2000" b="1" dirty="0" smtClean="0">
                <a:cs typeface="Traditional Arabic" pitchFamily="18" charset="-78"/>
              </a:rPr>
              <a:t>عملية </a:t>
            </a:r>
          </a:p>
          <a:p>
            <a:pPr algn="ctr"/>
            <a:r>
              <a:rPr lang="ar-KW" sz="2000" b="1" dirty="0" smtClean="0">
                <a:cs typeface="Traditional Arabic" pitchFamily="18" charset="-78"/>
              </a:rPr>
              <a:t>خَلق النبات </a:t>
            </a:r>
          </a:p>
          <a:p>
            <a:pPr algn="ctr"/>
            <a:r>
              <a:rPr lang="ar-KW" sz="2000" b="1" dirty="0" smtClean="0">
                <a:cs typeface="Traditional Arabic" pitchFamily="18" charset="-78"/>
              </a:rPr>
              <a:t>حسب </a:t>
            </a:r>
          </a:p>
          <a:p>
            <a:pPr algn="ctr"/>
            <a:r>
              <a:rPr lang="ar-KW" sz="2000" b="1" dirty="0" smtClean="0">
                <a:cs typeface="Traditional Arabic" pitchFamily="18" charset="-78"/>
              </a:rPr>
              <a:t>تسلسلها في </a:t>
            </a:r>
          </a:p>
          <a:p>
            <a:pPr algn="ctr"/>
            <a:r>
              <a:rPr lang="ar-KW" sz="2000" b="1" dirty="0" smtClean="0">
                <a:cs typeface="Traditional Arabic" pitchFamily="18" charset="-78"/>
              </a:rPr>
              <a:t>آية الأنعام</a:t>
            </a:r>
            <a:endParaRPr lang="en-US" dirty="0"/>
          </a:p>
        </p:txBody>
      </p:sp>
      <p:sp>
        <p:nvSpPr>
          <p:cNvPr id="15" name="Rectangle 10">
            <a:hlinkHover r:id="" action="ppaction://noaction" highlightClick="1">
              <a:snd r:embed="rId5" name="whoosh.wav"/>
            </a:hlinkHover>
          </p:cNvPr>
          <p:cNvSpPr>
            <a:spLocks noChangeArrowheads="1"/>
          </p:cNvSpPr>
          <p:nvPr/>
        </p:nvSpPr>
        <p:spPr bwMode="auto">
          <a:xfrm>
            <a:off x="1617365" y="1196752"/>
            <a:ext cx="1368425" cy="503238"/>
          </a:xfrm>
          <a:prstGeom prst="rect">
            <a:avLst/>
          </a:prstGeom>
          <a:solidFill>
            <a:srgbClr val="CC0000"/>
          </a:solidFill>
          <a:ln w="9525">
            <a:solidFill>
              <a:schemeClr val="tx1"/>
            </a:solidFill>
            <a:miter lim="800000"/>
            <a:headEnd/>
            <a:tailEnd/>
          </a:ln>
        </p:spPr>
        <p:txBody>
          <a:bodyPr wrap="none" anchor="ctr"/>
          <a:lstStyle/>
          <a:p>
            <a:pPr algn="ctr"/>
            <a:r>
              <a:rPr lang="ar-KW" sz="2400" b="1" dirty="0" smtClean="0">
                <a:solidFill>
                  <a:schemeClr val="bg1"/>
                </a:solidFill>
                <a:cs typeface="Traditional Arabic" pitchFamily="18" charset="-78"/>
              </a:rPr>
              <a:t>ثانيا</a:t>
            </a:r>
            <a:endParaRPr lang="en-US" sz="2400" b="1" dirty="0">
              <a:solidFill>
                <a:schemeClr val="bg1"/>
              </a:solidFill>
              <a:cs typeface="Traditional Arabic" pitchFamily="18" charset="-78"/>
            </a:endParaRPr>
          </a:p>
        </p:txBody>
      </p:sp>
      <p:sp>
        <p:nvSpPr>
          <p:cNvPr id="16" name="AutoShape 11">
            <a:hlinkClick r:id="rId6" action="ppaction://hlinksldjump" tooltip="إغلاق"/>
          </p:cNvPr>
          <p:cNvSpPr>
            <a:spLocks noChangeArrowheads="1"/>
          </p:cNvSpPr>
          <p:nvPr/>
        </p:nvSpPr>
        <p:spPr bwMode="auto">
          <a:xfrm>
            <a:off x="1977728" y="3357340"/>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
        <p:nvSpPr>
          <p:cNvPr id="17" name="Rectangle 12">
            <a:hlinkClick r:id="rId8" action="ppaction://hlinksldjump" tooltip="للذهاب للشريحة رقم 8"/>
          </p:cNvPr>
          <p:cNvSpPr>
            <a:spLocks noChangeArrowheads="1"/>
          </p:cNvSpPr>
          <p:nvPr/>
        </p:nvSpPr>
        <p:spPr bwMode="auto">
          <a:xfrm>
            <a:off x="106065" y="1196752"/>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KW" b="1" dirty="0" smtClean="0">
                <a:cs typeface="Traditional Arabic" pitchFamily="18" charset="-78"/>
              </a:rPr>
              <a:t>الماء النازل </a:t>
            </a:r>
          </a:p>
          <a:p>
            <a:pPr algn="ctr"/>
            <a:r>
              <a:rPr lang="ar-KW" b="1" dirty="0" smtClean="0">
                <a:cs typeface="Traditional Arabic" pitchFamily="18" charset="-78"/>
              </a:rPr>
              <a:t>من السماء</a:t>
            </a:r>
            <a:endParaRPr lang="en-US" sz="2400" b="1" dirty="0">
              <a:cs typeface="Traditional Arabic" pitchFamily="18" charset="-78"/>
            </a:endParaRPr>
          </a:p>
        </p:txBody>
      </p:sp>
      <p:sp>
        <p:nvSpPr>
          <p:cNvPr id="18" name="Rectangle 13">
            <a:hlinkHover r:id="" action="ppaction://noaction" highlightClick="1">
              <a:snd r:embed="rId5" name="whoosh.wav"/>
            </a:hlinkHover>
          </p:cNvPr>
          <p:cNvSpPr>
            <a:spLocks noChangeArrowheads="1"/>
          </p:cNvSpPr>
          <p:nvPr/>
        </p:nvSpPr>
        <p:spPr bwMode="auto">
          <a:xfrm>
            <a:off x="106065" y="1196752"/>
            <a:ext cx="1368425" cy="503238"/>
          </a:xfrm>
          <a:prstGeom prst="rect">
            <a:avLst/>
          </a:prstGeom>
          <a:solidFill>
            <a:srgbClr val="CC0000"/>
          </a:solidFill>
          <a:ln w="9525">
            <a:solidFill>
              <a:schemeClr val="tx1"/>
            </a:solidFill>
            <a:miter lim="800000"/>
            <a:headEnd/>
            <a:tailEnd/>
          </a:ln>
        </p:spPr>
        <p:txBody>
          <a:bodyPr wrap="none" anchor="ctr"/>
          <a:lstStyle/>
          <a:p>
            <a:pPr algn="ctr"/>
            <a:r>
              <a:rPr lang="ar-KW" sz="2400" b="1" dirty="0" smtClean="0">
                <a:solidFill>
                  <a:schemeClr val="bg1"/>
                </a:solidFill>
                <a:cs typeface="Traditional Arabic" pitchFamily="18" charset="-78"/>
              </a:rPr>
              <a:t>ثالثا</a:t>
            </a:r>
            <a:endParaRPr lang="en-US" sz="2400" b="1" dirty="0">
              <a:solidFill>
                <a:schemeClr val="bg1"/>
              </a:solidFill>
              <a:cs typeface="Traditional Arabic" pitchFamily="18" charset="-78"/>
            </a:endParaRPr>
          </a:p>
        </p:txBody>
      </p:sp>
      <p:sp>
        <p:nvSpPr>
          <p:cNvPr id="19" name="AutoShape 14">
            <a:hlinkClick r:id="rId6" action="ppaction://hlinksldjump" tooltip="إغلاق"/>
          </p:cNvPr>
          <p:cNvSpPr>
            <a:spLocks noChangeArrowheads="1"/>
          </p:cNvSpPr>
          <p:nvPr/>
        </p:nvSpPr>
        <p:spPr bwMode="auto">
          <a:xfrm>
            <a:off x="466428" y="3357340"/>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
        <p:nvSpPr>
          <p:cNvPr id="20" name="Rectangle 18">
            <a:hlinkClick r:id="rId9" action="ppaction://hlinksldjump" tooltip="للذهاب للشريحة رقم 10"/>
          </p:cNvPr>
          <p:cNvSpPr>
            <a:spLocks noChangeArrowheads="1"/>
          </p:cNvSpPr>
          <p:nvPr/>
        </p:nvSpPr>
        <p:spPr bwMode="auto">
          <a:xfrm>
            <a:off x="3131840" y="3731543"/>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endParaRPr lang="ar-KW" sz="2000" b="1" dirty="0">
              <a:cs typeface="Traditional Arabic" pitchFamily="18" charset="-78"/>
            </a:endParaRPr>
          </a:p>
          <a:p>
            <a:pPr algn="ctr"/>
            <a:r>
              <a:rPr lang="ar-SA" sz="2000" b="1" dirty="0" smtClean="0">
                <a:cs typeface="Traditional Arabic" pitchFamily="18" charset="-78"/>
              </a:rPr>
              <a:t>سكون </a:t>
            </a:r>
            <a:endParaRPr lang="ar-KW" sz="2000" b="1" dirty="0" smtClean="0">
              <a:cs typeface="Traditional Arabic" pitchFamily="18" charset="-78"/>
            </a:endParaRPr>
          </a:p>
          <a:p>
            <a:pPr algn="ctr"/>
            <a:r>
              <a:rPr lang="ar-SA" sz="2000" b="1" dirty="0" smtClean="0">
                <a:cs typeface="Traditional Arabic" pitchFamily="18" charset="-78"/>
              </a:rPr>
              <a:t>الأرض وحركتها</a:t>
            </a:r>
            <a:endParaRPr lang="en-US" dirty="0"/>
          </a:p>
        </p:txBody>
      </p:sp>
      <p:sp>
        <p:nvSpPr>
          <p:cNvPr id="21" name="Rectangle 19">
            <a:hlinkHover r:id="" action="ppaction://noaction" highlightClick="1">
              <a:snd r:embed="rId5" name="whoosh.wav"/>
            </a:hlinkHover>
          </p:cNvPr>
          <p:cNvSpPr>
            <a:spLocks noChangeArrowheads="1"/>
          </p:cNvSpPr>
          <p:nvPr/>
        </p:nvSpPr>
        <p:spPr bwMode="auto">
          <a:xfrm>
            <a:off x="3131840" y="3717256"/>
            <a:ext cx="1368425" cy="503237"/>
          </a:xfrm>
          <a:prstGeom prst="rect">
            <a:avLst/>
          </a:prstGeom>
          <a:solidFill>
            <a:srgbClr val="CC0000"/>
          </a:solidFill>
          <a:ln w="9525">
            <a:solidFill>
              <a:schemeClr val="tx1"/>
            </a:solidFill>
            <a:miter lim="800000"/>
            <a:headEnd/>
            <a:tailEnd/>
          </a:ln>
        </p:spPr>
        <p:txBody>
          <a:bodyPr wrap="none" anchor="ctr"/>
          <a:lstStyle/>
          <a:p>
            <a:pPr algn="ctr"/>
            <a:r>
              <a:rPr lang="ar-KW" sz="2000" b="1" dirty="0" smtClean="0">
                <a:solidFill>
                  <a:schemeClr val="bg1"/>
                </a:solidFill>
                <a:cs typeface="Traditional Arabic" pitchFamily="18" charset="-78"/>
              </a:rPr>
              <a:t>رابعا</a:t>
            </a:r>
            <a:endParaRPr lang="en-US" sz="2000" b="1" dirty="0">
              <a:solidFill>
                <a:schemeClr val="bg1"/>
              </a:solidFill>
              <a:cs typeface="Traditional Arabic" pitchFamily="18" charset="-78"/>
            </a:endParaRPr>
          </a:p>
        </p:txBody>
      </p:sp>
      <p:sp>
        <p:nvSpPr>
          <p:cNvPr id="22" name="AutoShape 20">
            <a:hlinkClick r:id="rId6" action="ppaction://hlinksldjump" tooltip="إغلاق"/>
          </p:cNvPr>
          <p:cNvSpPr>
            <a:spLocks noChangeArrowheads="1"/>
          </p:cNvSpPr>
          <p:nvPr/>
        </p:nvSpPr>
        <p:spPr bwMode="auto">
          <a:xfrm>
            <a:off x="3492202" y="5892131"/>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
        <p:nvSpPr>
          <p:cNvPr id="23" name="Rectangle 21">
            <a:hlinkClick r:id="rId10" action="ppaction://hlinksldjump" tooltip="للذهاب للشريحة رقم 13"/>
          </p:cNvPr>
          <p:cNvSpPr>
            <a:spLocks noChangeArrowheads="1"/>
          </p:cNvSpPr>
          <p:nvPr/>
        </p:nvSpPr>
        <p:spPr bwMode="auto">
          <a:xfrm>
            <a:off x="1617365" y="3731543"/>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KW" b="1" dirty="0" smtClean="0">
                <a:cs typeface="Traditional Arabic" pitchFamily="18" charset="-78"/>
              </a:rPr>
              <a:t>أقسام النباتات</a:t>
            </a:r>
            <a:endParaRPr lang="en-US" dirty="0"/>
          </a:p>
        </p:txBody>
      </p:sp>
      <p:sp>
        <p:nvSpPr>
          <p:cNvPr id="24" name="Rectangle 22">
            <a:hlinkHover r:id="" action="ppaction://noaction" highlightClick="1">
              <a:snd r:embed="rId5" name="whoosh.wav"/>
            </a:hlinkHover>
          </p:cNvPr>
          <p:cNvSpPr>
            <a:spLocks noChangeArrowheads="1"/>
          </p:cNvSpPr>
          <p:nvPr/>
        </p:nvSpPr>
        <p:spPr bwMode="auto">
          <a:xfrm>
            <a:off x="1617365" y="3717256"/>
            <a:ext cx="1368425" cy="503237"/>
          </a:xfrm>
          <a:prstGeom prst="rect">
            <a:avLst/>
          </a:prstGeom>
          <a:solidFill>
            <a:srgbClr val="CC0000"/>
          </a:solidFill>
          <a:ln w="9525">
            <a:solidFill>
              <a:schemeClr val="tx1"/>
            </a:solidFill>
            <a:miter lim="800000"/>
            <a:headEnd/>
            <a:tailEnd/>
          </a:ln>
        </p:spPr>
        <p:txBody>
          <a:bodyPr wrap="none" anchor="ctr"/>
          <a:lstStyle/>
          <a:p>
            <a:pPr algn="ctr"/>
            <a:r>
              <a:rPr lang="ar-KW" sz="2400" b="1" dirty="0" smtClean="0">
                <a:solidFill>
                  <a:schemeClr val="bg1"/>
                </a:solidFill>
                <a:cs typeface="Traditional Arabic" pitchFamily="18" charset="-78"/>
              </a:rPr>
              <a:t>خامسا</a:t>
            </a:r>
            <a:endParaRPr lang="en-US" sz="2400" b="1" dirty="0">
              <a:solidFill>
                <a:schemeClr val="bg1"/>
              </a:solidFill>
              <a:cs typeface="Traditional Arabic" pitchFamily="18" charset="-78"/>
            </a:endParaRPr>
          </a:p>
        </p:txBody>
      </p:sp>
      <p:sp>
        <p:nvSpPr>
          <p:cNvPr id="25" name="AutoShape 23">
            <a:hlinkClick r:id="rId6" action="ppaction://hlinksldjump" tooltip="إغلاق"/>
          </p:cNvPr>
          <p:cNvSpPr>
            <a:spLocks noChangeArrowheads="1"/>
          </p:cNvSpPr>
          <p:nvPr/>
        </p:nvSpPr>
        <p:spPr bwMode="auto">
          <a:xfrm>
            <a:off x="1977727" y="5892131"/>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
        <p:nvSpPr>
          <p:cNvPr id="26" name="Rectangle 24">
            <a:hlinkClick r:id="rId11" action="ppaction://hlinksldjump" tooltip="للذهاب للشريحة رقم 18"/>
          </p:cNvPr>
          <p:cNvSpPr>
            <a:spLocks noChangeArrowheads="1"/>
          </p:cNvSpPr>
          <p:nvPr/>
        </p:nvSpPr>
        <p:spPr bwMode="auto">
          <a:xfrm>
            <a:off x="106065" y="3731543"/>
            <a:ext cx="1368425" cy="2376488"/>
          </a:xfrm>
          <a:prstGeom prst="rect">
            <a:avLst/>
          </a:prstGeom>
          <a:solidFill>
            <a:schemeClr val="accent3">
              <a:lumMod val="40000"/>
              <a:lumOff val="60000"/>
            </a:schemeClr>
          </a:solidFill>
          <a:ln w="9525">
            <a:solidFill>
              <a:schemeClr val="tx1"/>
            </a:solidFill>
            <a:miter lim="800000"/>
            <a:headEnd/>
            <a:tailEnd/>
          </a:ln>
        </p:spPr>
        <p:txBody>
          <a:bodyPr wrap="none" anchor="ctr"/>
          <a:lstStyle/>
          <a:p>
            <a:pPr algn="ctr"/>
            <a:r>
              <a:rPr lang="ar-KW" sz="2000" b="1" dirty="0" smtClean="0">
                <a:cs typeface="Traditional Arabic" pitchFamily="18" charset="-78"/>
              </a:rPr>
              <a:t>أغرب سبع</a:t>
            </a:r>
          </a:p>
          <a:p>
            <a:pPr algn="ctr"/>
            <a:r>
              <a:rPr lang="ar-KW" sz="2000" b="1" dirty="0" smtClean="0">
                <a:cs typeface="Traditional Arabic" pitchFamily="18" charset="-78"/>
              </a:rPr>
              <a:t>نباتات في العالم!</a:t>
            </a:r>
            <a:endParaRPr lang="en-US" sz="3200" dirty="0">
              <a:cs typeface="Traditional Arabic" pitchFamily="18" charset="-78"/>
            </a:endParaRPr>
          </a:p>
        </p:txBody>
      </p:sp>
      <p:sp>
        <p:nvSpPr>
          <p:cNvPr id="27" name="Rectangle 25">
            <a:hlinkHover r:id="" action="ppaction://noaction" highlightClick="1">
              <a:snd r:embed="rId5" name="whoosh.wav"/>
            </a:hlinkHover>
          </p:cNvPr>
          <p:cNvSpPr>
            <a:spLocks noChangeArrowheads="1"/>
          </p:cNvSpPr>
          <p:nvPr/>
        </p:nvSpPr>
        <p:spPr bwMode="auto">
          <a:xfrm>
            <a:off x="106065" y="3717256"/>
            <a:ext cx="1368425" cy="503237"/>
          </a:xfrm>
          <a:prstGeom prst="rect">
            <a:avLst/>
          </a:prstGeom>
          <a:solidFill>
            <a:srgbClr val="CC0000"/>
          </a:solidFill>
          <a:ln w="9525">
            <a:solidFill>
              <a:schemeClr val="tx1"/>
            </a:solidFill>
            <a:miter lim="800000"/>
            <a:headEnd/>
            <a:tailEnd/>
          </a:ln>
        </p:spPr>
        <p:txBody>
          <a:bodyPr wrap="none" anchor="ctr"/>
          <a:lstStyle/>
          <a:p>
            <a:pPr algn="ctr"/>
            <a:r>
              <a:rPr lang="ar-KW" sz="2400" b="1" dirty="0" smtClean="0">
                <a:solidFill>
                  <a:schemeClr val="bg1"/>
                </a:solidFill>
                <a:cs typeface="Traditional Arabic" pitchFamily="18" charset="-78"/>
              </a:rPr>
              <a:t>سادسا</a:t>
            </a:r>
            <a:endParaRPr lang="en-US" sz="2400" b="1" dirty="0">
              <a:solidFill>
                <a:schemeClr val="bg1"/>
              </a:solidFill>
              <a:cs typeface="Traditional Arabic" pitchFamily="18" charset="-78"/>
            </a:endParaRPr>
          </a:p>
        </p:txBody>
      </p:sp>
      <p:sp>
        <p:nvSpPr>
          <p:cNvPr id="28" name="AutoShape 26">
            <a:hlinkClick r:id="rId6" action="ppaction://hlinksldjump" tooltip="إغلاق"/>
          </p:cNvPr>
          <p:cNvSpPr>
            <a:spLocks noChangeArrowheads="1"/>
          </p:cNvSpPr>
          <p:nvPr/>
        </p:nvSpPr>
        <p:spPr bwMode="auto">
          <a:xfrm>
            <a:off x="471190" y="5892131"/>
            <a:ext cx="647700" cy="215900"/>
          </a:xfrm>
          <a:prstGeom prst="flowChartExtract">
            <a:avLst/>
          </a:prstGeom>
          <a:solidFill>
            <a:srgbClr val="FF3300"/>
          </a:solidFill>
          <a:ln w="9525">
            <a:solidFill>
              <a:schemeClr val="tx1"/>
            </a:solidFill>
            <a:miter lim="800000"/>
            <a:headEnd/>
            <a:tailEnd/>
          </a:ln>
        </p:spPr>
        <p:txBody>
          <a:bodyPr wrap="none" anchor="ctr"/>
          <a:lstStyle/>
          <a:p>
            <a:endParaRPr lang="ar-KW"/>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breeze.wav"/>
                                        </p:tgtEl>
                                      </p:cMediaNode>
                                    </p:audio>
                                  </p:subTnLst>
                                </p:cTn>
                              </p:par>
                              <p:par>
                                <p:cTn id="8" presetID="1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lide(fromTop)">
                                      <p:cBhvr>
                                        <p:cTn id="10" dur="500"/>
                                        <p:tgtEl>
                                          <p:spTgt spid="13"/>
                                        </p:tgtEl>
                                      </p:cBhvr>
                                    </p:animEffect>
                                  </p:childTnLst>
                                </p:cTn>
                              </p:par>
                            </p:childTnLst>
                          </p:cTn>
                        </p:par>
                      </p:childTnLst>
                    </p:cTn>
                  </p:par>
                </p:childTnLst>
              </p:cTn>
              <p:nextCondLst>
                <p:cond evt="onClick" delay="0">
                  <p:tgtEl>
                    <p:spTgt spid="12"/>
                  </p:tgtEl>
                </p:cond>
              </p:nextCondLst>
            </p:seq>
            <p:seq concurrent="1" nextAc="seek">
              <p:cTn id="11" restart="whenNotActive" fill="hold" evtFilter="cancelBubble" nodeType="interactiveSeq">
                <p:stCondLst>
                  <p:cond evt="onClick" delay="0">
                    <p:tgtEl>
                      <p:spTgt spid="13"/>
                    </p:tgtEl>
                  </p:cond>
                </p:stCondLst>
                <p:endSync evt="end" delay="0">
                  <p:rtn val="all"/>
                </p:endSync>
                <p:childTnLst>
                  <p:par>
                    <p:cTn id="12" fill="hold">
                      <p:stCondLst>
                        <p:cond delay="0"/>
                      </p:stCondLst>
                      <p:childTnLst>
                        <p:par>
                          <p:cTn id="13" fill="hold">
                            <p:stCondLst>
                              <p:cond delay="0"/>
                            </p:stCondLst>
                            <p:childTnLst>
                              <p:par>
                                <p:cTn id="14" presetID="12" presetClass="exit" presetSubtype="4" fill="hold" grpId="1" nodeType="clickEffect">
                                  <p:stCondLst>
                                    <p:cond delay="0"/>
                                  </p:stCondLst>
                                  <p:childTnLst>
                                    <p:animEffect transition="out" filter="slide(fromBottom)">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par>
                                <p:cTn id="17" presetID="12" presetClass="exit" presetSubtype="1" fill="hold" grpId="1" nodeType="withEffect">
                                  <p:stCondLst>
                                    <p:cond delay="0"/>
                                  </p:stCondLst>
                                  <p:childTnLst>
                                    <p:animEffect transition="out" filter="slide(fromTop)">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lide(fromTop)">
                                      <p:cBhvr>
                                        <p:cTn id="25" dur="500"/>
                                        <p:tgtEl>
                                          <p:spTgt spid="14"/>
                                        </p:tgtEl>
                                      </p:cBhvr>
                                    </p:animEffect>
                                  </p:childTnLst>
                                  <p:subTnLst>
                                    <p:audio>
                                      <p:cMediaNode>
                                        <p:cTn display="0" masterRel="sameClick">
                                          <p:stCondLst>
                                            <p:cond evt="begin" delay="0">
                                              <p:tn val="23"/>
                                            </p:cond>
                                          </p:stCondLst>
                                          <p:endCondLst>
                                            <p:cond evt="onStopAudio" delay="0">
                                              <p:tgtEl>
                                                <p:sldTgt/>
                                              </p:tgtEl>
                                            </p:cond>
                                          </p:endCondLst>
                                        </p:cTn>
                                        <p:tgtEl>
                                          <p:sndTgt r:embed="rId2" name="breeze.wav"/>
                                        </p:tgtEl>
                                      </p:cMediaNode>
                                    </p:audio>
                                  </p:subTnLst>
                                </p:cTn>
                              </p:par>
                              <p:par>
                                <p:cTn id="26" presetID="12"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lide(fromTop)">
                                      <p:cBhvr>
                                        <p:cTn id="28" dur="500"/>
                                        <p:tgtEl>
                                          <p:spTgt spid="16"/>
                                        </p:tgtEl>
                                      </p:cBhvr>
                                    </p:animEffect>
                                  </p:childTnLst>
                                </p:cTn>
                              </p:par>
                            </p:childTnLst>
                          </p:cTn>
                        </p:par>
                      </p:childTnLst>
                    </p:cTn>
                  </p:par>
                </p:childTnLst>
              </p:cTn>
              <p:nextCondLst>
                <p:cond evt="onClick" delay="0">
                  <p:tgtEl>
                    <p:spTgt spid="15"/>
                  </p:tgtEl>
                </p:cond>
              </p:nextCondLst>
            </p:seq>
            <p:seq concurrent="1" nextAc="seek">
              <p:cTn id="29" restart="whenNotActive" fill="hold" evtFilter="cancelBubble" nodeType="interactiveSeq">
                <p:stCondLst>
                  <p:cond evt="onClick" delay="0">
                    <p:tgtEl>
                      <p:spTgt spid="16"/>
                    </p:tgtEl>
                  </p:cond>
                </p:stCondLst>
                <p:endSync evt="end" delay="0">
                  <p:rtn val="all"/>
                </p:endSync>
                <p:childTnLst>
                  <p:par>
                    <p:cTn id="30" fill="hold">
                      <p:stCondLst>
                        <p:cond delay="0"/>
                      </p:stCondLst>
                      <p:childTnLst>
                        <p:par>
                          <p:cTn id="31" fill="hold">
                            <p:stCondLst>
                              <p:cond delay="0"/>
                            </p:stCondLst>
                            <p:childTnLst>
                              <p:par>
                                <p:cTn id="32" presetID="12" presetClass="exit" presetSubtype="4" fill="hold" grpId="1" nodeType="clickEffect">
                                  <p:stCondLst>
                                    <p:cond delay="0"/>
                                  </p:stCondLst>
                                  <p:childTnLst>
                                    <p:animEffect transition="out" filter="slide(fromBottom)">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2" presetClass="exit" presetSubtype="1" fill="hold" grpId="1" nodeType="withEffect">
                                  <p:stCondLst>
                                    <p:cond delay="0"/>
                                  </p:stCondLst>
                                  <p:childTnLst>
                                    <p:animEffect transition="out" filter="slide(fromTop)">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12" presetClass="entr" presetSubtype="1"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slide(fromTop)">
                                      <p:cBhvr>
                                        <p:cTn id="43" dur="500"/>
                                        <p:tgtEl>
                                          <p:spTgt spid="17"/>
                                        </p:tgtEl>
                                      </p:cBhvr>
                                    </p:animEffect>
                                  </p:childTnLst>
                                  <p:subTnLst>
                                    <p:audio>
                                      <p:cMediaNode>
                                        <p:cTn display="0" masterRel="sameClick">
                                          <p:stCondLst>
                                            <p:cond evt="begin" delay="0">
                                              <p:tn val="41"/>
                                            </p:cond>
                                          </p:stCondLst>
                                          <p:endCondLst>
                                            <p:cond evt="onStopAudio" delay="0">
                                              <p:tgtEl>
                                                <p:sldTgt/>
                                              </p:tgtEl>
                                            </p:cond>
                                          </p:endCondLst>
                                        </p:cTn>
                                        <p:tgtEl>
                                          <p:sndTgt r:embed="rId2" name="breeze.wav"/>
                                        </p:tgtEl>
                                      </p:cMediaNode>
                                    </p:audio>
                                  </p:subTnLst>
                                </p:cTn>
                              </p:par>
                              <p:par>
                                <p:cTn id="44" presetID="12" presetClass="entr" presetSubtype="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slide(fromTop)">
                                      <p:cBhvr>
                                        <p:cTn id="46" dur="500"/>
                                        <p:tgtEl>
                                          <p:spTgt spid="19"/>
                                        </p:tgtEl>
                                      </p:cBhvr>
                                    </p:animEffect>
                                  </p:childTnLst>
                                </p:cTn>
                              </p:par>
                            </p:childTnLst>
                          </p:cTn>
                        </p:par>
                      </p:childTnLst>
                    </p:cTn>
                  </p:par>
                </p:childTnLst>
              </p:cTn>
              <p:nextCondLst>
                <p:cond evt="onClick" delay="0">
                  <p:tgtEl>
                    <p:spTgt spid="18"/>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2" presetClass="exit" presetSubtype="4" fill="hold" grpId="1" nodeType="clickEffect">
                                  <p:stCondLst>
                                    <p:cond delay="0"/>
                                  </p:stCondLst>
                                  <p:childTnLst>
                                    <p:animEffect transition="out" filter="slide(fromBottom)">
                                      <p:cBhvr>
                                        <p:cTn id="51" dur="500"/>
                                        <p:tgtEl>
                                          <p:spTgt spid="19"/>
                                        </p:tgtEl>
                                      </p:cBhvr>
                                    </p:animEffect>
                                    <p:set>
                                      <p:cBhvr>
                                        <p:cTn id="52" dur="1" fill="hold">
                                          <p:stCondLst>
                                            <p:cond delay="499"/>
                                          </p:stCondLst>
                                        </p:cTn>
                                        <p:tgtEl>
                                          <p:spTgt spid="19"/>
                                        </p:tgtEl>
                                        <p:attrNameLst>
                                          <p:attrName>style.visibility</p:attrName>
                                        </p:attrNameLst>
                                      </p:cBhvr>
                                      <p:to>
                                        <p:strVal val="hidden"/>
                                      </p:to>
                                    </p:set>
                                  </p:childTnLst>
                                </p:cTn>
                              </p:par>
                              <p:par>
                                <p:cTn id="53" presetID="12" presetClass="exit" presetSubtype="1" fill="hold" grpId="1" nodeType="withEffect">
                                  <p:stCondLst>
                                    <p:cond delay="0"/>
                                  </p:stCondLst>
                                  <p:childTnLst>
                                    <p:animEffect transition="out" filter="slide(fromTop)">
                                      <p:cBhvr>
                                        <p:cTn id="54" dur="500"/>
                                        <p:tgtEl>
                                          <p:spTgt spid="17"/>
                                        </p:tgtEl>
                                      </p:cBhvr>
                                    </p:animEffect>
                                    <p:set>
                                      <p:cBhvr>
                                        <p:cTn id="55"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2" presetClass="entr" presetSubtype="1"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slide(fromTop)">
                                      <p:cBhvr>
                                        <p:cTn id="61" dur="500"/>
                                        <p:tgtEl>
                                          <p:spTgt spid="20"/>
                                        </p:tgtEl>
                                      </p:cBhvr>
                                    </p:animEffect>
                                  </p:childTnLst>
                                  <p:subTnLst>
                                    <p:audio>
                                      <p:cMediaNode>
                                        <p:cTn display="0" masterRel="sameClick">
                                          <p:stCondLst>
                                            <p:cond evt="begin" delay="0">
                                              <p:tn val="59"/>
                                            </p:cond>
                                          </p:stCondLst>
                                          <p:endCondLst>
                                            <p:cond evt="onStopAudio" delay="0">
                                              <p:tgtEl>
                                                <p:sldTgt/>
                                              </p:tgtEl>
                                            </p:cond>
                                          </p:endCondLst>
                                        </p:cTn>
                                        <p:tgtEl>
                                          <p:sndTgt r:embed="rId2" name="breeze.wav"/>
                                        </p:tgtEl>
                                      </p:cMediaNode>
                                    </p:audio>
                                  </p:subTnLst>
                                </p:cTn>
                              </p:par>
                              <p:par>
                                <p:cTn id="62" presetID="12" presetClass="entr" presetSubtype="1"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slide(fromTop)">
                                      <p:cBhvr>
                                        <p:cTn id="64" dur="500"/>
                                        <p:tgtEl>
                                          <p:spTgt spid="22"/>
                                        </p:tgtEl>
                                      </p:cBhvr>
                                    </p:animEffect>
                                  </p:childTnLst>
                                </p:cTn>
                              </p:par>
                            </p:childTnLst>
                          </p:cTn>
                        </p:par>
                      </p:childTnLst>
                    </p:cTn>
                  </p:par>
                </p:childTnLst>
              </p:cTn>
              <p:nextCondLst>
                <p:cond evt="onClick" delay="0">
                  <p:tgtEl>
                    <p:spTgt spid="21"/>
                  </p:tgtEl>
                </p:cond>
              </p:nextCondLst>
            </p:seq>
            <p:seq concurrent="1" nextAc="seek">
              <p:cTn id="65" restart="whenNotActive" fill="hold" evtFilter="cancelBubble" nodeType="interactiveSeq">
                <p:stCondLst>
                  <p:cond evt="onClick" delay="0">
                    <p:tgtEl>
                      <p:spTgt spid="22"/>
                    </p:tgtEl>
                  </p:cond>
                </p:stCondLst>
                <p:endSync evt="end" delay="0">
                  <p:rtn val="all"/>
                </p:endSync>
                <p:childTnLst>
                  <p:par>
                    <p:cTn id="66" fill="hold">
                      <p:stCondLst>
                        <p:cond delay="0"/>
                      </p:stCondLst>
                      <p:childTnLst>
                        <p:par>
                          <p:cTn id="67" fill="hold">
                            <p:stCondLst>
                              <p:cond delay="0"/>
                            </p:stCondLst>
                            <p:childTnLst>
                              <p:par>
                                <p:cTn id="68" presetID="12" presetClass="exit" presetSubtype="4" fill="hold" grpId="1" nodeType="clickEffect">
                                  <p:stCondLst>
                                    <p:cond delay="0"/>
                                  </p:stCondLst>
                                  <p:childTnLst>
                                    <p:animEffect transition="out" filter="slide(fromBottom)">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12" presetClass="exit" presetSubtype="1" fill="hold" grpId="1" nodeType="withEffect">
                                  <p:stCondLst>
                                    <p:cond delay="0"/>
                                  </p:stCondLst>
                                  <p:childTnLst>
                                    <p:animEffect transition="out" filter="slide(fromTop)">
                                      <p:cBhvr>
                                        <p:cTn id="72" dur="500"/>
                                        <p:tgtEl>
                                          <p:spTgt spid="20"/>
                                        </p:tgtEl>
                                      </p:cBhvr>
                                    </p:animEffect>
                                    <p:set>
                                      <p:cBhvr>
                                        <p:cTn id="7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74" restart="whenNotActive" fill="hold" evtFilter="cancelBubble" nodeType="interactiveSeq">
                <p:stCondLst>
                  <p:cond evt="onClick" delay="0">
                    <p:tgtEl>
                      <p:spTgt spid="24"/>
                    </p:tgtEl>
                  </p:cond>
                </p:stCondLst>
                <p:endSync evt="end" delay="0">
                  <p:rtn val="all"/>
                </p:endSync>
                <p:childTnLst>
                  <p:par>
                    <p:cTn id="75" fill="hold">
                      <p:stCondLst>
                        <p:cond delay="0"/>
                      </p:stCondLst>
                      <p:childTnLst>
                        <p:par>
                          <p:cTn id="76" fill="hold">
                            <p:stCondLst>
                              <p:cond delay="0"/>
                            </p:stCondLst>
                            <p:childTnLst>
                              <p:par>
                                <p:cTn id="77" presetID="12" presetClass="entr" presetSubtype="1"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slide(fromTop)">
                                      <p:cBhvr>
                                        <p:cTn id="79" dur="500"/>
                                        <p:tgtEl>
                                          <p:spTgt spid="23"/>
                                        </p:tgtEl>
                                      </p:cBhvr>
                                    </p:animEffect>
                                  </p:childTnLst>
                                  <p:subTnLst>
                                    <p:audio>
                                      <p:cMediaNode>
                                        <p:cTn display="0" masterRel="sameClick">
                                          <p:stCondLst>
                                            <p:cond evt="begin" delay="0">
                                              <p:tn val="77"/>
                                            </p:cond>
                                          </p:stCondLst>
                                          <p:endCondLst>
                                            <p:cond evt="onStopAudio" delay="0">
                                              <p:tgtEl>
                                                <p:sldTgt/>
                                              </p:tgtEl>
                                            </p:cond>
                                          </p:endCondLst>
                                        </p:cTn>
                                        <p:tgtEl>
                                          <p:sndTgt r:embed="rId2" name="breeze.wav"/>
                                        </p:tgtEl>
                                      </p:cMediaNode>
                                    </p:audio>
                                  </p:subTnLst>
                                </p:cTn>
                              </p:par>
                              <p:par>
                                <p:cTn id="80" presetID="12" presetClass="entr" presetSubtype="1"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slide(fromTop)">
                                      <p:cBhvr>
                                        <p:cTn id="82" dur="500"/>
                                        <p:tgtEl>
                                          <p:spTgt spid="25"/>
                                        </p:tgtEl>
                                      </p:cBhvr>
                                    </p:animEffect>
                                  </p:childTnLst>
                                </p:cTn>
                              </p:par>
                            </p:childTnLst>
                          </p:cTn>
                        </p:par>
                      </p:childTnLst>
                    </p:cTn>
                  </p:par>
                </p:childTnLst>
              </p:cTn>
              <p:nextCondLst>
                <p:cond evt="onClick" delay="0">
                  <p:tgtEl>
                    <p:spTgt spid="24"/>
                  </p:tgtEl>
                </p:cond>
              </p:nextCondLst>
            </p:seq>
            <p:seq concurrent="1" nextAc="seek">
              <p:cTn id="83" restart="whenNotActive" fill="hold" evtFilter="cancelBubble" nodeType="interactiveSeq">
                <p:stCondLst>
                  <p:cond evt="onClick" delay="0">
                    <p:tgtEl>
                      <p:spTgt spid="25"/>
                    </p:tgtEl>
                  </p:cond>
                </p:stCondLst>
                <p:endSync evt="end" delay="0">
                  <p:rtn val="all"/>
                </p:endSync>
                <p:childTnLst>
                  <p:par>
                    <p:cTn id="84" fill="hold">
                      <p:stCondLst>
                        <p:cond delay="0"/>
                      </p:stCondLst>
                      <p:childTnLst>
                        <p:par>
                          <p:cTn id="85" fill="hold">
                            <p:stCondLst>
                              <p:cond delay="0"/>
                            </p:stCondLst>
                            <p:childTnLst>
                              <p:par>
                                <p:cTn id="86" presetID="12" presetClass="exit" presetSubtype="4" fill="hold" grpId="1" nodeType="clickEffect">
                                  <p:stCondLst>
                                    <p:cond delay="0"/>
                                  </p:stCondLst>
                                  <p:childTnLst>
                                    <p:animEffect transition="out" filter="slide(fromBottom)">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par>
                                <p:cTn id="89" presetID="12" presetClass="exit" presetSubtype="1" fill="hold" grpId="1" nodeType="withEffect">
                                  <p:stCondLst>
                                    <p:cond delay="0"/>
                                  </p:stCondLst>
                                  <p:childTnLst>
                                    <p:animEffect transition="out" filter="slide(fromTop)">
                                      <p:cBhvr>
                                        <p:cTn id="90" dur="500"/>
                                        <p:tgtEl>
                                          <p:spTgt spid="23"/>
                                        </p:tgtEl>
                                      </p:cBhvr>
                                    </p:animEffect>
                                    <p:set>
                                      <p:cBhvr>
                                        <p:cTn id="9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92" restart="whenNotActive" fill="hold" evtFilter="cancelBubble" nodeType="interactiveSeq">
                <p:stCondLst>
                  <p:cond evt="onClick" delay="0">
                    <p:tgtEl>
                      <p:spTgt spid="27"/>
                    </p:tgtEl>
                  </p:cond>
                </p:stCondLst>
                <p:endSync evt="end" delay="0">
                  <p:rtn val="all"/>
                </p:endSync>
                <p:childTnLst>
                  <p:par>
                    <p:cTn id="93" fill="hold">
                      <p:stCondLst>
                        <p:cond delay="0"/>
                      </p:stCondLst>
                      <p:childTnLst>
                        <p:par>
                          <p:cTn id="94" fill="hold">
                            <p:stCondLst>
                              <p:cond delay="0"/>
                            </p:stCondLst>
                            <p:childTnLst>
                              <p:par>
                                <p:cTn id="95" presetID="12" presetClass="entr" presetSubtype="1" fill="hold" grpId="0" nodeType="click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slide(fromTop)">
                                      <p:cBhvr>
                                        <p:cTn id="97" dur="500"/>
                                        <p:tgtEl>
                                          <p:spTgt spid="26"/>
                                        </p:tgtEl>
                                      </p:cBhvr>
                                    </p:animEffect>
                                  </p:childTnLst>
                                  <p:subTnLst>
                                    <p:audio>
                                      <p:cMediaNode>
                                        <p:cTn display="0" masterRel="sameClick">
                                          <p:stCondLst>
                                            <p:cond evt="begin" delay="0">
                                              <p:tn val="95"/>
                                            </p:cond>
                                          </p:stCondLst>
                                          <p:endCondLst>
                                            <p:cond evt="onStopAudio" delay="0">
                                              <p:tgtEl>
                                                <p:sldTgt/>
                                              </p:tgtEl>
                                            </p:cond>
                                          </p:endCondLst>
                                        </p:cTn>
                                        <p:tgtEl>
                                          <p:sndTgt r:embed="rId2" name="breeze.wav"/>
                                        </p:tgtEl>
                                      </p:cMediaNode>
                                    </p:audio>
                                  </p:subTnLst>
                                </p:cTn>
                              </p:par>
                              <p:par>
                                <p:cTn id="98" presetID="12" presetClass="entr" presetSubtype="1"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slide(fromTop)">
                                      <p:cBhvr>
                                        <p:cTn id="100" dur="500"/>
                                        <p:tgtEl>
                                          <p:spTgt spid="28"/>
                                        </p:tgtEl>
                                      </p:cBhvr>
                                    </p:animEffect>
                                  </p:childTnLst>
                                </p:cTn>
                              </p:par>
                            </p:childTnLst>
                          </p:cTn>
                        </p:par>
                      </p:childTnLst>
                    </p:cTn>
                  </p:par>
                </p:childTnLst>
              </p:cTn>
              <p:nextCondLst>
                <p:cond evt="onClick" delay="0">
                  <p:tgtEl>
                    <p:spTgt spid="27"/>
                  </p:tgtEl>
                </p:cond>
              </p:nextCondLst>
            </p:seq>
            <p:seq concurrent="1" nextAc="seek">
              <p:cTn id="101" restart="whenNotActive" fill="hold" evtFilter="cancelBubble" nodeType="interactiveSeq">
                <p:stCondLst>
                  <p:cond evt="onClick" delay="0">
                    <p:tgtEl>
                      <p:spTgt spid="28"/>
                    </p:tgtEl>
                  </p:cond>
                </p:stCondLst>
                <p:endSync evt="end" delay="0">
                  <p:rtn val="all"/>
                </p:endSync>
                <p:childTnLst>
                  <p:par>
                    <p:cTn id="102" fill="hold">
                      <p:stCondLst>
                        <p:cond delay="0"/>
                      </p:stCondLst>
                      <p:childTnLst>
                        <p:par>
                          <p:cTn id="103" fill="hold">
                            <p:stCondLst>
                              <p:cond delay="0"/>
                            </p:stCondLst>
                            <p:childTnLst>
                              <p:par>
                                <p:cTn id="104" presetID="12" presetClass="exit" presetSubtype="4" fill="hold" grpId="1" nodeType="clickEffect">
                                  <p:stCondLst>
                                    <p:cond delay="0"/>
                                  </p:stCondLst>
                                  <p:childTnLst>
                                    <p:animEffect transition="out" filter="slide(fromBottom)">
                                      <p:cBhvr>
                                        <p:cTn id="105" dur="500"/>
                                        <p:tgtEl>
                                          <p:spTgt spid="28"/>
                                        </p:tgtEl>
                                      </p:cBhvr>
                                    </p:animEffect>
                                    <p:set>
                                      <p:cBhvr>
                                        <p:cTn id="106" dur="1" fill="hold">
                                          <p:stCondLst>
                                            <p:cond delay="499"/>
                                          </p:stCondLst>
                                        </p:cTn>
                                        <p:tgtEl>
                                          <p:spTgt spid="28"/>
                                        </p:tgtEl>
                                        <p:attrNameLst>
                                          <p:attrName>style.visibility</p:attrName>
                                        </p:attrNameLst>
                                      </p:cBhvr>
                                      <p:to>
                                        <p:strVal val="hidden"/>
                                      </p:to>
                                    </p:set>
                                  </p:childTnLst>
                                </p:cTn>
                              </p:par>
                              <p:par>
                                <p:cTn id="107" presetID="12" presetClass="exit" presetSubtype="1" fill="hold" grpId="1" nodeType="withEffect">
                                  <p:stCondLst>
                                    <p:cond delay="0"/>
                                  </p:stCondLst>
                                  <p:childTnLst>
                                    <p:animEffect transition="out" filter="slide(fromTop)">
                                      <p:cBhvr>
                                        <p:cTn id="108" dur="500"/>
                                        <p:tgtEl>
                                          <p:spTgt spid="26"/>
                                        </p:tgtEl>
                                      </p:cBhvr>
                                    </p:animEffect>
                                    <p:set>
                                      <p:cBhvr>
                                        <p:cTn id="10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8" grpId="0" animBg="1"/>
      <p:bldP spid="8" grpId="1" animBg="1"/>
      <p:bldP spid="13" grpId="0" animBg="1"/>
      <p:bldP spid="13" grpId="1" animBg="1"/>
      <p:bldP spid="14" grpId="0" animBg="1"/>
      <p:bldP spid="14" grpId="1" animBg="1"/>
      <p:bldP spid="16" grpId="0" animBg="1"/>
      <p:bldP spid="16" grpId="1" animBg="1"/>
      <p:bldP spid="17" grpId="0" animBg="1"/>
      <p:bldP spid="17" grpId="1" animBg="1"/>
      <p:bldP spid="19" grpId="0" animBg="1"/>
      <p:bldP spid="19" grpId="1" animBg="1"/>
      <p:bldP spid="20" grpId="0" animBg="1"/>
      <p:bldP spid="20" grpId="1" animBg="1"/>
      <p:bldP spid="22" grpId="0" animBg="1"/>
      <p:bldP spid="22" grpId="1" animBg="1"/>
      <p:bldP spid="23" grpId="0" animBg="1"/>
      <p:bldP spid="23" grpId="1" animBg="1"/>
      <p:bldP spid="25" grpId="0" animBg="1"/>
      <p:bldP spid="25" grpId="1" animBg="1"/>
      <p:bldP spid="26" grpId="0" animBg="1"/>
      <p:bldP spid="26" grpId="1" animBg="1"/>
      <p:bldP spid="28" grpId="0" animBg="1"/>
      <p:bldP spid="2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a:hlinkClick r:id="rId2" action="ppaction://hlinksldjump" tooltip="دورة حياة النبات"/>
          </p:cNvPr>
          <p:cNvSpPr/>
          <p:nvPr/>
        </p:nvSpPr>
        <p:spPr>
          <a:xfrm>
            <a:off x="899592" y="764704"/>
            <a:ext cx="7344816" cy="2160240"/>
          </a:xfrm>
          <a:prstGeom prst="roundRect">
            <a:avLst/>
          </a:prstGeom>
          <a:scene3d>
            <a:camera prst="isometricOffAxis2Left"/>
            <a:lightRig rig="threePt" dir="t"/>
          </a:scene3d>
        </p:spPr>
        <p:style>
          <a:lnRef idx="3">
            <a:schemeClr val="lt1"/>
          </a:lnRef>
          <a:fillRef idx="1">
            <a:schemeClr val="accent6"/>
          </a:fillRef>
          <a:effectRef idx="1">
            <a:schemeClr val="accent6"/>
          </a:effectRef>
          <a:fontRef idx="minor">
            <a:schemeClr val="lt1"/>
          </a:fontRef>
        </p:style>
        <p:txBody>
          <a:bodyPr rtlCol="1" anchor="ctr"/>
          <a:lstStyle/>
          <a:p>
            <a:pPr algn="ctr"/>
            <a:endParaRPr lang="ar-KW"/>
          </a:p>
        </p:txBody>
      </p:sp>
      <p:sp>
        <p:nvSpPr>
          <p:cNvPr id="4" name="مربع نص 3"/>
          <p:cNvSpPr txBox="1"/>
          <p:nvPr/>
        </p:nvSpPr>
        <p:spPr>
          <a:xfrm rot="416937">
            <a:off x="1316032" y="1216709"/>
            <a:ext cx="6441397" cy="1323439"/>
          </a:xfrm>
          <a:prstGeom prst="rect">
            <a:avLst/>
          </a:prstGeom>
          <a:noFill/>
        </p:spPr>
        <p:txBody>
          <a:bodyPr wrap="square" rtlCol="1">
            <a:spAutoFit/>
          </a:bodyPr>
          <a:lstStyle/>
          <a:p>
            <a:pPr algn="just"/>
            <a:r>
              <a:rPr lang="ar-KW" sz="2000" dirty="0" smtClean="0"/>
              <a:t>الآية الكريمة من سورة الأنعام توضح معنى </a:t>
            </a:r>
            <a:r>
              <a:rPr lang="ar-KW" sz="2000" dirty="0" err="1" smtClean="0"/>
              <a:t>علميا </a:t>
            </a:r>
            <a:r>
              <a:rPr lang="ar-KW" sz="2000" dirty="0" smtClean="0"/>
              <a:t>(وهو أن الماء ينبت البذور؛ فتخرج أجنة النبات من دور الركود، وتخصص أجزاء منه للأوراق في إنتاج المادة الخضراء، وهى اللازمة لتكوين المادة الغذائية داخل عروق النبات؛ فتتكون البذور والثمار</a:t>
            </a:r>
            <a:r>
              <a:rPr lang="ar-KW" sz="2000" dirty="0" err="1" smtClean="0"/>
              <a:t>).</a:t>
            </a:r>
            <a:endParaRPr lang="ar-KW" sz="2000" dirty="0"/>
          </a:p>
        </p:txBody>
      </p:sp>
      <p:pic>
        <p:nvPicPr>
          <p:cNvPr id="5" name="صورة 4" descr="1323066206_icontexto-green-01.png">
            <a:hlinkClick r:id="rId3" action="ppaction://hlinksldjump" tooltip="الرجوع للصفحة الرئيسية"/>
          </p:cNvPr>
          <p:cNvPicPr>
            <a:picLocks noChangeAspect="1"/>
          </p:cNvPicPr>
          <p:nvPr/>
        </p:nvPicPr>
        <p:blipFill>
          <a:blip r:embed="rId4" cstate="print"/>
          <a:stretch>
            <a:fillRect/>
          </a:stretch>
        </p:blipFill>
        <p:spPr>
          <a:xfrm>
            <a:off x="323528" y="5445224"/>
            <a:ext cx="1219200" cy="1219200"/>
          </a:xfrm>
          <a:prstGeom prst="rect">
            <a:avLst/>
          </a:prstGeom>
        </p:spPr>
      </p:pic>
      <p:pic>
        <p:nvPicPr>
          <p:cNvPr id="8" name="صورة 7" descr="water1.jpg">
            <a:hlinkClick r:id="rId2" action="ppaction://hlinksldjump" tooltip="نزول الماء على النبات ليسقيه"/>
          </p:cNvPr>
          <p:cNvPicPr>
            <a:picLocks noChangeAspect="1"/>
          </p:cNvPicPr>
          <p:nvPr/>
        </p:nvPicPr>
        <p:blipFill>
          <a:blip r:embed="rId5" cstate="print"/>
          <a:stretch>
            <a:fillRect/>
          </a:stretch>
        </p:blipFill>
        <p:spPr>
          <a:xfrm>
            <a:off x="2267744" y="3310465"/>
            <a:ext cx="4248472" cy="318635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صورة 9" descr="50.png">
            <a:hlinkClick r:id="rId6" action="ppaction://hlinksldjump" tooltip="استكمال القراءة"/>
          </p:cNvPr>
          <p:cNvPicPr>
            <a:picLocks noChangeAspect="1"/>
          </p:cNvPicPr>
          <p:nvPr/>
        </p:nvPicPr>
        <p:blipFill>
          <a:blip r:embed="rId7" cstate="print"/>
          <a:stretch>
            <a:fillRect/>
          </a:stretch>
        </p:blipFill>
        <p:spPr>
          <a:xfrm>
            <a:off x="107504" y="4365104"/>
            <a:ext cx="1385533" cy="64807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a:hlinkClick r:id="rId2" action="ppaction://hlinksldjump" tooltip="دورة حياة النبات"/>
          </p:cNvPr>
          <p:cNvSpPr/>
          <p:nvPr/>
        </p:nvSpPr>
        <p:spPr>
          <a:xfrm>
            <a:off x="755576" y="332656"/>
            <a:ext cx="7632848" cy="2808312"/>
          </a:xfrm>
          <a:prstGeom prst="roundRect">
            <a:avLst/>
          </a:prstGeom>
          <a:ln w="57150"/>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KW"/>
          </a:p>
        </p:txBody>
      </p:sp>
      <p:pic>
        <p:nvPicPr>
          <p:cNvPr id="4" name="صورة 3" descr="1323066206_icontexto-green-01.png">
            <a:hlinkClick r:id="rId3" action="ppaction://hlinksldjump" tooltip="الرجوع للصفحة الرئيسية"/>
          </p:cNvPr>
          <p:cNvPicPr>
            <a:picLocks noChangeAspect="1"/>
          </p:cNvPicPr>
          <p:nvPr/>
        </p:nvPicPr>
        <p:blipFill>
          <a:blip r:embed="rId4" cstate="print"/>
          <a:stretch>
            <a:fillRect/>
          </a:stretch>
        </p:blipFill>
        <p:spPr>
          <a:xfrm>
            <a:off x="323528" y="5445224"/>
            <a:ext cx="1219200" cy="1219200"/>
          </a:xfrm>
          <a:prstGeom prst="rect">
            <a:avLst/>
          </a:prstGeom>
        </p:spPr>
      </p:pic>
      <p:sp>
        <p:nvSpPr>
          <p:cNvPr id="5" name="مربع نص 4"/>
          <p:cNvSpPr txBox="1"/>
          <p:nvPr/>
        </p:nvSpPr>
        <p:spPr>
          <a:xfrm>
            <a:off x="954182" y="566098"/>
            <a:ext cx="7272808" cy="2308324"/>
          </a:xfrm>
          <a:prstGeom prst="rect">
            <a:avLst/>
          </a:prstGeom>
          <a:noFill/>
        </p:spPr>
        <p:txBody>
          <a:bodyPr wrap="square" rtlCol="1">
            <a:spAutoFit/>
          </a:bodyPr>
          <a:lstStyle/>
          <a:p>
            <a:pPr algn="just"/>
            <a:r>
              <a:rPr lang="ar-KW" b="1" dirty="0" smtClean="0"/>
              <a:t>والنبات كما بينا يبدأ حياته في الغالب بذرة أو نواة توضع في الأرض وتسقى بالماء، ثم تنفلق ويخرج منها </a:t>
            </a:r>
            <a:r>
              <a:rPr lang="ar-KW" b="1" dirty="0" err="1" smtClean="0"/>
              <a:t>جذير</a:t>
            </a:r>
            <a:r>
              <a:rPr lang="ar-KW" b="1" dirty="0" smtClean="0"/>
              <a:t> يمتد إلى أسفل، </a:t>
            </a:r>
            <a:r>
              <a:rPr lang="ar-KW" b="1" dirty="0" err="1" smtClean="0"/>
              <a:t>وسويق</a:t>
            </a:r>
            <a:r>
              <a:rPr lang="ar-KW" b="1" dirty="0" smtClean="0"/>
              <a:t> يمتد إلى أعلى، وهو ما عبّر عنه القرآن الكريم </a:t>
            </a:r>
            <a:r>
              <a:rPr lang="ar-KW" b="1" dirty="0" err="1" smtClean="0"/>
              <a:t>بقوله: </a:t>
            </a:r>
            <a:r>
              <a:rPr lang="ar-KW" b="1" dirty="0"/>
              <a:t>{ثُمَّ شَقَقْنَا الأَرْضَ شَقّاً}</a:t>
            </a:r>
            <a:r>
              <a:rPr lang="ar-KW" b="1" dirty="0" smtClean="0"/>
              <a:t>، وهذا الدور من حياة النبات يمكن أن يسمى دور الإنبات، وفيه تنشق الأرض عن النبتة الصغيرة ذات الورقتين </a:t>
            </a:r>
            <a:r>
              <a:rPr lang="ar-KW" b="1" dirty="0" err="1" smtClean="0"/>
              <a:t>الخضراوين</a:t>
            </a:r>
            <a:r>
              <a:rPr lang="ar-KW" b="1" dirty="0" smtClean="0"/>
              <a:t>، وفيه لا تأخذ البذرة أو النواة من خارج الأرض إلاّ الماء والأكسجين، أما ما عدا ذلك من الغذاء اللازم لتكوين </a:t>
            </a:r>
            <a:r>
              <a:rPr lang="ar-KW" b="1" dirty="0" err="1" smtClean="0"/>
              <a:t>الجذير</a:t>
            </a:r>
            <a:r>
              <a:rPr lang="ar-KW" b="1" dirty="0" smtClean="0"/>
              <a:t> </a:t>
            </a:r>
            <a:r>
              <a:rPr lang="ar-KW" b="1" dirty="0" err="1" smtClean="0"/>
              <a:t>والسويق</a:t>
            </a:r>
            <a:r>
              <a:rPr lang="ar-KW" b="1" dirty="0" smtClean="0"/>
              <a:t> والورقتين فتستمد مما أودع الله الحب والنوى من مواد عضوية كالنشا، قدّرها الله بحيث تكفى لتكوين تلك الأعضاء، وعلى </a:t>
            </a:r>
            <a:r>
              <a:rPr lang="ar-KW" b="1" dirty="0" err="1" smtClean="0"/>
              <a:t>الجذير</a:t>
            </a:r>
            <a:r>
              <a:rPr lang="ar-KW" b="1" dirty="0" smtClean="0"/>
              <a:t> والورقتين يتوقف غذاء النبات بعد ذلك؛ </a:t>
            </a:r>
            <a:r>
              <a:rPr lang="ar-KW" b="1" dirty="0" err="1" smtClean="0"/>
              <a:t>فالجذير</a:t>
            </a:r>
            <a:r>
              <a:rPr lang="ar-KW" b="1" dirty="0" smtClean="0"/>
              <a:t> يمتص الماء وما فيه من أملاح ذائبة في الأرض، والوريقات الخضر تقوم بعمليتي التنفس والتمثيل الخضري.</a:t>
            </a:r>
            <a:endParaRPr lang="ar-KW" b="1" dirty="0"/>
          </a:p>
        </p:txBody>
      </p:sp>
      <p:pic>
        <p:nvPicPr>
          <p:cNvPr id="7" name="صورة 6" descr="_________197655847.jpg">
            <a:hlinkClick r:id="rId2" action="ppaction://hlinksldjump" tooltip="البذور"/>
          </p:cNvPr>
          <p:cNvPicPr>
            <a:picLocks noChangeAspect="1"/>
          </p:cNvPicPr>
          <p:nvPr/>
        </p:nvPicPr>
        <p:blipFill>
          <a:blip r:embed="rId5" cstate="print"/>
          <a:stretch>
            <a:fillRect/>
          </a:stretch>
        </p:blipFill>
        <p:spPr>
          <a:xfrm>
            <a:off x="3059832" y="3316560"/>
            <a:ext cx="3429000" cy="3352800"/>
          </a:xfrm>
          <a:prstGeom prst="rect">
            <a:avLst/>
          </a:prstGeom>
          <a:ln w="88900" cap="sq" cmpd="thickThin">
            <a:solidFill>
              <a:srgbClr val="000000"/>
            </a:solidFill>
            <a:prstDash val="solid"/>
            <a:miter lim="800000"/>
          </a:ln>
          <a:effectLst>
            <a:innerShdw blurRad="76200">
              <a:srgbClr val="000000"/>
            </a:innerShdw>
          </a:effectLst>
        </p:spPr>
      </p:pic>
      <p:pic>
        <p:nvPicPr>
          <p:cNvPr id="9" name="صورة 8" descr="50.png">
            <a:hlinkClick r:id="rId6" action="ppaction://hlinksldjump" tooltip="استكمال القراءة"/>
          </p:cNvPr>
          <p:cNvPicPr>
            <a:picLocks noChangeAspect="1"/>
          </p:cNvPicPr>
          <p:nvPr/>
        </p:nvPicPr>
        <p:blipFill>
          <a:blip r:embed="rId7" cstate="print"/>
          <a:stretch>
            <a:fillRect/>
          </a:stretch>
        </p:blipFill>
        <p:spPr>
          <a:xfrm>
            <a:off x="107504" y="4365104"/>
            <a:ext cx="1385533" cy="64807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a:hlinkClick r:id="rId2" action="ppaction://hlinksldjump" tooltip="شرح عملية التمثيل الكربوني"/>
          </p:cNvPr>
          <p:cNvSpPr/>
          <p:nvPr/>
        </p:nvSpPr>
        <p:spPr>
          <a:xfrm>
            <a:off x="827584" y="2780928"/>
            <a:ext cx="7200800" cy="2520280"/>
          </a:xfrm>
          <a:prstGeom prst="roundRect">
            <a:avLst/>
          </a:prstGeom>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pic>
        <p:nvPicPr>
          <p:cNvPr id="4" name="صورة 3" descr="1323066206_icontexto-green-01.png">
            <a:hlinkClick r:id="rId3" action="ppaction://hlinksldjump" tooltip="الرجوع للصفحة الرئيسية"/>
          </p:cNvPr>
          <p:cNvPicPr>
            <a:picLocks noChangeAspect="1"/>
          </p:cNvPicPr>
          <p:nvPr/>
        </p:nvPicPr>
        <p:blipFill>
          <a:blip r:embed="rId4" cstate="print"/>
          <a:stretch>
            <a:fillRect/>
          </a:stretch>
        </p:blipFill>
        <p:spPr>
          <a:xfrm>
            <a:off x="323528" y="5445224"/>
            <a:ext cx="1219200" cy="1219200"/>
          </a:xfrm>
          <a:prstGeom prst="rect">
            <a:avLst/>
          </a:prstGeom>
        </p:spPr>
      </p:pic>
      <p:sp>
        <p:nvSpPr>
          <p:cNvPr id="5" name="مربع نص 4"/>
          <p:cNvSpPr txBox="1"/>
          <p:nvPr/>
        </p:nvSpPr>
        <p:spPr>
          <a:xfrm>
            <a:off x="1043608" y="2958700"/>
            <a:ext cx="6768752" cy="2308324"/>
          </a:xfrm>
          <a:prstGeom prst="rect">
            <a:avLst/>
          </a:prstGeom>
          <a:noFill/>
        </p:spPr>
        <p:txBody>
          <a:bodyPr wrap="square" rtlCol="1">
            <a:spAutoFit/>
          </a:bodyPr>
          <a:lstStyle/>
          <a:p>
            <a:pPr algn="just"/>
            <a:r>
              <a:rPr lang="ar-KW" sz="1600" b="1" dirty="0" smtClean="0"/>
              <a:t>    وتعرف هذه </a:t>
            </a:r>
            <a:r>
              <a:rPr lang="ar-KW" sz="1600" b="1" dirty="0" err="1" smtClean="0"/>
              <a:t>العملية </a:t>
            </a:r>
            <a:r>
              <a:rPr lang="ar-KW" sz="1600" b="1" dirty="0" smtClean="0"/>
              <a:t>(بالتمثيل الكربوني)؛ يدخل ثاني أكسيد الكربون من الجو إلى النبات عن طريق الثغور، فيقابل المادة الخضراء والماء، وتتكون من الكربون مواد الغذاء بفعل الحرارة والضوء، أما طريقة تكوين هذه المواد من غاز ثاني أكسيد الكربون، فهي عملية كيماوية معقدة، لم يقل العلم عنها إلا أن وجود المادة الخضراء والماء والحرارة، ينتج عنها تغييرات تنتهي بتكوين المواد الغذائية، ولا يتم إلا في الضوء، ولذا فهي تسمى </a:t>
            </a:r>
            <a:r>
              <a:rPr lang="ar-KW" sz="1600" b="1" dirty="0" err="1" smtClean="0"/>
              <a:t>أيضا </a:t>
            </a:r>
            <a:r>
              <a:rPr lang="ar-KW" sz="1600" b="1" dirty="0" smtClean="0"/>
              <a:t>(بالتمثيل الضوئي)، ويقرر العلم أن هذه العملية هي أصعب وأعجب عملية تقوم </a:t>
            </a:r>
            <a:r>
              <a:rPr lang="ar-KW" sz="1600" b="1" dirty="0" err="1" smtClean="0"/>
              <a:t>بها</a:t>
            </a:r>
            <a:r>
              <a:rPr lang="ar-KW" sz="1600" b="1" dirty="0" smtClean="0"/>
              <a:t> الحياة، ولا يمكن لأي تركيبات أو أجهزة أن تقوم بمثل ما تقوم </a:t>
            </a:r>
            <a:r>
              <a:rPr lang="ar-KW" sz="1600" b="1" dirty="0" err="1" smtClean="0"/>
              <a:t>به</a:t>
            </a:r>
            <a:r>
              <a:rPr lang="ar-KW" sz="1600" b="1" dirty="0" smtClean="0"/>
              <a:t> ورقة خضراء في أي نبات.</a:t>
            </a:r>
          </a:p>
          <a:p>
            <a:pPr algn="just"/>
            <a:r>
              <a:rPr lang="ar-KW" sz="1600" b="1" dirty="0" smtClean="0"/>
              <a:t>     والمادة الخضراء التي ورد ذكرها في الشرح </a:t>
            </a:r>
            <a:r>
              <a:rPr lang="ar-KW" sz="1600" b="1" dirty="0" err="1" smtClean="0"/>
              <a:t>الآنف</a:t>
            </a:r>
            <a:r>
              <a:rPr lang="ar-KW" sz="1600" b="1" dirty="0" smtClean="0"/>
              <a:t> الذكر هي ما أشارت إليه الآية الكريمة </a:t>
            </a:r>
            <a:r>
              <a:rPr lang="ar-KW" sz="1600" b="1" dirty="0" err="1" smtClean="0"/>
              <a:t>بكلمة </a:t>
            </a:r>
            <a:r>
              <a:rPr lang="ar-KW" sz="1600" b="1" dirty="0"/>
              <a:t>{خَضِراً}</a:t>
            </a:r>
            <a:r>
              <a:rPr lang="ar-KW" sz="1600" b="1" dirty="0" smtClean="0"/>
              <a:t>، وإخراج </a:t>
            </a:r>
            <a:r>
              <a:rPr lang="ar-KW" sz="1600" b="1" dirty="0" err="1" smtClean="0"/>
              <a:t>هذا </a:t>
            </a:r>
            <a:r>
              <a:rPr lang="ar-KW" sz="1600" b="1" dirty="0" smtClean="0"/>
              <a:t>(الخَضِر</a:t>
            </a:r>
            <a:r>
              <a:rPr lang="ar-KW" sz="1600" b="1" dirty="0" err="1" smtClean="0"/>
              <a:t>) </a:t>
            </a:r>
            <a:r>
              <a:rPr lang="ar-KW" sz="1600" b="1" dirty="0" smtClean="0"/>
              <a:t>- أي المادة </a:t>
            </a:r>
            <a:r>
              <a:rPr lang="ar-KW" sz="1600" b="1" dirty="0" err="1" smtClean="0"/>
              <a:t>الخضراء </a:t>
            </a:r>
            <a:r>
              <a:rPr lang="ar-KW" sz="1600" b="1" dirty="0" smtClean="0"/>
              <a:t>- يأتي بعد إخراج النبات من الماء.</a:t>
            </a:r>
            <a:endParaRPr lang="ar-KW" sz="1600" b="1" dirty="0"/>
          </a:p>
        </p:txBody>
      </p:sp>
      <p:pic>
        <p:nvPicPr>
          <p:cNvPr id="7" name="صورة 6" descr="1w.jpg">
            <a:hlinkClick r:id="rId2" action="ppaction://hlinksldjump" tooltip="التمثيل الكربوني"/>
          </p:cNvPr>
          <p:cNvPicPr>
            <a:picLocks noChangeAspect="1"/>
          </p:cNvPicPr>
          <p:nvPr/>
        </p:nvPicPr>
        <p:blipFill>
          <a:blip r:embed="rId5" cstate="print"/>
          <a:stretch>
            <a:fillRect/>
          </a:stretch>
        </p:blipFill>
        <p:spPr>
          <a:xfrm>
            <a:off x="3554695" y="332656"/>
            <a:ext cx="1953409" cy="2448272"/>
          </a:xfrm>
          <a:prstGeom prst="rect">
            <a:avLst/>
          </a:prstGeom>
        </p:spPr>
      </p:pic>
      <p:pic>
        <p:nvPicPr>
          <p:cNvPr id="9" name="صورة 8" descr="50.png">
            <a:hlinkClick r:id="rId6" action="ppaction://hlinksldjump" tooltip="العودة للصفحة السابقة"/>
          </p:cNvPr>
          <p:cNvPicPr>
            <a:picLocks noChangeAspect="1"/>
          </p:cNvPicPr>
          <p:nvPr/>
        </p:nvPicPr>
        <p:blipFill>
          <a:blip r:embed="rId7" cstate="print"/>
          <a:stretch>
            <a:fillRect/>
          </a:stretch>
        </p:blipFill>
        <p:spPr>
          <a:xfrm flipH="1">
            <a:off x="7452320" y="5949280"/>
            <a:ext cx="1385533" cy="64807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مستدير الزوايا 5">
            <a:hlinkClick r:id="rId2" action="ppaction://hlinksldjump" tooltip="عملية خلق النبات"/>
          </p:cNvPr>
          <p:cNvSpPr/>
          <p:nvPr/>
        </p:nvSpPr>
        <p:spPr>
          <a:xfrm>
            <a:off x="323528" y="908720"/>
            <a:ext cx="8496944" cy="2952328"/>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ar-KW"/>
          </a:p>
        </p:txBody>
      </p:sp>
      <p:sp>
        <p:nvSpPr>
          <p:cNvPr id="4" name="مربع نص 3"/>
          <p:cNvSpPr txBox="1"/>
          <p:nvPr/>
        </p:nvSpPr>
        <p:spPr>
          <a:xfrm>
            <a:off x="971600" y="980728"/>
            <a:ext cx="7272808" cy="2862322"/>
          </a:xfrm>
          <a:prstGeom prst="rect">
            <a:avLst/>
          </a:prstGeom>
          <a:noFill/>
        </p:spPr>
        <p:txBody>
          <a:bodyPr wrap="square" rtlCol="1">
            <a:spAutoFit/>
          </a:bodyPr>
          <a:lstStyle/>
          <a:p>
            <a:pPr algn="just"/>
            <a:r>
              <a:rPr lang="ar-KW" b="1" dirty="0" smtClean="0"/>
              <a:t>(عملية خَلق النبات حسب تسلسلها في آية الأنعام</a:t>
            </a:r>
            <a:r>
              <a:rPr lang="ar-KW" b="1" dirty="0" err="1" smtClean="0"/>
              <a:t>):</a:t>
            </a:r>
            <a:endParaRPr lang="ar-KW" b="1" dirty="0" smtClean="0"/>
          </a:p>
          <a:p>
            <a:pPr algn="just"/>
            <a:r>
              <a:rPr lang="ar-KW" b="1" dirty="0" smtClean="0"/>
              <a:t>وإذا تابعنا عملية خَلق النبات حسب تسلسلها في آية </a:t>
            </a:r>
            <a:r>
              <a:rPr lang="ar-KW" b="1" dirty="0" err="1" smtClean="0"/>
              <a:t>الأنعام </a:t>
            </a:r>
            <a:r>
              <a:rPr lang="ar-KW" b="1" dirty="0" smtClean="0"/>
              <a:t>- </a:t>
            </a:r>
            <a:r>
              <a:rPr lang="ar-KW" b="1" dirty="0" err="1" smtClean="0"/>
              <a:t>99 </a:t>
            </a:r>
            <a:r>
              <a:rPr lang="ar-KW" b="1" dirty="0" smtClean="0"/>
              <a:t>- وجدناها موضحة بعوامل خلق ثلاثة، وهي كما </a:t>
            </a:r>
            <a:r>
              <a:rPr lang="ar-KW" b="1" dirty="0" err="1" smtClean="0"/>
              <a:t>يأتي:</a:t>
            </a:r>
            <a:endParaRPr lang="ar-KW" b="1" dirty="0" smtClean="0"/>
          </a:p>
          <a:p>
            <a:pPr algn="just"/>
            <a:r>
              <a:rPr lang="ar-KW" b="1" dirty="0" smtClean="0"/>
              <a:t>1- عامل الخلق الأول لكل النبات: هو </a:t>
            </a:r>
            <a:r>
              <a:rPr lang="ar-KW" b="1" dirty="0" err="1" smtClean="0"/>
              <a:t>الماء؛ </a:t>
            </a:r>
            <a:r>
              <a:rPr lang="ar-KW" b="1" dirty="0"/>
              <a:t>{وَهُوَ الَّذِي أَنْزَلَ مِنَ السَّمَاءِ مَاءً فَأَخْرَجْنَا </a:t>
            </a:r>
            <a:r>
              <a:rPr lang="ar-KW" b="1" dirty="0" err="1"/>
              <a:t>بِهِ</a:t>
            </a:r>
            <a:r>
              <a:rPr lang="ar-KW" b="1" dirty="0"/>
              <a:t> نَبَاتَ كُلِّ شَيْء</a:t>
            </a:r>
            <a:r>
              <a:rPr lang="ar-KW" b="1" dirty="0" err="1" smtClean="0"/>
              <a:t>}.</a:t>
            </a:r>
            <a:endParaRPr lang="ar-KW" b="1" dirty="0" smtClean="0"/>
          </a:p>
          <a:p>
            <a:pPr algn="just"/>
            <a:r>
              <a:rPr lang="ar-KW" b="1" dirty="0" smtClean="0"/>
              <a:t>2- عامل الخلق الثاني: هو المادة الخضراء التي تشير إليها الآية </a:t>
            </a:r>
            <a:r>
              <a:rPr lang="ar-KW" b="1" dirty="0" err="1" smtClean="0"/>
              <a:t>بكلمة </a:t>
            </a:r>
            <a:r>
              <a:rPr lang="ar-KW" b="1" dirty="0"/>
              <a:t>{خَضِراً</a:t>
            </a:r>
            <a:r>
              <a:rPr lang="ar-KW" b="1" dirty="0" err="1"/>
              <a:t>}</a:t>
            </a:r>
            <a:r>
              <a:rPr lang="ar-KW" b="1" dirty="0" err="1" smtClean="0"/>
              <a:t>؛ </a:t>
            </a:r>
            <a:r>
              <a:rPr lang="ar-KW" b="1" dirty="0"/>
              <a:t>{فَأَخْرَجْنَا مِنْهُ خَضِراً</a:t>
            </a:r>
            <a:r>
              <a:rPr lang="ar-KW" b="1" dirty="0" err="1" smtClean="0"/>
              <a:t>}.</a:t>
            </a:r>
            <a:endParaRPr lang="ar-KW" b="1" dirty="0" smtClean="0"/>
          </a:p>
          <a:p>
            <a:pPr algn="just"/>
            <a:r>
              <a:rPr lang="ar-KW" b="1" dirty="0" smtClean="0"/>
              <a:t>3- عامل الخلق الثالث: وهو إخراج الحب والثمر المتباين والمختلف حجما وشكلا، بين قمح وعنب ورمان </a:t>
            </a:r>
            <a:r>
              <a:rPr lang="ar-KW" b="1" dirty="0" err="1" smtClean="0"/>
              <a:t>وزيتون...</a:t>
            </a:r>
            <a:r>
              <a:rPr lang="ar-KW" b="1" dirty="0" smtClean="0"/>
              <a:t> </a:t>
            </a:r>
            <a:r>
              <a:rPr lang="ar-KW" b="1" dirty="0" err="1" smtClean="0"/>
              <a:t>الخ.</a:t>
            </a:r>
            <a:r>
              <a:rPr lang="ar-KW" b="1" dirty="0" smtClean="0"/>
              <a:t> قال </a:t>
            </a:r>
            <a:r>
              <a:rPr lang="ar-KW" b="1" dirty="0" err="1" smtClean="0"/>
              <a:t>تعالى: </a:t>
            </a:r>
            <a:r>
              <a:rPr lang="ar-KW" b="1" dirty="0"/>
              <a:t>{نُخْرِجُ مِنْهُ حَبّاً مُتَرَاكِباً وَمِنَ النَّخْلِ مِنْ طَلْعِهَا </a:t>
            </a:r>
            <a:r>
              <a:rPr lang="ar-KW" b="1" dirty="0" err="1"/>
              <a:t>قِنْوَانٌ</a:t>
            </a:r>
            <a:r>
              <a:rPr lang="ar-KW" b="1" dirty="0"/>
              <a:t> دَانِيَةٌ وَجَنَّاتٍ مِنْ أَعْنَابٍ وَالزَّيْتُونَ وَالرُّمَّانَ مُشْتَبِهاً وَغَيْرَ مُتَشَابِهٍ</a:t>
            </a:r>
            <a:r>
              <a:rPr lang="ar-KW" b="1" dirty="0" err="1" smtClean="0"/>
              <a:t>}.</a:t>
            </a:r>
            <a:endParaRPr lang="ar-KW" b="1" dirty="0"/>
          </a:p>
        </p:txBody>
      </p:sp>
      <p:pic>
        <p:nvPicPr>
          <p:cNvPr id="7" name="صورة 6" descr="green-leaves-realistic-veins-stylized-tree-pinwheel-light-rays-powder-blue-sky-root-for-your-city-american-express-amex-logo-illustration-graphic-image.jpg">
            <a:hlinkClick r:id="rId2" action="ppaction://hlinksldjump" tooltip="النبات"/>
          </p:cNvPr>
          <p:cNvPicPr>
            <a:picLocks noChangeAspect="1"/>
          </p:cNvPicPr>
          <p:nvPr/>
        </p:nvPicPr>
        <p:blipFill>
          <a:blip r:embed="rId3" cstate="print"/>
          <a:stretch>
            <a:fillRect/>
          </a:stretch>
        </p:blipFill>
        <p:spPr>
          <a:xfrm>
            <a:off x="2411760" y="4077072"/>
            <a:ext cx="4457700" cy="2571750"/>
          </a:xfrm>
          <a:prstGeom prst="rect">
            <a:avLst/>
          </a:prstGeom>
        </p:spPr>
      </p:pic>
      <p:pic>
        <p:nvPicPr>
          <p:cNvPr id="9" name="صورة 8" descr="50.png">
            <a:hlinkClick r:id="rId4" action="ppaction://hlinksldjump" tooltip="الذهاب للصفحة التالية"/>
          </p:cNvPr>
          <p:cNvPicPr>
            <a:picLocks noChangeAspect="1"/>
          </p:cNvPicPr>
          <p:nvPr/>
        </p:nvPicPr>
        <p:blipFill>
          <a:blip r:embed="rId5" cstate="print"/>
          <a:stretch>
            <a:fillRect/>
          </a:stretch>
        </p:blipFill>
        <p:spPr>
          <a:xfrm>
            <a:off x="107504" y="4365104"/>
            <a:ext cx="1385533" cy="648072"/>
          </a:xfrm>
          <a:prstGeom prst="rect">
            <a:avLst/>
          </a:prstGeom>
        </p:spPr>
      </p:pic>
      <p:pic>
        <p:nvPicPr>
          <p:cNvPr id="8" name="صورة 7" descr="1323066206_icontexto-green-01.png">
            <a:hlinkClick r:id="rId6" action="ppaction://hlinksldjump" tooltip="الرجوع للصفحة الرئيسية"/>
          </p:cNvPr>
          <p:cNvPicPr>
            <a:picLocks noChangeAspect="1"/>
          </p:cNvPicPr>
          <p:nvPr/>
        </p:nvPicPr>
        <p:blipFill>
          <a:blip r:embed="rId7"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descr="iraqidate.jpg">
            <a:hlinkClick r:id="rId2" action="ppaction://hlinksldjump" tooltip="قنوان دانية"/>
          </p:cNvPr>
          <p:cNvPicPr>
            <a:picLocks noChangeAspect="1"/>
          </p:cNvPicPr>
          <p:nvPr/>
        </p:nvPicPr>
        <p:blipFill>
          <a:blip r:embed="rId3" cstate="print"/>
          <a:stretch>
            <a:fillRect/>
          </a:stretch>
        </p:blipFill>
        <p:spPr>
          <a:xfrm>
            <a:off x="5220072" y="2132856"/>
            <a:ext cx="3559048" cy="30399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مستطيل 6"/>
          <p:cNvSpPr/>
          <p:nvPr/>
        </p:nvSpPr>
        <p:spPr>
          <a:xfrm>
            <a:off x="1547664" y="548680"/>
            <a:ext cx="3096344" cy="5976664"/>
          </a:xfrm>
          <a:prstGeom prst="rect">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ar-KW"/>
          </a:p>
        </p:txBody>
      </p:sp>
      <p:sp>
        <p:nvSpPr>
          <p:cNvPr id="5" name="مربع نص 4"/>
          <p:cNvSpPr txBox="1"/>
          <p:nvPr/>
        </p:nvSpPr>
        <p:spPr>
          <a:xfrm>
            <a:off x="1656844" y="902325"/>
            <a:ext cx="2880320" cy="5262979"/>
          </a:xfrm>
          <a:prstGeom prst="rect">
            <a:avLst/>
          </a:prstGeom>
          <a:noFill/>
        </p:spPr>
        <p:txBody>
          <a:bodyPr wrap="square" rtlCol="1">
            <a:spAutoFit/>
          </a:bodyPr>
          <a:lstStyle/>
          <a:p>
            <a:pPr algn="just"/>
            <a:r>
              <a:rPr lang="ar-KW" sz="1600" b="1" dirty="0" smtClean="0"/>
              <a:t>والحبّ المتراكب كالسنابل وأمثالها، </a:t>
            </a:r>
            <a:r>
              <a:rPr lang="ar-KW" sz="1600" b="1" dirty="0" err="1" smtClean="0"/>
              <a:t>والقنوان</a:t>
            </a:r>
            <a:r>
              <a:rPr lang="ar-KW" sz="1600" b="1" dirty="0" smtClean="0"/>
              <a:t> </a:t>
            </a:r>
            <a:r>
              <a:rPr lang="ar-KW" sz="1600" b="1" dirty="0" err="1" smtClean="0"/>
              <a:t>جمع </a:t>
            </a:r>
            <a:r>
              <a:rPr lang="ar-KW" sz="1600" b="1" dirty="0" smtClean="0"/>
              <a:t>(</a:t>
            </a:r>
            <a:r>
              <a:rPr lang="ar-KW" sz="1600" b="1" dirty="0" err="1" smtClean="0"/>
              <a:t>قنو</a:t>
            </a:r>
            <a:r>
              <a:rPr lang="ar-KW" sz="1600" b="1" dirty="0" smtClean="0"/>
              <a:t>)، وهو الفرع الصغير، وفي النخلة </a:t>
            </a:r>
            <a:r>
              <a:rPr lang="ar-KW" sz="1600" b="1" dirty="0" err="1" smtClean="0"/>
              <a:t>هو </a:t>
            </a:r>
            <a:r>
              <a:rPr lang="ar-KW" sz="1600" b="1" dirty="0" smtClean="0"/>
              <a:t>(</a:t>
            </a:r>
            <a:r>
              <a:rPr lang="ar-KW" sz="1600" b="1" dirty="0" err="1" smtClean="0"/>
              <a:t>العذق</a:t>
            </a:r>
            <a:r>
              <a:rPr lang="ar-KW" sz="1600" b="1" dirty="0" smtClean="0"/>
              <a:t>) الذي يحمل الثمر، </a:t>
            </a:r>
            <a:r>
              <a:rPr lang="ar-KW" sz="1600" b="1" dirty="0" err="1" smtClean="0"/>
              <a:t>ولفظة </a:t>
            </a:r>
            <a:r>
              <a:rPr lang="ar-KW" sz="1600" b="1" dirty="0"/>
              <a:t>{</a:t>
            </a:r>
            <a:r>
              <a:rPr lang="ar-KW" sz="1600" b="1" dirty="0" err="1"/>
              <a:t>قِنْوَانٌ</a:t>
            </a:r>
            <a:r>
              <a:rPr lang="ar-KW" sz="1600" b="1" dirty="0"/>
              <a:t>}</a:t>
            </a:r>
            <a:r>
              <a:rPr lang="ar-KW" sz="1600" b="1" dirty="0" smtClean="0"/>
              <a:t> </a:t>
            </a:r>
            <a:r>
              <a:rPr lang="ar-KW" sz="1600" b="1" dirty="0" err="1" smtClean="0"/>
              <a:t>ووصفها </a:t>
            </a:r>
            <a:r>
              <a:rPr lang="ar-KW" sz="1600" b="1" dirty="0"/>
              <a:t>{دَانِيَةٌ}</a:t>
            </a:r>
            <a:r>
              <a:rPr lang="ar-KW" sz="1600" b="1" dirty="0" smtClean="0"/>
              <a:t> يشتركان في إلقاء ظل لطيف أليف، وظل المشهد كله ظل وديع </a:t>
            </a:r>
            <a:r>
              <a:rPr lang="ar-KW" sz="1600" b="1" dirty="0" err="1" smtClean="0"/>
              <a:t>حبيب..، </a:t>
            </a:r>
            <a:r>
              <a:rPr lang="ar-KW" sz="1600" b="1" dirty="0"/>
              <a:t>{وَجَنَّاتٍ مِنْ أَعْنَابٍ</a:t>
            </a:r>
            <a:r>
              <a:rPr lang="ar-KW" sz="1600" b="1" dirty="0" err="1"/>
              <a:t>}</a:t>
            </a:r>
            <a:r>
              <a:rPr lang="ar-KW" sz="1600" b="1" dirty="0" err="1" smtClean="0"/>
              <a:t>..</a:t>
            </a:r>
            <a:r>
              <a:rPr lang="ar-KW" sz="1600" b="1" dirty="0" smtClean="0"/>
              <a:t> </a:t>
            </a:r>
            <a:r>
              <a:rPr lang="ar-KW" sz="1600" b="1" dirty="0"/>
              <a:t>{وَالزَّيْتُونَ وَالرُّمَّانَ</a:t>
            </a:r>
            <a:r>
              <a:rPr lang="ar-KW" sz="1600" b="1" dirty="0" err="1"/>
              <a:t>}</a:t>
            </a:r>
            <a:r>
              <a:rPr lang="ar-KW" sz="1600" b="1" dirty="0" err="1" smtClean="0"/>
              <a:t>..</a:t>
            </a:r>
            <a:r>
              <a:rPr lang="ar-KW" sz="1600" b="1" dirty="0" smtClean="0"/>
              <a:t> هذا النبات كله بفصائله </a:t>
            </a:r>
            <a:r>
              <a:rPr lang="ar-KW" sz="1600" b="1" dirty="0" err="1" smtClean="0"/>
              <a:t>وسلالاته - </a:t>
            </a:r>
            <a:r>
              <a:rPr lang="ar-KW" sz="1600" b="1" dirty="0"/>
              <a:t>{مُشْتَبِهاً وَغَيْرَ مُتَشَابِهٍ</a:t>
            </a:r>
            <a:r>
              <a:rPr lang="ar-KW" sz="1600" b="1" dirty="0" err="1"/>
              <a:t>}</a:t>
            </a:r>
            <a:r>
              <a:rPr lang="ar-KW" sz="1600" b="1" dirty="0" err="1" smtClean="0"/>
              <a:t> </a:t>
            </a:r>
            <a:r>
              <a:rPr lang="ar-KW" sz="1600" b="1" dirty="0" smtClean="0"/>
              <a:t>- </a:t>
            </a:r>
            <a:r>
              <a:rPr lang="ar-KW" sz="1600" b="1" dirty="0" err="1" smtClean="0"/>
              <a:t>أي: </a:t>
            </a:r>
            <a:r>
              <a:rPr lang="ar-KW" sz="1600" b="1" dirty="0" smtClean="0"/>
              <a:t>(مشتبها في الخلق مختلفا في الطعم)، </a:t>
            </a:r>
            <a:r>
              <a:rPr lang="ar-KW" sz="1600" b="1" dirty="0" err="1" smtClean="0"/>
              <a:t>أو </a:t>
            </a:r>
            <a:r>
              <a:rPr lang="ar-KW" sz="1600" b="1" dirty="0" smtClean="0"/>
              <a:t>(بعضه متشابه وبعضه غير متشابه في القدر واللون والطعم</a:t>
            </a:r>
            <a:r>
              <a:rPr lang="ar-KW" sz="1600" b="1" dirty="0" err="1" smtClean="0"/>
              <a:t>)، </a:t>
            </a:r>
            <a:r>
              <a:rPr lang="ar-KW" sz="1600" b="1" dirty="0"/>
              <a:t>{انْظُرُوا إِلَى ثَمَرِهِ إِذَا أَثْمَرَ وَيَنْعِهِ</a:t>
            </a:r>
            <a:r>
              <a:rPr lang="ar-KW" sz="1600" b="1" dirty="0" err="1"/>
              <a:t>}</a:t>
            </a:r>
            <a:r>
              <a:rPr lang="ar-KW" sz="1600" b="1" dirty="0" err="1" smtClean="0"/>
              <a:t>..</a:t>
            </a:r>
            <a:r>
              <a:rPr lang="ar-KW" sz="1600" b="1" dirty="0" smtClean="0"/>
              <a:t> انظروا بالحس البصري والقلب اليقظ، انظروا إليه في ازدهاره، </a:t>
            </a:r>
            <a:r>
              <a:rPr lang="ar-KW" sz="1600" b="1" dirty="0" err="1" smtClean="0"/>
              <a:t>وازدهائه</a:t>
            </a:r>
            <a:r>
              <a:rPr lang="ar-KW" sz="1600" b="1" dirty="0" smtClean="0"/>
              <a:t> عند كمال نضجه، انظروا إليه واستمتعوا </a:t>
            </a:r>
            <a:r>
              <a:rPr lang="ar-KW" sz="1600" b="1" dirty="0" err="1" smtClean="0"/>
              <a:t>بجماله..</a:t>
            </a:r>
            <a:r>
              <a:rPr lang="ar-KW" sz="1600" b="1" dirty="0" smtClean="0"/>
              <a:t> لا يقول هنا: كلوا من ثمره إذا أثمر، ولكن </a:t>
            </a:r>
            <a:r>
              <a:rPr lang="ar-KW" sz="1600" b="1" dirty="0" err="1" smtClean="0"/>
              <a:t>يقول: </a:t>
            </a:r>
            <a:r>
              <a:rPr lang="ar-KW" sz="1600" b="1" dirty="0"/>
              <a:t>{انْظُرُوا إِلَى ثَمَرِهِ إِذَا أَثْمَرَ وَيَنْعِهِ}</a:t>
            </a:r>
            <a:r>
              <a:rPr lang="ar-KW" sz="1600" b="1" dirty="0" smtClean="0"/>
              <a:t>؛ لأن المجال هنا جمال ومتاع، كما أنه مجال تدبر في آيات الله، وبدائع صنعته في مجال الحياة.</a:t>
            </a:r>
            <a:endParaRPr lang="ar-KW" sz="1600" b="1" dirty="0"/>
          </a:p>
        </p:txBody>
      </p:sp>
      <p:pic>
        <p:nvPicPr>
          <p:cNvPr id="9" name="صورة 8" descr="50.png">
            <a:hlinkClick r:id="rId4" action="ppaction://hlinksldjump" tooltip="الرجوع للصفحة السابقة"/>
          </p:cNvPr>
          <p:cNvPicPr>
            <a:picLocks noChangeAspect="1"/>
          </p:cNvPicPr>
          <p:nvPr/>
        </p:nvPicPr>
        <p:blipFill>
          <a:blip r:embed="rId5" cstate="print"/>
          <a:stretch>
            <a:fillRect/>
          </a:stretch>
        </p:blipFill>
        <p:spPr>
          <a:xfrm flipH="1">
            <a:off x="81377" y="4365104"/>
            <a:ext cx="1385533" cy="648072"/>
          </a:xfrm>
          <a:prstGeom prst="rect">
            <a:avLst/>
          </a:prstGeom>
        </p:spPr>
      </p:pic>
      <p:pic>
        <p:nvPicPr>
          <p:cNvPr id="10" name="صورة 9" descr="1323066206_icontexto-green-01.png">
            <a:hlinkClick r:id="rId6" action="ppaction://hlinksldjump" tooltip="الرجوع للصفحة الرئيسية"/>
          </p:cNvPr>
          <p:cNvPicPr>
            <a:picLocks noChangeAspect="1"/>
          </p:cNvPicPr>
          <p:nvPr/>
        </p:nvPicPr>
        <p:blipFill>
          <a:blip r:embed="rId7"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5076056" y="404664"/>
            <a:ext cx="3600400" cy="597666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sp>
        <p:nvSpPr>
          <p:cNvPr id="5" name="مربع نص 4"/>
          <p:cNvSpPr txBox="1"/>
          <p:nvPr/>
        </p:nvSpPr>
        <p:spPr>
          <a:xfrm>
            <a:off x="5148064" y="548680"/>
            <a:ext cx="3456384" cy="5909310"/>
          </a:xfrm>
          <a:prstGeom prst="rect">
            <a:avLst/>
          </a:prstGeom>
          <a:noFill/>
        </p:spPr>
        <p:txBody>
          <a:bodyPr wrap="square" rtlCol="1">
            <a:spAutoFit/>
          </a:bodyPr>
          <a:lstStyle/>
          <a:p>
            <a:pPr algn="just"/>
            <a:r>
              <a:rPr lang="ar-KW" b="1" dirty="0" err="1"/>
              <a:t>.</a:t>
            </a:r>
            <a:r>
              <a:rPr lang="ar-KW" b="1" dirty="0" smtClean="0"/>
              <a:t>(الماء النازل من السماء</a:t>
            </a:r>
            <a:r>
              <a:rPr lang="ar-KW" b="1" dirty="0" err="1" smtClean="0"/>
              <a:t>):</a:t>
            </a:r>
            <a:endParaRPr lang="ar-KW" b="1" dirty="0" smtClean="0"/>
          </a:p>
          <a:p>
            <a:pPr algn="just"/>
            <a:r>
              <a:rPr lang="ar-KW" b="1" dirty="0" smtClean="0"/>
              <a:t>والآية الكريمة من سورة </a:t>
            </a:r>
            <a:r>
              <a:rPr lang="ar-KW" b="1" dirty="0" err="1" smtClean="0"/>
              <a:t>الزمر: </a:t>
            </a:r>
            <a:r>
              <a:rPr lang="ar-KW" b="1" dirty="0"/>
              <a:t>{أَلَمْ تَرَ أَنَّ اللَّهَ أَنْزَلَ مِنَ السَّمَاءِ مَاءً </a:t>
            </a:r>
            <a:r>
              <a:rPr lang="ar-KW" b="1" dirty="0" err="1"/>
              <a:t>فَسَلَكَهُ...</a:t>
            </a:r>
            <a:r>
              <a:rPr lang="ar-KW" b="1" dirty="0"/>
              <a:t>}</a:t>
            </a:r>
            <a:r>
              <a:rPr lang="ar-KW" b="1" dirty="0" smtClean="0"/>
              <a:t> </a:t>
            </a:r>
            <a:r>
              <a:rPr lang="ar-KW" b="1" dirty="0" err="1" smtClean="0"/>
              <a:t>الآية </a:t>
            </a:r>
            <a:r>
              <a:rPr lang="ar-KW" b="1" dirty="0" smtClean="0"/>
              <a:t>- توجه الأنظار للتأمل والتدبر في ظاهرة تتكرر في أنحاء الأرض، حتى لتذهب بجدتها وما فيها من عجائب في كل خطوة من </a:t>
            </a:r>
            <a:r>
              <a:rPr lang="ar-KW" b="1" dirty="0" err="1" smtClean="0"/>
              <a:t>خطواتها..</a:t>
            </a:r>
            <a:r>
              <a:rPr lang="ar-KW" b="1" dirty="0" smtClean="0"/>
              <a:t>؛ فهذا الماء النازل من </a:t>
            </a:r>
            <a:r>
              <a:rPr lang="ar-KW" b="1" dirty="0" err="1" smtClean="0"/>
              <a:t>السماء..</a:t>
            </a:r>
            <a:r>
              <a:rPr lang="ar-KW" b="1" dirty="0" smtClean="0"/>
              <a:t> ما هو وكيف </a:t>
            </a:r>
            <a:r>
              <a:rPr lang="ar-KW" b="1" dirty="0" err="1" smtClean="0"/>
              <a:t>نزل؟..</a:t>
            </a:r>
            <a:r>
              <a:rPr lang="ar-KW" b="1" dirty="0" smtClean="0"/>
              <a:t> إننا نمر بهذه الخارقة </a:t>
            </a:r>
            <a:r>
              <a:rPr lang="ar-KW" b="1" dirty="0" err="1" smtClean="0"/>
              <a:t>سراعا</a:t>
            </a:r>
            <a:r>
              <a:rPr lang="ar-KW" b="1" dirty="0" smtClean="0"/>
              <a:t> لطول الألفة وطول التكرار، إن خلق الماء في ذاته خارقة، ومهما عرفنا أنه ينشأ من اتحاد ذرتَيْ أيدروجين بذرة أكسوجين تحت ظروف معينة؛ فإن هذه المعرفة خليقة أن توقظ قلوبنا إلى رؤية يد الله التي صاغت هذا الكون بحيث يوجد الأيدروجين ويوجد الأكسوجين، وتوجد الظروف التي تسمح باتحادهما، وبوجود الماء من هذا الاتحاد، ومن ثم وجود الحياة في هذه </a:t>
            </a:r>
            <a:r>
              <a:rPr lang="ar-KW" b="1" dirty="0" err="1" smtClean="0"/>
              <a:t>الأرض..</a:t>
            </a:r>
            <a:r>
              <a:rPr lang="ar-KW" b="1" dirty="0" smtClean="0"/>
              <a:t> ولولا الماء لما وجدت حياة، إنها سلسلة من التدبير حتى نصل إلى وجود الماء ووجود الحياة، والله من وراء هذا التدبير وكله مما صنعت </a:t>
            </a:r>
            <a:r>
              <a:rPr lang="ar-KW" b="1" dirty="0" err="1" smtClean="0"/>
              <a:t>يداه..</a:t>
            </a:r>
            <a:endParaRPr lang="ar-KW" b="1" dirty="0"/>
          </a:p>
        </p:txBody>
      </p:sp>
      <p:pic>
        <p:nvPicPr>
          <p:cNvPr id="8" name="صورة 7" descr="rain.gif">
            <a:hlinkClick r:id="rId2" action="ppaction://hlinksldjump" tooltip="المطر"/>
          </p:cNvPr>
          <p:cNvPicPr>
            <a:picLocks noChangeAspect="1"/>
          </p:cNvPicPr>
          <p:nvPr/>
        </p:nvPicPr>
        <p:blipFill>
          <a:blip r:embed="rId3" cstate="print"/>
          <a:stretch>
            <a:fillRect/>
          </a:stretch>
        </p:blipFill>
        <p:spPr>
          <a:xfrm>
            <a:off x="323528" y="1484784"/>
            <a:ext cx="4536504" cy="3414750"/>
          </a:xfrm>
          <a:prstGeom prst="rect">
            <a:avLst/>
          </a:prstGeom>
        </p:spPr>
      </p:pic>
      <p:pic>
        <p:nvPicPr>
          <p:cNvPr id="9" name="صورة 8" descr="50.png">
            <a:hlinkClick r:id="rId4" action="ppaction://hlinksldjump" tooltip="الذهاب للصفحة التالية"/>
          </p:cNvPr>
          <p:cNvPicPr>
            <a:picLocks noChangeAspect="1"/>
          </p:cNvPicPr>
          <p:nvPr/>
        </p:nvPicPr>
        <p:blipFill>
          <a:blip r:embed="rId5" cstate="print"/>
          <a:stretch>
            <a:fillRect/>
          </a:stretch>
        </p:blipFill>
        <p:spPr>
          <a:xfrm>
            <a:off x="2195736" y="5445224"/>
            <a:ext cx="1385533" cy="648072"/>
          </a:xfrm>
          <a:prstGeom prst="rect">
            <a:avLst/>
          </a:prstGeom>
        </p:spPr>
      </p:pic>
      <p:pic>
        <p:nvPicPr>
          <p:cNvPr id="10" name="صورة 9" descr="1323066206_icontexto-green-01.png">
            <a:hlinkClick r:id="rId6" action="ppaction://hlinksldjump" tooltip="الرجوع للصفحة الرئيسية"/>
          </p:cNvPr>
          <p:cNvPicPr>
            <a:picLocks noChangeAspect="1"/>
          </p:cNvPicPr>
          <p:nvPr/>
        </p:nvPicPr>
        <p:blipFill>
          <a:blip r:embed="rId7"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4211960" y="260648"/>
            <a:ext cx="4680520" cy="626469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sp>
        <p:nvSpPr>
          <p:cNvPr id="5" name="مربع نص 4"/>
          <p:cNvSpPr txBox="1"/>
          <p:nvPr/>
        </p:nvSpPr>
        <p:spPr>
          <a:xfrm>
            <a:off x="4382103" y="367492"/>
            <a:ext cx="4320480" cy="6109365"/>
          </a:xfrm>
          <a:prstGeom prst="rect">
            <a:avLst/>
          </a:prstGeom>
          <a:noFill/>
        </p:spPr>
        <p:txBody>
          <a:bodyPr wrap="square" rtlCol="1">
            <a:spAutoFit/>
          </a:bodyPr>
          <a:lstStyle/>
          <a:p>
            <a:pPr algn="just"/>
            <a:r>
              <a:rPr lang="ar-KW" sz="1700" b="1" dirty="0" smtClean="0"/>
              <a:t>ثم نزول هذا الماء بعد وجوده، وهو الآخر خارقة جديدة ناشئة من قيام الأرض والكون وفق نواميس قدرها الله في هذا الكون، ودبر حركتها ونتائجها؛ فسمح بتكون الماء ونزوله، ثم تجيء الخطوة التالية لإنزال </a:t>
            </a:r>
            <a:r>
              <a:rPr lang="ar-KW" sz="1700" b="1" dirty="0" err="1" smtClean="0"/>
              <a:t>الماء: </a:t>
            </a:r>
            <a:r>
              <a:rPr lang="ar-KW" sz="1700" b="1" dirty="0" smtClean="0"/>
              <a:t>{فَسَلَكَهُ يَنَابِيعَ فِي الأَرْضِ</a:t>
            </a:r>
            <a:r>
              <a:rPr lang="ar-KW" sz="1700" b="1" dirty="0" err="1" smtClean="0"/>
              <a:t>}..</a:t>
            </a:r>
            <a:r>
              <a:rPr lang="ar-KW" sz="1700" b="1" dirty="0" smtClean="0"/>
              <a:t> سواء في ذلك الأنهار الجارية على سطح الأرض، والأنهار الجارية تحت </a:t>
            </a:r>
            <a:r>
              <a:rPr lang="ar-KW" sz="1700" b="1" dirty="0" err="1" smtClean="0"/>
              <a:t>طباقها</a:t>
            </a:r>
            <a:r>
              <a:rPr lang="ar-KW" sz="1700" b="1" dirty="0" smtClean="0"/>
              <a:t> مما يتسرب من المياه السطحية، ثم يتفجر بعد ذلك ينابيع وعيونا، أو يتكشف آبارا؛ ويد الله تمسكه فلا يذهب في الأغوار البعيدة التي لا يظهر منها </a:t>
            </a:r>
            <a:r>
              <a:rPr lang="ar-KW" sz="1700" b="1" dirty="0" err="1" smtClean="0"/>
              <a:t>أبدا!!..</a:t>
            </a:r>
            <a:r>
              <a:rPr lang="ar-KW" sz="1700" b="1" dirty="0" smtClean="0"/>
              <a:t> {ثُمَّ يُخْرِجُ </a:t>
            </a:r>
            <a:r>
              <a:rPr lang="ar-KW" sz="1700" b="1" dirty="0" err="1" smtClean="0"/>
              <a:t>بِهِ</a:t>
            </a:r>
            <a:r>
              <a:rPr lang="ar-KW" sz="1700" b="1" dirty="0" smtClean="0"/>
              <a:t> زَرْعاً مُخْتَلِفاً أَلْوَانُهُ</a:t>
            </a:r>
            <a:r>
              <a:rPr lang="ar-KW" sz="1700" b="1" dirty="0" err="1" smtClean="0"/>
              <a:t>}..</a:t>
            </a:r>
            <a:r>
              <a:rPr lang="ar-KW" sz="1700" b="1" dirty="0" smtClean="0"/>
              <a:t/>
            </a:r>
            <a:br>
              <a:rPr lang="ar-KW" sz="1700" b="1" dirty="0" smtClean="0"/>
            </a:br>
            <a:r>
              <a:rPr lang="ar-KW" sz="1700" b="1" dirty="0" smtClean="0"/>
              <a:t>والحياة النباتية التي تعقب نزول المطر وتنشأ عنه، خارقة يقف أمامها جهد الإنسان </a:t>
            </a:r>
            <a:r>
              <a:rPr lang="ar-KW" sz="1700" b="1" dirty="0" err="1" smtClean="0"/>
              <a:t>حسيرا</a:t>
            </a:r>
            <a:r>
              <a:rPr lang="ar-KW" sz="1700" b="1" dirty="0" smtClean="0"/>
              <a:t>، ورؤية النبتة الصغيرة وهى تشق حجاب الأرض عنها، وتزيح أثقال الركام من فوقها، وتتطلع إلى الفضاء والنور والحرية، وهى تصعد في الفضاء رويدا </a:t>
            </a:r>
            <a:r>
              <a:rPr lang="ar-KW" sz="1700" b="1" dirty="0" err="1" smtClean="0"/>
              <a:t>رويداً..</a:t>
            </a:r>
            <a:r>
              <a:rPr lang="ar-KW" sz="1700" b="1" dirty="0" smtClean="0"/>
              <a:t> هذه الرؤية كفيلة بأن تملأ القلب المفتوح ذكرى، وأن تثير فيه الإحساس بالله الخالق المبدع الذي أعطى كل شيء خلقه ثم هدى، والزرع المختلف </a:t>
            </a:r>
            <a:r>
              <a:rPr lang="ar-KW" sz="1700" b="1" dirty="0" err="1" smtClean="0"/>
              <a:t>الألوان </a:t>
            </a:r>
            <a:r>
              <a:rPr lang="ar-KW" sz="1700" b="1" dirty="0" smtClean="0"/>
              <a:t>- في البقعة الواحدة، أو النبتة الواحدة، أو الزهرة </a:t>
            </a:r>
            <a:r>
              <a:rPr lang="ar-KW" sz="1700" b="1" dirty="0" err="1" smtClean="0"/>
              <a:t>الواحدة </a:t>
            </a:r>
            <a:r>
              <a:rPr lang="ar-KW" sz="1700" b="1" dirty="0" smtClean="0"/>
              <a:t>- إن هو إلاّ معرض لإبداع القدرة، يشعر الإنسان بالعجز المطلق عن الإتيان بشيء منه </a:t>
            </a:r>
            <a:r>
              <a:rPr lang="ar-KW" sz="1700" b="1" dirty="0" err="1" smtClean="0"/>
              <a:t>أصلا!!..</a:t>
            </a:r>
            <a:r>
              <a:rPr lang="ar-KW" sz="1700" b="1" dirty="0" smtClean="0"/>
              <a:t/>
            </a:r>
            <a:br>
              <a:rPr lang="ar-KW" sz="1700" b="1" dirty="0" smtClean="0"/>
            </a:br>
            <a:r>
              <a:rPr lang="ar-KW" sz="1700" b="1" dirty="0" smtClean="0"/>
              <a:t>وفي ضوء هذا يتبين لنا بعض أسرار تكرار القرآن الكريم لحديث الماء ونزوله، وما يترتب عليه من أثر عميق في الحياة بما ينبت من </a:t>
            </a:r>
            <a:r>
              <a:rPr lang="ar-KW" sz="1700" b="1" dirty="0" err="1" smtClean="0"/>
              <a:t>الزروع</a:t>
            </a:r>
            <a:r>
              <a:rPr lang="ar-KW" sz="1700" b="1" dirty="0" smtClean="0"/>
              <a:t> والحدائق، المختلفة الأنواع والأشكال.</a:t>
            </a:r>
            <a:endParaRPr lang="ar-KW" sz="1700" b="1" dirty="0"/>
          </a:p>
        </p:txBody>
      </p:sp>
      <p:pic>
        <p:nvPicPr>
          <p:cNvPr id="8" name="صورة 7" descr="agriculture-1.jpg">
            <a:hlinkClick r:id="rId2" action="ppaction://hlinksldjump" tooltip="الذرة"/>
          </p:cNvPr>
          <p:cNvPicPr>
            <a:picLocks noChangeAspect="1"/>
          </p:cNvPicPr>
          <p:nvPr/>
        </p:nvPicPr>
        <p:blipFill>
          <a:blip r:embed="rId3" cstate="print"/>
          <a:stretch>
            <a:fillRect/>
          </a:stretch>
        </p:blipFill>
        <p:spPr>
          <a:xfrm>
            <a:off x="899592" y="1809988"/>
            <a:ext cx="2520000" cy="1890000"/>
          </a:xfrm>
          <a:prstGeom prst="rect">
            <a:avLst/>
          </a:prstGeom>
          <a:solidFill>
            <a:srgbClr val="FFFFFF">
              <a:shade val="85000"/>
            </a:srgbClr>
          </a:solidFill>
          <a:ln w="190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صورة 8" descr="untitled.jpg">
            <a:hlinkClick r:id="rId2" action="ppaction://hlinksldjump" tooltip="السنابل"/>
          </p:cNvPr>
          <p:cNvPicPr>
            <a:picLocks noChangeAspect="1"/>
          </p:cNvPicPr>
          <p:nvPr/>
        </p:nvPicPr>
        <p:blipFill>
          <a:blip r:embed="rId4" cstate="print"/>
          <a:stretch>
            <a:fillRect/>
          </a:stretch>
        </p:blipFill>
        <p:spPr>
          <a:xfrm>
            <a:off x="899592" y="332656"/>
            <a:ext cx="2520000" cy="1417500"/>
          </a:xfrm>
          <a:prstGeom prst="rect">
            <a:avLst/>
          </a:prstGeom>
          <a:solidFill>
            <a:srgbClr val="FFFFFF">
              <a:shade val="85000"/>
            </a:srgbClr>
          </a:solidFill>
          <a:ln w="190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صورة 9" descr="000bcdb9591a0a7d076f1a.jpg">
            <a:hlinkClick r:id="rId2" action="ppaction://hlinksldjump" tooltip="الورود"/>
          </p:cNvPr>
          <p:cNvPicPr>
            <a:picLocks noChangeAspect="1"/>
          </p:cNvPicPr>
          <p:nvPr/>
        </p:nvPicPr>
        <p:blipFill>
          <a:blip r:embed="rId5" cstate="print"/>
          <a:stretch>
            <a:fillRect/>
          </a:stretch>
        </p:blipFill>
        <p:spPr>
          <a:xfrm>
            <a:off x="899592" y="3754204"/>
            <a:ext cx="2520000" cy="1593363"/>
          </a:xfrm>
          <a:prstGeom prst="rect">
            <a:avLst/>
          </a:prstGeom>
          <a:solidFill>
            <a:srgbClr val="FFFFFF">
              <a:shade val="85000"/>
            </a:srgbClr>
          </a:solidFill>
          <a:ln w="190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صورة 10" descr="50.png">
            <a:hlinkClick r:id="rId6" action="ppaction://hlinksldjump" tooltip="الرجوع للصفحة السابقة"/>
          </p:cNvPr>
          <p:cNvPicPr>
            <a:picLocks noChangeAspect="1"/>
          </p:cNvPicPr>
          <p:nvPr/>
        </p:nvPicPr>
        <p:blipFill>
          <a:blip r:embed="rId7" cstate="print"/>
          <a:stretch>
            <a:fillRect/>
          </a:stretch>
        </p:blipFill>
        <p:spPr>
          <a:xfrm flipH="1">
            <a:off x="1835696" y="5733256"/>
            <a:ext cx="1385533" cy="648072"/>
          </a:xfrm>
          <a:prstGeom prst="rect">
            <a:avLst/>
          </a:prstGeom>
        </p:spPr>
      </p:pic>
      <p:pic>
        <p:nvPicPr>
          <p:cNvPr id="12" name="صورة 11" descr="1323066206_icontexto-green-01.png">
            <a:hlinkClick r:id="rId8" action="ppaction://hlinksldjump" tooltip="الرجوع للصفحة الرئيسية"/>
          </p:cNvPr>
          <p:cNvPicPr>
            <a:picLocks noChangeAspect="1"/>
          </p:cNvPicPr>
          <p:nvPr/>
        </p:nvPicPr>
        <p:blipFill>
          <a:blip r:embed="rId9"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earth.Gif"/>
          <p:cNvPicPr>
            <a:picLocks noChangeAspect="1"/>
          </p:cNvPicPr>
          <p:nvPr/>
        </p:nvPicPr>
        <p:blipFill>
          <a:blip r:embed="rId2" cstate="print"/>
          <a:srcRect l="47141"/>
          <a:stretch>
            <a:fillRect/>
          </a:stretch>
        </p:blipFill>
        <p:spPr>
          <a:xfrm>
            <a:off x="-36512" y="8709"/>
            <a:ext cx="3633460" cy="6858000"/>
          </a:xfrm>
          <a:prstGeom prst="rect">
            <a:avLst/>
          </a:prstGeom>
        </p:spPr>
      </p:pic>
      <p:sp>
        <p:nvSpPr>
          <p:cNvPr id="5" name="مربع نص 4"/>
          <p:cNvSpPr txBox="1"/>
          <p:nvPr/>
        </p:nvSpPr>
        <p:spPr>
          <a:xfrm>
            <a:off x="3995936" y="735082"/>
            <a:ext cx="4680520" cy="4278094"/>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just"/>
            <a:r>
              <a:rPr lang="ar-KW" sz="1600" b="1" dirty="0" err="1" smtClean="0"/>
              <a:t>.</a:t>
            </a:r>
            <a:r>
              <a:rPr lang="ar-KW" sz="1600" b="1" dirty="0" smtClean="0"/>
              <a:t>(سكون الأرض وحركتها</a:t>
            </a:r>
            <a:r>
              <a:rPr lang="ar-KW" sz="1600" b="1" dirty="0" err="1" smtClean="0"/>
              <a:t>):</a:t>
            </a:r>
            <a:endParaRPr lang="ar-KW" sz="1600" b="1" dirty="0" smtClean="0"/>
          </a:p>
          <a:p>
            <a:pPr algn="just"/>
            <a:r>
              <a:rPr lang="ar-KW" sz="1600" b="1" dirty="0" smtClean="0"/>
              <a:t>ومن مشاهد الأرض أننا نراها ساكنة لا حركة فيها ولا حياة، فإذا نزل عليها الماء اهتزت وانتفخت وأنبتت من كل زوج بهيج، قال </a:t>
            </a:r>
            <a:r>
              <a:rPr lang="ar-KW" sz="1600" b="1" dirty="0" err="1" smtClean="0"/>
              <a:t>تعالى:</a:t>
            </a:r>
            <a:endParaRPr lang="ar-KW" sz="1600" b="1" dirty="0" smtClean="0"/>
          </a:p>
          <a:p>
            <a:pPr algn="just"/>
            <a:r>
              <a:rPr lang="ar-KW" sz="1600" b="1" dirty="0" smtClean="0"/>
              <a:t>{وَتَرَى الأَرْضَ هَامِدَةً فَإِذَا أَنْزَلْنَا عَلَيْهَا الْمَاءَ اهْتَزَّتْ وَرَبَتْ وَأَنْبَتَتْ مِنْ كُلِّ زَوْجٍ بَهِيجٍ</a:t>
            </a:r>
            <a:r>
              <a:rPr lang="ar-KW" sz="1600" b="1" dirty="0" err="1" smtClean="0"/>
              <a:t>}..</a:t>
            </a:r>
            <a:r>
              <a:rPr lang="ar-KW" sz="1600" b="1" dirty="0" smtClean="0"/>
              <a:t> وقال </a:t>
            </a:r>
            <a:r>
              <a:rPr lang="ar-KW" sz="1600" b="1" dirty="0" err="1" smtClean="0"/>
              <a:t>أيضا: </a:t>
            </a:r>
            <a:r>
              <a:rPr lang="ar-KW" sz="1600" b="1" dirty="0" smtClean="0"/>
              <a:t>{وَمِنْ آيَاتِهِ أَنَّكَ تَرَى الْأَرْضَ خَاشِعَةً فَإِذَا أَنْزَلْنَا عَلَيْهَا الْمَاءَ اهْتَزَّتْ وَرَبَتْ إِنَّ الَّذِي أَحْيَاهَا لَمُحْيِي الْمَوْتَى إِنَّهُ عَلَى كُلِّ شَيْءٍ قَدِيرٌ</a:t>
            </a:r>
            <a:r>
              <a:rPr lang="ar-KW" sz="1600" b="1" dirty="0" err="1" smtClean="0"/>
              <a:t>}..</a:t>
            </a:r>
            <a:endParaRPr lang="ar-KW" sz="1600" b="1" dirty="0" smtClean="0"/>
          </a:p>
          <a:p>
            <a:pPr algn="just"/>
            <a:r>
              <a:rPr lang="ar-KW" sz="1600" b="1" dirty="0" smtClean="0"/>
              <a:t>واهتزاز الأرض تحركها بالنبات، وإحياؤها بعد موتها، </a:t>
            </a:r>
            <a:r>
              <a:rPr lang="ar-KW" sz="1600" b="1" dirty="0" err="1" smtClean="0"/>
              <a:t>ومعنى </a:t>
            </a:r>
            <a:r>
              <a:rPr lang="ar-KW" sz="1600" b="1" dirty="0" smtClean="0"/>
              <a:t>(ربت) أي: ارتفعت لما سكن فيها من الثرى، ثم أخرجت من جميع ألوان </a:t>
            </a:r>
            <a:r>
              <a:rPr lang="ar-KW" sz="1600" b="1" dirty="0" err="1" smtClean="0"/>
              <a:t>الزروع</a:t>
            </a:r>
            <a:r>
              <a:rPr lang="ar-KW" sz="1600" b="1" dirty="0" smtClean="0"/>
              <a:t> والثمار المختلفة الألوان </a:t>
            </a:r>
            <a:r>
              <a:rPr lang="ar-KW" sz="1600" b="1" dirty="0" err="1" smtClean="0"/>
              <a:t>والطعوم</a:t>
            </a:r>
            <a:r>
              <a:rPr lang="ar-KW" sz="1600" b="1" dirty="0" smtClean="0"/>
              <a:t> والروائح والأشكال والمنافع.</a:t>
            </a:r>
          </a:p>
          <a:p>
            <a:pPr algn="just"/>
            <a:r>
              <a:rPr lang="ar-KW" sz="1600" b="1" dirty="0" smtClean="0"/>
              <a:t>(والخشوع: التذلل </a:t>
            </a:r>
            <a:r>
              <a:rPr lang="ar-KW" sz="1600" b="1" dirty="0" err="1" smtClean="0"/>
              <a:t>والتقاصر</a:t>
            </a:r>
            <a:r>
              <a:rPr lang="ar-KW" sz="1600" b="1" dirty="0" smtClean="0"/>
              <a:t>؛ فاستعير لحال الأرض إذا كانت </a:t>
            </a:r>
            <a:r>
              <a:rPr lang="ar-KW" sz="1600" b="1" dirty="0" err="1" smtClean="0"/>
              <a:t>قحطة</a:t>
            </a:r>
            <a:r>
              <a:rPr lang="ar-KW" sz="1600" b="1" dirty="0" smtClean="0"/>
              <a:t> لا نبات فيها، كما وصفها بالهمود في قوله </a:t>
            </a:r>
            <a:r>
              <a:rPr lang="ar-KW" sz="1600" b="1" dirty="0" err="1" smtClean="0"/>
              <a:t>تعالى: </a:t>
            </a:r>
            <a:r>
              <a:rPr lang="ar-KW" sz="1600" b="1" dirty="0" smtClean="0"/>
              <a:t>{وَتَرَى الأَرْضَ هَامِدَةً</a:t>
            </a:r>
            <a:r>
              <a:rPr lang="ar-KW" sz="1600" b="1" dirty="0" err="1" smtClean="0"/>
              <a:t>}..</a:t>
            </a:r>
            <a:r>
              <a:rPr lang="ar-KW" sz="1600" b="1" dirty="0" smtClean="0"/>
              <a:t> وهو خلاف وصفها بالاهتزاز، والربو هو </a:t>
            </a:r>
            <a:r>
              <a:rPr lang="ar-KW" sz="1600" b="1" dirty="0" err="1" smtClean="0"/>
              <a:t>الإنتفاخ</a:t>
            </a:r>
            <a:r>
              <a:rPr lang="ar-KW" sz="1600" b="1" dirty="0" smtClean="0"/>
              <a:t> إذا أخصبت وتزخرفت بالنبات، كأنها بمنزلة المختال في زيه، وهى قبل ذلك كالذليل الكاسف البال في </a:t>
            </a:r>
            <a:r>
              <a:rPr lang="ar-KW" sz="1600" b="1" dirty="0" err="1" smtClean="0"/>
              <a:t>الأطمار</a:t>
            </a:r>
            <a:r>
              <a:rPr lang="ar-KW" sz="1600" b="1" dirty="0" smtClean="0"/>
              <a:t> </a:t>
            </a:r>
            <a:r>
              <a:rPr lang="ar-KW" sz="1600" b="1" dirty="0" err="1" smtClean="0"/>
              <a:t>الرثّة.</a:t>
            </a:r>
            <a:r>
              <a:rPr lang="ar-KW" sz="1600" b="1" dirty="0" smtClean="0"/>
              <a:t> </a:t>
            </a:r>
            <a:r>
              <a:rPr lang="ar-KW" sz="1600" b="1" dirty="0" err="1" smtClean="0"/>
              <a:t>وقرئ </a:t>
            </a:r>
            <a:r>
              <a:rPr lang="ar-KW" sz="1600" b="1" dirty="0" smtClean="0"/>
              <a:t>(وربأت) أي: ارتفعت؛ لأن النبت إذا هم أن يظهر ارتفعت له الأرض</a:t>
            </a:r>
            <a:r>
              <a:rPr lang="ar-KW" sz="1600" b="1" dirty="0" err="1" smtClean="0"/>
              <a:t>).</a:t>
            </a:r>
            <a:endParaRPr lang="ar-KW" sz="1600" b="1" dirty="0"/>
          </a:p>
        </p:txBody>
      </p:sp>
      <p:pic>
        <p:nvPicPr>
          <p:cNvPr id="7" name="صورة 6" descr="50.png">
            <a:hlinkClick r:id="rId3" action="ppaction://hlinksldjump" tooltip="الذهاب للصفحة التالية"/>
          </p:cNvPr>
          <p:cNvPicPr>
            <a:picLocks noChangeAspect="1"/>
          </p:cNvPicPr>
          <p:nvPr/>
        </p:nvPicPr>
        <p:blipFill>
          <a:blip r:embed="rId4" cstate="print"/>
          <a:stretch>
            <a:fillRect/>
          </a:stretch>
        </p:blipFill>
        <p:spPr>
          <a:xfrm>
            <a:off x="4499992" y="5733256"/>
            <a:ext cx="1385533" cy="648072"/>
          </a:xfrm>
          <a:prstGeom prst="rect">
            <a:avLst/>
          </a:prstGeom>
        </p:spPr>
      </p:pic>
      <p:pic>
        <p:nvPicPr>
          <p:cNvPr id="8" name="صورة 7" descr="1323066206_icontexto-green-01.png">
            <a:hlinkClick r:id="rId5" action="ppaction://hlinksldjump" tooltip="الرجوع للصفحة الرئيسية"/>
          </p:cNvPr>
          <p:cNvPicPr>
            <a:picLocks noChangeAspect="1"/>
          </p:cNvPicPr>
          <p:nvPr/>
        </p:nvPicPr>
        <p:blipFill>
          <a:blip r:embed="rId6" cstate="print"/>
          <a:stretch>
            <a:fillRect/>
          </a:stretch>
        </p:blipFill>
        <p:spPr>
          <a:xfrm>
            <a:off x="7817296" y="5450160"/>
            <a:ext cx="1219200" cy="1219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2000" r="-22000"/>
          </a:stretch>
        </a:blipFill>
        <a:effectLst/>
      </p:bgPr>
    </p:bg>
    <p:spTree>
      <p:nvGrpSpPr>
        <p:cNvPr id="1" name=""/>
        <p:cNvGrpSpPr/>
        <p:nvPr/>
      </p:nvGrpSpPr>
      <p:grpSpPr>
        <a:xfrm>
          <a:off x="0" y="0"/>
          <a:ext cx="0" cy="0"/>
          <a:chOff x="0" y="0"/>
          <a:chExt cx="0" cy="0"/>
        </a:xfrm>
      </p:grpSpPr>
      <p:sp>
        <p:nvSpPr>
          <p:cNvPr id="3" name="مربع نص 2"/>
          <p:cNvSpPr txBox="1"/>
          <p:nvPr/>
        </p:nvSpPr>
        <p:spPr>
          <a:xfrm>
            <a:off x="1907704" y="260648"/>
            <a:ext cx="6840760" cy="3539430"/>
          </a:xfrm>
          <a:prstGeom prst="rect">
            <a:avLst/>
          </a:prstGeom>
          <a:effectLst/>
        </p:spPr>
        <p:style>
          <a:lnRef idx="2">
            <a:schemeClr val="accent3"/>
          </a:lnRef>
          <a:fillRef idx="1">
            <a:schemeClr val="lt1"/>
          </a:fillRef>
          <a:effectRef idx="0">
            <a:schemeClr val="accent3"/>
          </a:effectRef>
          <a:fontRef idx="minor">
            <a:schemeClr val="dk1"/>
          </a:fontRef>
        </p:style>
        <p:txBody>
          <a:bodyPr wrap="square" rtlCol="1">
            <a:spAutoFit/>
          </a:bodyPr>
          <a:lstStyle/>
          <a:p>
            <a:pPr algn="just"/>
            <a:r>
              <a:rPr lang="ar-KW" sz="1600" b="1" dirty="0" smtClean="0"/>
              <a:t>     وهكذا وصف الله تعالى الأرض بأنها ميتة، وأنه يحييها بالماء الذي يجعلها تهتز وتربو، أى: تتحرك وتنمو، وهذه الحركة العجيبة سجلها القرآن الكريم قبل أن تسجلها الملاحظة العلمية بمئات الأعوام؛ فالتربة الجافة حين ينزل عليها الماء تتحرك حركة اهتزاز، وهى تتشرب الماء وتنتفخ فتربو ثم </a:t>
            </a:r>
            <a:r>
              <a:rPr lang="ar-KW" sz="1600" b="1" dirty="0" err="1" smtClean="0"/>
              <a:t>تحيا</a:t>
            </a:r>
            <a:r>
              <a:rPr lang="ar-KW" sz="1600" b="1" dirty="0" smtClean="0"/>
              <a:t> بما تنبت من كل زوج بهيج، وهل أبهج من الحياة وهي تتفتح بعد السكون، وتنتفض بعد الهمود.</a:t>
            </a:r>
          </a:p>
          <a:p>
            <a:pPr algn="just"/>
            <a:r>
              <a:rPr lang="ar-KW" sz="1600" b="1" dirty="0" smtClean="0"/>
              <a:t>     وهكذا نجد أن القرآن قد عبر عن الأرض قبل نزول الماء، وقبل تفتحها بالنبات، مرة </a:t>
            </a:r>
            <a:r>
              <a:rPr lang="ar-KW" sz="1600" b="1" dirty="0" err="1" smtClean="0"/>
              <a:t>بأنها: </a:t>
            </a:r>
            <a:r>
              <a:rPr lang="ar-KW" sz="1600" b="1" dirty="0" smtClean="0"/>
              <a:t>(هامدة) ومرة </a:t>
            </a:r>
            <a:r>
              <a:rPr lang="ar-KW" sz="1600" b="1" dirty="0" err="1" smtClean="0"/>
              <a:t>بأنها </a:t>
            </a:r>
            <a:r>
              <a:rPr lang="ar-KW" sz="1600" b="1" dirty="0" smtClean="0"/>
              <a:t>(خاشعة)، والتعبيران يوحيان بالسكون الذي ما يلبث أن يهتز ويتحرك إذا ابتلت الأرض بالماء.</a:t>
            </a:r>
          </a:p>
          <a:p>
            <a:pPr algn="just"/>
            <a:r>
              <a:rPr lang="ar-KW" sz="1600" b="1" dirty="0" smtClean="0"/>
              <a:t>     وبذلك ترتسم لنا معالم الصورة، ويبدو لنا ما خفي عن إدراكنا للحركة الدائبة تحت سطح الأرض؛ فنعلم أن كل المراعي الخضر الزاهرة الوادعة في مظهرها، إنما تخفي تحتها حياة وحركة ونموا بما يمتد في باطن الأرض من جذور، وبما ينبت فوقها من نبات يتغذى منها ويعلو </a:t>
            </a:r>
            <a:r>
              <a:rPr lang="ar-KW" sz="1600" b="1" dirty="0" err="1" smtClean="0"/>
              <a:t>ويثمر.</a:t>
            </a:r>
            <a:r>
              <a:rPr lang="ar-KW" sz="1600" b="1" dirty="0" smtClean="0"/>
              <a:t/>
            </a:r>
            <a:br>
              <a:rPr lang="ar-KW" sz="1600" b="1" dirty="0" smtClean="0"/>
            </a:br>
            <a:r>
              <a:rPr lang="ar-KW" sz="1600" b="1" dirty="0" smtClean="0"/>
              <a:t>قال </a:t>
            </a:r>
            <a:r>
              <a:rPr lang="ar-KW" sz="1600" b="1" dirty="0" err="1" smtClean="0"/>
              <a:t>تعالى: </a:t>
            </a:r>
            <a:r>
              <a:rPr lang="ar-KW" sz="1600" b="1" dirty="0" smtClean="0"/>
              <a:t>{وَآيَةٌ لَهُمُ الأَرْضُ الْمَيْتَةُ أَحْيَيْنَاهَا وَأَخْرَجْنَا مِنْهَا حَبّاً فَمِنْهُ يَأْكُلُونَ، وَجَعَلْنَا فِيهَا جَنَّاتٍ مِنْ نَخِيلٍ وَأَعْنَابٍ وَفَجَّرْنَا فِيهَا مِنَ الْعُيُونِ؛ لِيَأْكُلُوا مِنْ ثَمَرِهِ وَمَا عَمِلَتْهُ أَيْدِيهِمْ أَفَلا يَشْكُرُونَ}، وقال </a:t>
            </a:r>
            <a:r>
              <a:rPr lang="ar-KW" sz="1600" b="1" dirty="0" err="1" smtClean="0"/>
              <a:t>تعالى: </a:t>
            </a:r>
            <a:r>
              <a:rPr lang="ar-KW" sz="1600" b="1" dirty="0" smtClean="0"/>
              <a:t>{يُخْرِجُ الْحَيَّ مِنَ الْمَيِّتِ وَيُخْرِجُ الْمَيِّتَ مِنَ الْحَيِّ وَيُحْيِي الأَرْضَ بَعْدَ مَوْتِهَا وَكَذَلِكَ تُخْرَجُونَ</a:t>
            </a:r>
            <a:r>
              <a:rPr lang="ar-KW" sz="1600" b="1" dirty="0" err="1" smtClean="0"/>
              <a:t>}.</a:t>
            </a:r>
            <a:endParaRPr lang="ar-KW" sz="1600" b="1" dirty="0"/>
          </a:p>
        </p:txBody>
      </p:sp>
      <p:pic>
        <p:nvPicPr>
          <p:cNvPr id="6" name="صورة 5" descr="50.png">
            <a:hlinkClick r:id="rId3" action="ppaction://hlinksldjump" tooltip="الذهاب للصفحة التالية"/>
          </p:cNvPr>
          <p:cNvPicPr>
            <a:picLocks noChangeAspect="1"/>
          </p:cNvPicPr>
          <p:nvPr/>
        </p:nvPicPr>
        <p:blipFill>
          <a:blip r:embed="rId4" cstate="print"/>
          <a:stretch>
            <a:fillRect/>
          </a:stretch>
        </p:blipFill>
        <p:spPr>
          <a:xfrm>
            <a:off x="179512" y="116632"/>
            <a:ext cx="1385533" cy="648072"/>
          </a:xfrm>
          <a:prstGeom prst="rect">
            <a:avLst/>
          </a:prstGeom>
        </p:spPr>
      </p:pic>
      <p:pic>
        <p:nvPicPr>
          <p:cNvPr id="5" name="صورة 4" descr="1323066206_icontexto-green-01.png">
            <a:hlinkClick r:id="rId5" action="ppaction://hlinksldjump" tooltip="الرجوع للصفحة الرئيس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131840" y="1045760"/>
            <a:ext cx="5832648" cy="5047536"/>
          </a:xfrm>
          <a:prstGeom prst="rect">
            <a:avLst/>
          </a:prstGeom>
        </p:spPr>
        <p:style>
          <a:lnRef idx="3">
            <a:schemeClr val="lt1"/>
          </a:lnRef>
          <a:fillRef idx="1">
            <a:schemeClr val="accent6"/>
          </a:fillRef>
          <a:effectRef idx="1">
            <a:schemeClr val="accent6"/>
          </a:effectRef>
          <a:fontRef idx="minor">
            <a:schemeClr val="lt1"/>
          </a:fontRef>
        </p:style>
        <p:txBody>
          <a:bodyPr wrap="square" rtlCol="1">
            <a:spAutoFit/>
          </a:bodyPr>
          <a:lstStyle/>
          <a:p>
            <a:pPr algn="just"/>
            <a:r>
              <a:rPr lang="ar-KW" sz="1400" b="1" dirty="0" smtClean="0"/>
              <a:t>فالماء حين يصيب الأرض يبعث فيها الخصب، و تموج صفحتها بالحياة المنبثقة </a:t>
            </a:r>
            <a:r>
              <a:rPr lang="ar-KW" sz="1400" b="1" dirty="0" err="1" smtClean="0"/>
              <a:t>النامية..</a:t>
            </a:r>
            <a:r>
              <a:rPr lang="ar-KW" sz="1400" b="1" dirty="0" smtClean="0"/>
              <a:t> ورؤية الزرع النامي، وتفتح الزهر، ونضج الثمر اليانع، وتزين الأرض بمختلف الألوان مشاهد تلفت العين والقلب إلى القدرة المبدعة؛ ففي كل لحظة يتحرك برعم ساكن من جوف حبة أو نواة فيفلقها ويخرج إلى وجه الحياة، وفي كل لحظة يجفّ أعواد وشجرة تستوفي أجلها فتتحول إلى هشيم أو حطام، ومن خلاَل الهشيم والحطام توجد الحبة الجديدة الساكنة المتهيئة للحياة الإنبات، ويوجد الغاز الذي ينطلق في الجو أو تتغذى </a:t>
            </a:r>
            <a:r>
              <a:rPr lang="ar-KW" sz="1400" b="1" dirty="0" err="1" smtClean="0"/>
              <a:t>به</a:t>
            </a:r>
            <a:r>
              <a:rPr lang="ar-KW" sz="1400" b="1" dirty="0" smtClean="0"/>
              <a:t> التربة، وتستعد للإخصاب، وفي كل لحظة تدب الحياة في نبات أو حيوان، ويتم التحول من خاصية إلى </a:t>
            </a:r>
            <a:r>
              <a:rPr lang="ar-KW" sz="1400" b="1" dirty="0" err="1" smtClean="0"/>
              <a:t>أخرى..</a:t>
            </a:r>
            <a:r>
              <a:rPr lang="ar-KW" sz="1400" b="1" dirty="0" smtClean="0"/>
              <a:t>، وإنها لمعجزة لا يدري سرها أحد، ولا يملك صنعها إلا خالق الأكوان؛ ولذا حرص القرآن على توجيه القلب البشري لهذا المشهد </a:t>
            </a:r>
            <a:r>
              <a:rPr lang="ar-KW" sz="1400" b="1" dirty="0" err="1" smtClean="0"/>
              <a:t>المتكرر: </a:t>
            </a:r>
            <a:r>
              <a:rPr lang="ar-KW" sz="1400" b="1" dirty="0" smtClean="0"/>
              <a:t>{إِنَّ اللَّهَ فَالِقُ الْحَبِّ وَالنَّوَى يُخْرِجُ الْحَيَّ مِنَ الْمَيِّتِ وَمُخْرِجُ الْمَيِّتِ مِنَ الْحَيِّ ذَلِكُمُ اللَّهُ فَأَنَّى تُؤْفَكُونَ</a:t>
            </a:r>
            <a:r>
              <a:rPr lang="ar-KW" sz="1400" b="1" dirty="0" err="1" smtClean="0"/>
              <a:t>}.</a:t>
            </a:r>
            <a:endParaRPr lang="ar-KW" sz="1400" b="1" dirty="0" smtClean="0"/>
          </a:p>
          <a:p>
            <a:pPr algn="just"/>
            <a:r>
              <a:rPr lang="ar-KW" sz="1400" b="1" dirty="0" smtClean="0"/>
              <a:t>فهذا إثبات قاطع أن الأرض الميتة تخرج النبات الحيّ يتغذى وينمو ويثمر ويموت، جاء في </a:t>
            </a:r>
            <a:r>
              <a:rPr lang="ar-KW" sz="1400" b="1" dirty="0" err="1" smtClean="0"/>
              <a:t>الكشاف:</a:t>
            </a:r>
            <a:r>
              <a:rPr lang="ar-KW" sz="1400" b="1" dirty="0" smtClean="0"/>
              <a:t> </a:t>
            </a:r>
          </a:p>
          <a:p>
            <a:pPr algn="just"/>
            <a:r>
              <a:rPr lang="ar-KW" sz="1400" b="1" dirty="0" smtClean="0"/>
              <a:t>يُخْرِجُ الْحَيَّ مِنَ الْمَيِّتِ}: أي الحيوان والنامي من النطف والبيض والحبّ والنوى، ومخرج هذه الأشياء الميتة من الحيوان والنامي.</a:t>
            </a:r>
          </a:p>
          <a:p>
            <a:pPr algn="just"/>
            <a:r>
              <a:rPr lang="ar-KW" sz="1400" b="1" dirty="0" smtClean="0"/>
              <a:t>فإن قلت: كيف قال مخرج الميت من الحي بلفظ اسم الفاعل بعد قوله يخرج الحي من </a:t>
            </a:r>
            <a:r>
              <a:rPr lang="ar-KW" sz="1400" b="1" dirty="0" err="1" smtClean="0"/>
              <a:t>الميت؟</a:t>
            </a:r>
            <a:endParaRPr lang="ar-KW" sz="1400" b="1" dirty="0" smtClean="0"/>
          </a:p>
          <a:p>
            <a:pPr algn="just"/>
            <a:r>
              <a:rPr lang="ar-KW" sz="1400" b="1" dirty="0" smtClean="0"/>
              <a:t>قلت: عطفه على فالق الحب والنوى بالنبات والشجر النامي من جنس إخراج الحيّ من الميت؛ لأن النامي في حكم الحيوان، ألا ترى إلى </a:t>
            </a:r>
            <a:r>
              <a:rPr lang="ar-KW" sz="1400" b="1" dirty="0" err="1" smtClean="0"/>
              <a:t>قوله: </a:t>
            </a:r>
            <a:r>
              <a:rPr lang="ar-KW" sz="1400" b="1" dirty="0" smtClean="0"/>
              <a:t>{يُحْيِي الأَرْضَ بَعْدَ مَوْتِهَا</a:t>
            </a:r>
            <a:r>
              <a:rPr lang="ar-KW" sz="1400" b="1" dirty="0" err="1" smtClean="0"/>
              <a:t>}، </a:t>
            </a:r>
            <a:r>
              <a:rPr lang="ar-KW" sz="1400" b="1" dirty="0" smtClean="0"/>
              <a:t>{ذَلِكُمُ اللَّهُ} أي ذلكم المحيى والمميت هو الله الذي تحق له الربوبية</a:t>
            </a:r>
            <a:r>
              <a:rPr lang="ar-KW" sz="1400" b="1" dirty="0" err="1" smtClean="0"/>
              <a:t>).</a:t>
            </a:r>
            <a:endParaRPr lang="ar-KW" sz="1400" b="1" dirty="0" smtClean="0"/>
          </a:p>
          <a:p>
            <a:pPr algn="just"/>
            <a:r>
              <a:rPr lang="ar-KW" sz="1400" b="1" dirty="0" smtClean="0"/>
              <a:t>فالحبّ الساكن، والنوى الهامد وهو يفلق باطن الأرض ليخرج منه نبات حي، مشهد يتكرر في كل </a:t>
            </a:r>
            <a:r>
              <a:rPr lang="ar-KW" sz="1400" b="1" dirty="0" err="1" smtClean="0"/>
              <a:t>لحظة..</a:t>
            </a:r>
            <a:r>
              <a:rPr lang="ar-KW" sz="1400" b="1" dirty="0" smtClean="0"/>
              <a:t> وفي الشجرة الصاعدة، والنبتة النامية تعبير عن معجزة الحياة نشأة وحركة، وعَلى سرٍّ مكنون لا يعلم حقيقته إلا </a:t>
            </a:r>
            <a:r>
              <a:rPr lang="ar-KW" sz="1400" b="1" dirty="0" err="1" smtClean="0"/>
              <a:t>الله..</a:t>
            </a:r>
            <a:r>
              <a:rPr lang="ar-KW" sz="1400" b="1" dirty="0" smtClean="0"/>
              <a:t> وتقف البشرية بعد كل ما رأت من ظواهر الأشياء وأشكالها، وبعد ما درست من خصائصها </a:t>
            </a:r>
            <a:r>
              <a:rPr lang="ar-KW" sz="1400" b="1" dirty="0" err="1" smtClean="0"/>
              <a:t>وأطوارها..</a:t>
            </a:r>
            <a:r>
              <a:rPr lang="ar-KW" sz="1400" b="1" dirty="0" smtClean="0"/>
              <a:t> تقف أمام السرّ المغيب كما وقف الإنسان الأول؛ تدرك الوظيفة والمظهر، وتجعل المصدر والجوهر، والحياة ماضية في طريقها، والمعجزة تقع في كل </a:t>
            </a:r>
            <a:r>
              <a:rPr lang="ar-KW" sz="1400" b="1" dirty="0" err="1" smtClean="0"/>
              <a:t>لحظة!!..</a:t>
            </a:r>
            <a:endParaRPr lang="ar-KW" sz="1400" b="1" dirty="0" smtClean="0"/>
          </a:p>
          <a:p>
            <a:pPr algn="just"/>
            <a:r>
              <a:rPr lang="ar-KW" sz="1400" b="1" dirty="0" smtClean="0"/>
              <a:t>ولعل في تنويع نسق التعبير </a:t>
            </a:r>
            <a:r>
              <a:rPr lang="ar-KW" sz="1400" b="1" dirty="0" err="1" smtClean="0"/>
              <a:t>بين </a:t>
            </a:r>
            <a:r>
              <a:rPr lang="ar-KW" sz="1400" b="1" dirty="0" smtClean="0"/>
              <a:t>(يحرج) و(مخرج) إيقاظا للحس حتى يلتفت للقدرة الباهرة، وهو يعرض آيات الله في الكون.</a:t>
            </a:r>
          </a:p>
        </p:txBody>
      </p:sp>
      <p:pic>
        <p:nvPicPr>
          <p:cNvPr id="5" name="صورة 4" descr="0c3fb2f970.jpg">
            <a:hlinkClick r:id="rId2" action="ppaction://hlinksldjump" tooltip="خروج النبات من الأرض"/>
          </p:cNvPr>
          <p:cNvPicPr>
            <a:picLocks noChangeAspect="1"/>
          </p:cNvPicPr>
          <p:nvPr/>
        </p:nvPicPr>
        <p:blipFill>
          <a:blip r:embed="rId3" cstate="print"/>
          <a:stretch>
            <a:fillRect/>
          </a:stretch>
        </p:blipFill>
        <p:spPr>
          <a:xfrm>
            <a:off x="395536" y="2276872"/>
            <a:ext cx="2566365" cy="2592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صورة 5" descr="fffff.jpg">
            <a:hlinkClick r:id="rId2" action="ppaction://hlinksldjump" tooltip="تشقق الأرض"/>
          </p:cNvPr>
          <p:cNvPicPr>
            <a:picLocks noChangeAspect="1"/>
          </p:cNvPicPr>
          <p:nvPr/>
        </p:nvPicPr>
        <p:blipFill>
          <a:blip r:embed="rId4" cstate="print"/>
          <a:stretch>
            <a:fillRect/>
          </a:stretch>
        </p:blipFill>
        <p:spPr>
          <a:xfrm>
            <a:off x="1043608" y="1124744"/>
            <a:ext cx="1238250" cy="962025"/>
          </a:xfrm>
          <a:prstGeom prst="rect">
            <a:avLst/>
          </a:prstGeom>
          <a:ln w="127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صورة 6" descr="50.png">
            <a:hlinkClick r:id="rId5" action="ppaction://hlinksldjump" tooltip="الرجوع للصفحة السابقة"/>
          </p:cNvPr>
          <p:cNvPicPr>
            <a:picLocks noChangeAspect="1"/>
          </p:cNvPicPr>
          <p:nvPr/>
        </p:nvPicPr>
        <p:blipFill>
          <a:blip r:embed="rId6" cstate="print"/>
          <a:stretch>
            <a:fillRect/>
          </a:stretch>
        </p:blipFill>
        <p:spPr>
          <a:xfrm flipH="1">
            <a:off x="1403648" y="5949280"/>
            <a:ext cx="1385533" cy="648072"/>
          </a:xfrm>
          <a:prstGeom prst="rect">
            <a:avLst/>
          </a:prstGeom>
        </p:spPr>
      </p:pic>
      <p:pic>
        <p:nvPicPr>
          <p:cNvPr id="8" name="صورة 7" descr="1323066206_icontexto-green-01.png">
            <a:hlinkClick r:id="rId7" action="ppaction://hlinksldjump" tooltip="الرجوع للصفحة الرئيسية"/>
          </p:cNvPr>
          <p:cNvPicPr>
            <a:picLocks noChangeAspect="1"/>
          </p:cNvPicPr>
          <p:nvPr/>
        </p:nvPicPr>
        <p:blipFill>
          <a:blip r:embed="rId8"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403648" y="620688"/>
            <a:ext cx="6408712" cy="3416320"/>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just"/>
            <a:r>
              <a:rPr lang="ar-KW" dirty="0" smtClean="0"/>
              <a:t>النباتات هي مجموعة رئيسية من الكائنات الحية، تشتمل على نحو 375000 نوع، من أمثلتها الأشجار والأزهار والأعشاب والشجيرات والحشائش وأيضا </a:t>
            </a:r>
            <a:r>
              <a:rPr lang="ar-KW" dirty="0" err="1" smtClean="0"/>
              <a:t>السراخس.</a:t>
            </a:r>
            <a:r>
              <a:rPr lang="ar-KW" dirty="0" smtClean="0"/>
              <a:t> </a:t>
            </a:r>
          </a:p>
          <a:p>
            <a:pPr algn="just"/>
            <a:r>
              <a:rPr lang="ar-KW" dirty="0" smtClean="0"/>
              <a:t>تقسم النباتات إلى نباتات بذرية </a:t>
            </a:r>
            <a:r>
              <a:rPr lang="ar-KW" dirty="0" err="1" smtClean="0"/>
              <a:t>بالإنكليزية:</a:t>
            </a:r>
            <a:r>
              <a:rPr lang="ar-KW" dirty="0" smtClean="0"/>
              <a:t> </a:t>
            </a:r>
            <a:r>
              <a:rPr lang="en-US" dirty="0" smtClean="0"/>
              <a:t>Seed plants ) </a:t>
            </a:r>
            <a:r>
              <a:rPr lang="ar-KW" dirty="0" smtClean="0"/>
              <a:t> ) ونباتات </a:t>
            </a:r>
            <a:r>
              <a:rPr lang="ar-KW" dirty="0" err="1" smtClean="0"/>
              <a:t>لاوعائية</a:t>
            </a:r>
            <a:r>
              <a:rPr lang="ar-KW" dirty="0" smtClean="0"/>
              <a:t> </a:t>
            </a:r>
            <a:r>
              <a:rPr lang="ar-KW" dirty="0" err="1" smtClean="0"/>
              <a:t>بالإنكليزية:</a:t>
            </a:r>
            <a:r>
              <a:rPr lang="ar-KW" dirty="0" smtClean="0"/>
              <a:t> </a:t>
            </a:r>
            <a:r>
              <a:rPr lang="en-US" dirty="0" smtClean="0"/>
              <a:t>Bryophyte ) </a:t>
            </a:r>
            <a:r>
              <a:rPr lang="ar-KW" dirty="0" smtClean="0"/>
              <a:t> ) و سراخس </a:t>
            </a:r>
            <a:r>
              <a:rPr lang="ar-KW" dirty="0" err="1" smtClean="0"/>
              <a:t>بالإنكليزية:</a:t>
            </a:r>
            <a:r>
              <a:rPr lang="ar-KW" dirty="0" smtClean="0"/>
              <a:t> </a:t>
            </a:r>
            <a:r>
              <a:rPr lang="en-US" dirty="0" smtClean="0"/>
              <a:t>Ferns ) </a:t>
            </a:r>
            <a:r>
              <a:rPr lang="ar-KW" dirty="0" smtClean="0"/>
              <a:t> ) و شبيهات السراخس </a:t>
            </a:r>
            <a:r>
              <a:rPr lang="ar-KW" dirty="0" err="1" smtClean="0"/>
              <a:t>بالإنكليزية:</a:t>
            </a:r>
            <a:r>
              <a:rPr lang="ar-KW" dirty="0" smtClean="0"/>
              <a:t> </a:t>
            </a:r>
            <a:r>
              <a:rPr lang="en-US" dirty="0" smtClean="0"/>
              <a:t> ( Fern allies ) </a:t>
            </a:r>
            <a:r>
              <a:rPr lang="ar-KW" dirty="0" smtClean="0"/>
              <a:t>في عام 2004 تم تمييز وتحديد 287,655 نوع نباتي، منها 258,650 مزهرة </a:t>
            </a:r>
            <a:r>
              <a:rPr lang="ar-KW" dirty="0" err="1" smtClean="0"/>
              <a:t>و15</a:t>
            </a:r>
            <a:r>
              <a:rPr lang="ar-KW" dirty="0" smtClean="0"/>
              <a:t>,000 </a:t>
            </a:r>
            <a:r>
              <a:rPr lang="ar-KW" dirty="0" err="1" smtClean="0"/>
              <a:t>لاوعائية.</a:t>
            </a:r>
            <a:r>
              <a:rPr lang="ar-KW" dirty="0" smtClean="0"/>
              <a:t> أهم ميزة للنباتات أنها ذاتية التغذية، وبالتالي فهي توفر الغذاء لنفسها وللحيوانات </a:t>
            </a:r>
            <a:r>
              <a:rPr lang="ar-KW" dirty="0" err="1" smtClean="0"/>
              <a:t>العاشبة</a:t>
            </a:r>
            <a:r>
              <a:rPr lang="ar-KW" dirty="0" smtClean="0"/>
              <a:t> أيضاً وللإنسان، مما يجعلها أهم عناصر دورة الغذاء في </a:t>
            </a:r>
            <a:r>
              <a:rPr lang="ar-KW" dirty="0" err="1" smtClean="0"/>
              <a:t>الطبيعة.</a:t>
            </a:r>
            <a:r>
              <a:rPr lang="ar-KW" dirty="0" smtClean="0"/>
              <a:t> تستطيع النباتات تحويل طاقة الشمس إلى شكل طاقة كيميائية في </a:t>
            </a:r>
            <a:r>
              <a:rPr lang="ar-KW" dirty="0" err="1" smtClean="0"/>
              <a:t>الكربوهيدرات</a:t>
            </a:r>
            <a:r>
              <a:rPr lang="ar-KW" dirty="0" smtClean="0"/>
              <a:t> عن طريق التمثيل الضوئي ضمن الصانعات </a:t>
            </a:r>
            <a:r>
              <a:rPr lang="ar-KW" dirty="0" err="1" smtClean="0"/>
              <a:t>اليخضورية</a:t>
            </a:r>
            <a:r>
              <a:rPr lang="ar-KW" dirty="0" smtClean="0"/>
              <a:t> في خلايا </a:t>
            </a:r>
            <a:r>
              <a:rPr lang="ar-KW" dirty="0" err="1" smtClean="0"/>
              <a:t>النباتات.</a:t>
            </a:r>
            <a:r>
              <a:rPr lang="ar-KW" dirty="0" smtClean="0"/>
              <a:t> تغطي النباتات معظم سطح الأرض، وتستطيع أن تعيش في جميع </a:t>
            </a:r>
            <a:r>
              <a:rPr lang="ar-KW" dirty="0" err="1" smtClean="0"/>
              <a:t>البيئات.</a:t>
            </a:r>
            <a:r>
              <a:rPr lang="ar-KW" dirty="0" smtClean="0"/>
              <a:t> تزودنا بالأكسيجين عندما تصنع غذائها الذي يعتبر غذاء للمخلوقات الأخرى، وتطرح بخار الماء الذي يعمل على تلطيف الجو.</a:t>
            </a:r>
          </a:p>
        </p:txBody>
      </p:sp>
      <p:sp>
        <p:nvSpPr>
          <p:cNvPr id="5" name="مستطيل مستدير الزوايا 4">
            <a:hlinkClick r:id="rId2" action="ppaction://hlinksldjump" tooltip="النباتات البذرية"/>
          </p:cNvPr>
          <p:cNvSpPr/>
          <p:nvPr/>
        </p:nvSpPr>
        <p:spPr>
          <a:xfrm>
            <a:off x="6804248" y="4365104"/>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نباتات بذرية</a:t>
            </a:r>
            <a:endParaRPr lang="ar-KW" sz="2400" dirty="0"/>
          </a:p>
        </p:txBody>
      </p:sp>
      <p:sp>
        <p:nvSpPr>
          <p:cNvPr id="6" name="مستطيل مستدير الزوايا 5">
            <a:hlinkClick r:id="rId3" action="ppaction://hlinksldjump" tooltip="النباتات اللاوعائية"/>
          </p:cNvPr>
          <p:cNvSpPr/>
          <p:nvPr/>
        </p:nvSpPr>
        <p:spPr>
          <a:xfrm>
            <a:off x="4644008" y="4365104"/>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نباتات لا وعائية</a:t>
            </a:r>
            <a:endParaRPr lang="ar-KW" sz="2400" dirty="0"/>
          </a:p>
        </p:txBody>
      </p:sp>
      <p:sp>
        <p:nvSpPr>
          <p:cNvPr id="7" name="مستطيل مستدير الزوايا 6">
            <a:hlinkClick r:id="rId4" action="ppaction://hlinksldjump" tooltip="السراخس"/>
          </p:cNvPr>
          <p:cNvSpPr/>
          <p:nvPr/>
        </p:nvSpPr>
        <p:spPr>
          <a:xfrm>
            <a:off x="2483768" y="4365104"/>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سراخس</a:t>
            </a:r>
            <a:endParaRPr lang="ar-KW" sz="2400" dirty="0"/>
          </a:p>
        </p:txBody>
      </p:sp>
      <p:sp>
        <p:nvSpPr>
          <p:cNvPr id="9" name="مستطيل مستدير الزوايا 8">
            <a:hlinkClick r:id="rId4" action="ppaction://hlinksldjump" tooltip="شبيهات السراخس"/>
          </p:cNvPr>
          <p:cNvSpPr/>
          <p:nvPr/>
        </p:nvSpPr>
        <p:spPr>
          <a:xfrm>
            <a:off x="323528" y="4365104"/>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شبيهات السراخس</a:t>
            </a:r>
            <a:endParaRPr lang="ar-KW" sz="2400" dirty="0"/>
          </a:p>
        </p:txBody>
      </p:sp>
      <p:pic>
        <p:nvPicPr>
          <p:cNvPr id="8" name="صورة 7" descr="1323066206_icontexto-green-01.png">
            <a:hlinkClick r:id="rId5" action="ppaction://hlinksldjump" tooltip="الرجوع للصفحة الرئيس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323066206_icontexto-green-01.png">
            <a:hlinkClick r:id="rId2" action="ppaction://hlinksldjump" tooltip="الرجوع للصفحة الفرعية"/>
          </p:cNvPr>
          <p:cNvPicPr>
            <a:picLocks noChangeAspect="1"/>
          </p:cNvPicPr>
          <p:nvPr/>
        </p:nvPicPr>
        <p:blipFill>
          <a:blip r:embed="rId3" cstate="print"/>
          <a:stretch>
            <a:fillRect/>
          </a:stretch>
        </p:blipFill>
        <p:spPr>
          <a:xfrm>
            <a:off x="323528" y="5445224"/>
            <a:ext cx="1219200" cy="1219200"/>
          </a:xfrm>
          <a:prstGeom prst="rect">
            <a:avLst/>
          </a:prstGeom>
        </p:spPr>
      </p:pic>
      <p:pic>
        <p:nvPicPr>
          <p:cNvPr id="5" name="صورة 4" descr="1209241047beangrowth.jpg">
            <a:hlinkClick r:id="rId4" action="ppaction://hlinksldjump" tooltip="خروج النبات من البذور"/>
          </p:cNvPr>
          <p:cNvPicPr>
            <a:picLocks noChangeAspect="1"/>
          </p:cNvPicPr>
          <p:nvPr/>
        </p:nvPicPr>
        <p:blipFill>
          <a:blip r:embed="rId5" cstate="print"/>
          <a:stretch>
            <a:fillRect/>
          </a:stretch>
        </p:blipFill>
        <p:spPr>
          <a:xfrm>
            <a:off x="5292080" y="4293096"/>
            <a:ext cx="3532062" cy="23233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مستدير الزوايا 5"/>
          <p:cNvSpPr/>
          <p:nvPr/>
        </p:nvSpPr>
        <p:spPr>
          <a:xfrm>
            <a:off x="323528" y="332656"/>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نباتات بذرية</a:t>
            </a:r>
            <a:endParaRPr lang="ar-KW" sz="2400" dirty="0"/>
          </a:p>
        </p:txBody>
      </p:sp>
      <p:sp>
        <p:nvSpPr>
          <p:cNvPr id="10" name="مربع نص 9"/>
          <p:cNvSpPr txBox="1"/>
          <p:nvPr/>
        </p:nvSpPr>
        <p:spPr>
          <a:xfrm>
            <a:off x="395536" y="1340768"/>
            <a:ext cx="8496944"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just"/>
            <a:r>
              <a:rPr lang="ar-KW" sz="1400" b="1" dirty="0" err="1" smtClean="0"/>
              <a:t>البذريات</a:t>
            </a:r>
            <a:r>
              <a:rPr lang="ar-KW" sz="1400" b="1" dirty="0" smtClean="0"/>
              <a:t> أو ذوات البذور </a:t>
            </a:r>
            <a:r>
              <a:rPr lang="ar-KW" sz="1400" b="1" dirty="0" err="1" smtClean="0"/>
              <a:t>باللاتينية:</a:t>
            </a:r>
            <a:r>
              <a:rPr lang="ar-KW" sz="1400" b="1" dirty="0" smtClean="0"/>
              <a:t> </a:t>
            </a:r>
            <a:r>
              <a:rPr lang="en-US" sz="1400" b="1" dirty="0" smtClean="0"/>
              <a:t>Spermatophytes) </a:t>
            </a:r>
            <a:r>
              <a:rPr lang="ar-KW" sz="1400" b="1" dirty="0" smtClean="0"/>
              <a:t>)هي </a:t>
            </a:r>
            <a:r>
              <a:rPr lang="ar-KW" sz="1400" b="1" dirty="0" err="1" smtClean="0"/>
              <a:t>الشعيبة</a:t>
            </a:r>
            <a:r>
              <a:rPr lang="ar-KW" sz="1400" b="1" dirty="0" smtClean="0"/>
              <a:t> المؤلفة من مجموعة النباتات التي تنتج </a:t>
            </a:r>
            <a:r>
              <a:rPr lang="ar-KW" sz="1400" b="1" dirty="0" err="1" smtClean="0"/>
              <a:t>البذور.</a:t>
            </a:r>
            <a:r>
              <a:rPr lang="ar-KW" sz="1400" b="1" dirty="0" smtClean="0"/>
              <a:t> تتضمن أيضا النباتات الأرضية، التي تتضمن بدورها مجموعات مختلفة مثل </a:t>
            </a:r>
            <a:r>
              <a:rPr lang="ar-KW" sz="1400" b="1" dirty="0" err="1" smtClean="0"/>
              <a:t>الحزازيات</a:t>
            </a:r>
            <a:r>
              <a:rPr lang="ar-KW" sz="1400" b="1" dirty="0" smtClean="0"/>
              <a:t>، </a:t>
            </a:r>
            <a:r>
              <a:rPr lang="ar-KW" sz="1400" b="1" dirty="0" err="1" smtClean="0"/>
              <a:t>والكبديات</a:t>
            </a:r>
            <a:r>
              <a:rPr lang="ar-KW" sz="1400" b="1" dirty="0" smtClean="0"/>
              <a:t> </a:t>
            </a:r>
            <a:r>
              <a:rPr lang="ar-KW" sz="1400" b="1" dirty="0" err="1" smtClean="0"/>
              <a:t>باللاتينية:</a:t>
            </a:r>
            <a:r>
              <a:rPr lang="ar-KW" sz="1400" b="1" dirty="0" smtClean="0"/>
              <a:t> </a:t>
            </a:r>
            <a:r>
              <a:rPr lang="en-US" sz="1400" b="1" dirty="0" smtClean="0"/>
              <a:t>(</a:t>
            </a:r>
            <a:r>
              <a:rPr lang="en-US" sz="1400" b="1" dirty="0" err="1" smtClean="0"/>
              <a:t>Marchantiophyta</a:t>
            </a:r>
            <a:r>
              <a:rPr lang="en-US" sz="1400" b="1" dirty="0" smtClean="0"/>
              <a:t>)، </a:t>
            </a:r>
            <a:r>
              <a:rPr lang="ar-KW" sz="1400" b="1" dirty="0" err="1" smtClean="0"/>
              <a:t>والبوقيات</a:t>
            </a:r>
            <a:r>
              <a:rPr lang="ar-KW" sz="1400" b="1" dirty="0" smtClean="0"/>
              <a:t> </a:t>
            </a:r>
            <a:r>
              <a:rPr lang="ar-KW" sz="1400" b="1" dirty="0" err="1" smtClean="0"/>
              <a:t>باللاتينية:</a:t>
            </a:r>
            <a:r>
              <a:rPr lang="ar-KW" sz="1400" b="1" dirty="0" smtClean="0"/>
              <a:t> </a:t>
            </a:r>
            <a:r>
              <a:rPr lang="en-US" sz="1400" b="1" dirty="0" smtClean="0"/>
              <a:t>(</a:t>
            </a:r>
            <a:r>
              <a:rPr lang="en-US" sz="1400" b="1" dirty="0" err="1" smtClean="0"/>
              <a:t>Anthocerotophyta</a:t>
            </a:r>
            <a:r>
              <a:rPr lang="en-US" sz="1400" b="1" dirty="0" smtClean="0"/>
              <a:t>)، </a:t>
            </a:r>
            <a:r>
              <a:rPr lang="ar-KW" sz="1400" b="1" dirty="0" err="1" smtClean="0"/>
              <a:t>والسراخس.</a:t>
            </a:r>
            <a:endParaRPr lang="ar-KW" sz="1400" b="1" dirty="0" smtClean="0"/>
          </a:p>
          <a:p>
            <a:pPr algn="just"/>
            <a:r>
              <a:rPr lang="ar-KW" sz="1400" b="1" dirty="0" smtClean="0"/>
              <a:t>النباتات الحاملة للبذور تقسم تقليديا إلى مغلفات </a:t>
            </a:r>
            <a:r>
              <a:rPr lang="ar-KW" sz="1400" b="1" dirty="0" err="1" smtClean="0"/>
              <a:t>البذور </a:t>
            </a:r>
            <a:r>
              <a:rPr lang="ar-KW" sz="1400" b="1" dirty="0" smtClean="0"/>
              <a:t>(أو النباتات المزهرة)، وعاريات البذور التي تتضمن </a:t>
            </a:r>
            <a:r>
              <a:rPr lang="ar-KW" sz="1400" b="1" dirty="0" err="1" smtClean="0"/>
              <a:t>الجنتويات</a:t>
            </a:r>
            <a:r>
              <a:rPr lang="ar-KW" sz="1400" b="1" dirty="0" smtClean="0"/>
              <a:t>، </a:t>
            </a:r>
            <a:r>
              <a:rPr lang="ar-KW" sz="1400" b="1" dirty="0" err="1" smtClean="0"/>
              <a:t>السيكاديات</a:t>
            </a:r>
            <a:r>
              <a:rPr lang="ar-KW" sz="1400" b="1" dirty="0" smtClean="0"/>
              <a:t> </a:t>
            </a:r>
            <a:r>
              <a:rPr lang="ar-KW" sz="1400" b="1" dirty="0" err="1" smtClean="0"/>
              <a:t>باللاتينية:</a:t>
            </a:r>
            <a:r>
              <a:rPr lang="ar-KW" sz="1400" b="1" dirty="0" smtClean="0"/>
              <a:t> </a:t>
            </a:r>
            <a:r>
              <a:rPr lang="en-US" sz="1400" b="1" dirty="0" smtClean="0"/>
              <a:t>(</a:t>
            </a:r>
            <a:r>
              <a:rPr lang="en-US" sz="1400" b="1" dirty="0" err="1" smtClean="0"/>
              <a:t>Cycadophyta</a:t>
            </a:r>
            <a:r>
              <a:rPr lang="en-US" sz="1400" b="1" dirty="0" smtClean="0"/>
              <a:t>)، </a:t>
            </a:r>
            <a:r>
              <a:rPr lang="ar-KW" sz="1400" b="1" dirty="0" err="1" smtClean="0"/>
              <a:t>الجنكويات</a:t>
            </a:r>
            <a:r>
              <a:rPr lang="ar-KW" sz="1400" b="1" dirty="0" smtClean="0"/>
              <a:t> </a:t>
            </a:r>
            <a:r>
              <a:rPr lang="ar-KW" sz="1400" b="1" dirty="0" err="1" smtClean="0"/>
              <a:t>باللاتينية:</a:t>
            </a:r>
            <a:r>
              <a:rPr lang="ar-KW" sz="1400" b="1" dirty="0" smtClean="0"/>
              <a:t> </a:t>
            </a:r>
            <a:r>
              <a:rPr lang="en-US" sz="1400" b="1" dirty="0" smtClean="0"/>
              <a:t>(Ginkgo)، </a:t>
            </a:r>
            <a:r>
              <a:rPr lang="ar-KW" sz="1400" b="1" dirty="0" smtClean="0"/>
              <a:t>وأخيرا المخروطيات.</a:t>
            </a:r>
          </a:p>
          <a:p>
            <a:pPr algn="just"/>
            <a:r>
              <a:rPr lang="ar-KW" sz="1400" b="1" dirty="0" smtClean="0"/>
              <a:t>يعتقد حاليا أن كاسيات البذور قد تطورت من أسلاف عاريات البذور، مما يجعل من تصنيف عاريات البذور شبه عرقي.</a:t>
            </a:r>
          </a:p>
          <a:p>
            <a:pPr algn="just"/>
            <a:r>
              <a:rPr lang="ar-KW" sz="1400" b="1" dirty="0" smtClean="0"/>
              <a:t>المجموعة الحديثة </a:t>
            </a:r>
            <a:r>
              <a:rPr lang="ar-KW" sz="1400" b="1" dirty="0" err="1" smtClean="0"/>
              <a:t>كلاديستيات</a:t>
            </a:r>
            <a:r>
              <a:rPr lang="ar-KW" sz="1400" b="1" dirty="0" smtClean="0"/>
              <a:t> الغرض منها أن تكون بديلا من خلال تحديد تصنيف يكون أحادي العرق، قابل للتعقب إلى سلف مشترك وحصري، بحيث يكون جميع الخلف من ذلك السلف المشترك.</a:t>
            </a:r>
          </a:p>
          <a:p>
            <a:pPr algn="just"/>
            <a:r>
              <a:rPr lang="ar-KW" sz="1400" b="1" dirty="0" smtClean="0"/>
              <a:t>بالرغم من أن عاريات البذور ليست تصنيف أحادي الشعبة، فإنها ما زالت تستخدم بكثرة لتمييز التصنيفات الأربع للنباتات </a:t>
            </a:r>
            <a:r>
              <a:rPr lang="ar-KW" sz="1400" b="1" dirty="0" err="1" smtClean="0"/>
              <a:t>اللامزهرة</a:t>
            </a:r>
            <a:r>
              <a:rPr lang="ar-KW" sz="1400" b="1" dirty="0" smtClean="0"/>
              <a:t>، الحاملة للبذور عن كاسيات البذور.</a:t>
            </a:r>
          </a:p>
          <a:p>
            <a:pPr algn="just"/>
            <a:r>
              <a:rPr lang="ar-KW" sz="1400" b="1" dirty="0" err="1" smtClean="0"/>
              <a:t>تعتبرالنباتات</a:t>
            </a:r>
            <a:r>
              <a:rPr lang="ar-KW" sz="1400" b="1" dirty="0" smtClean="0"/>
              <a:t> البذرية من أكثر النباتات انتشاراً على سطح الأرض وذلك لما وهبها الخالق سبحانه وتعالى من وسائل تمكنها من المعيشة في جميع </a:t>
            </a:r>
            <a:r>
              <a:rPr lang="ar-KW" sz="1400" b="1" dirty="0" err="1" smtClean="0"/>
              <a:t>البيئات </a:t>
            </a:r>
            <a:r>
              <a:rPr lang="ar-KW" sz="1400" b="1" dirty="0" smtClean="0"/>
              <a:t>، مثل وجود البذور التي تستطيع الاحتفاظ بحيويتها لفترة من الزمن حيث تقاوم الجفاف ودرجة الحرارة المرتفعة.</a:t>
            </a:r>
          </a:p>
        </p:txBody>
      </p:sp>
      <p:pic>
        <p:nvPicPr>
          <p:cNvPr id="11" name="صورة 10" descr="Welwitchia.jpg">
            <a:hlinkClick r:id="rId4" action="ppaction://hlinksldjump" tooltip="فليفيتشيا ميرابيلس"/>
          </p:cNvPr>
          <p:cNvPicPr>
            <a:picLocks noChangeAspect="1"/>
          </p:cNvPicPr>
          <p:nvPr/>
        </p:nvPicPr>
        <p:blipFill>
          <a:blip r:embed="rId6" cstate="print"/>
          <a:stretch>
            <a:fillRect/>
          </a:stretch>
        </p:blipFill>
        <p:spPr>
          <a:xfrm>
            <a:off x="2123728" y="4437112"/>
            <a:ext cx="2845966" cy="21314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251520" y="332656"/>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نباتات لا وعائية</a:t>
            </a:r>
            <a:endParaRPr lang="ar-KW" sz="2400" dirty="0"/>
          </a:p>
        </p:txBody>
      </p:sp>
      <p:sp>
        <p:nvSpPr>
          <p:cNvPr id="8" name="مربع نص 7"/>
          <p:cNvSpPr txBox="1"/>
          <p:nvPr/>
        </p:nvSpPr>
        <p:spPr>
          <a:xfrm>
            <a:off x="899592" y="1386642"/>
            <a:ext cx="7704856" cy="1754326"/>
          </a:xfrm>
          <a:prstGeom prst="rect">
            <a:avLst/>
          </a:prstGeom>
        </p:spPr>
        <p:style>
          <a:lnRef idx="2">
            <a:schemeClr val="accent4"/>
          </a:lnRef>
          <a:fillRef idx="1">
            <a:schemeClr val="lt1"/>
          </a:fillRef>
          <a:effectRef idx="0">
            <a:schemeClr val="accent4"/>
          </a:effectRef>
          <a:fontRef idx="minor">
            <a:schemeClr val="dk1"/>
          </a:fontRef>
        </p:style>
        <p:txBody>
          <a:bodyPr wrap="square" rtlCol="1">
            <a:spAutoFit/>
          </a:bodyPr>
          <a:lstStyle/>
          <a:p>
            <a:pPr algn="just"/>
            <a:r>
              <a:rPr lang="ar-KW" dirty="0" smtClean="0"/>
              <a:t>النباتات </a:t>
            </a:r>
            <a:r>
              <a:rPr lang="ar-KW" dirty="0" err="1" smtClean="0"/>
              <a:t>اللاوعائية</a:t>
            </a:r>
            <a:r>
              <a:rPr lang="ar-KW" dirty="0" smtClean="0"/>
              <a:t> </a:t>
            </a:r>
            <a:r>
              <a:rPr lang="ar-KW" dirty="0" err="1" smtClean="0"/>
              <a:t>باللاتينية:</a:t>
            </a:r>
            <a:r>
              <a:rPr lang="ar-KW" dirty="0" smtClean="0"/>
              <a:t> </a:t>
            </a:r>
            <a:r>
              <a:rPr lang="en-US" dirty="0" smtClean="0"/>
              <a:t>Bryophyte) </a:t>
            </a:r>
            <a:r>
              <a:rPr lang="ar-KW" dirty="0" smtClean="0"/>
              <a:t> ) هي نباتات أرضية كالطحالب الخضراء ليس لها أوعية تحمل </a:t>
            </a:r>
            <a:r>
              <a:rPr lang="ar-KW" dirty="0" err="1" smtClean="0"/>
              <a:t>النسغ</a:t>
            </a:r>
            <a:r>
              <a:rPr lang="ar-KW" dirty="0" smtClean="0"/>
              <a:t> الخام والناقص بخلاف النباتات </a:t>
            </a:r>
            <a:r>
              <a:rPr lang="ar-KW" dirty="0" err="1" smtClean="0"/>
              <a:t>الوعائية.</a:t>
            </a:r>
            <a:r>
              <a:rPr lang="ar-KW" dirty="0" smtClean="0"/>
              <a:t> والنباتات </a:t>
            </a:r>
            <a:r>
              <a:rPr lang="ar-KW" dirty="0" err="1" smtClean="0"/>
              <a:t>اللاوعائية</a:t>
            </a:r>
            <a:r>
              <a:rPr lang="ar-KW" dirty="0" smtClean="0"/>
              <a:t> وإن كانت عديمة الأنسجة فإن لبعض أجناسها أنسجة تنقل الماء داخلها.</a:t>
            </a:r>
          </a:p>
          <a:p>
            <a:pPr algn="just"/>
            <a:r>
              <a:rPr lang="ar-KW" dirty="0" smtClean="0"/>
              <a:t>إن النباتات </a:t>
            </a:r>
            <a:r>
              <a:rPr lang="ar-KW" dirty="0" err="1" smtClean="0"/>
              <a:t>اللاوعائية</a:t>
            </a:r>
            <a:r>
              <a:rPr lang="ar-KW" dirty="0" smtClean="0"/>
              <a:t> لا جذور لها ولا أوراق، فإن الجذور والأوراق إنما تدعى كذلك إذا احتوت أوعية بداخلها وليست النباتات </a:t>
            </a:r>
            <a:r>
              <a:rPr lang="ar-KW" dirty="0" err="1" smtClean="0"/>
              <a:t>اللاوعائية</a:t>
            </a:r>
            <a:r>
              <a:rPr lang="ar-KW" dirty="0" smtClean="0"/>
              <a:t> </a:t>
            </a:r>
            <a:r>
              <a:rPr lang="ar-KW" dirty="0" err="1" smtClean="0"/>
              <a:t>كذلك.</a:t>
            </a:r>
            <a:r>
              <a:rPr lang="ar-KW" dirty="0" smtClean="0"/>
              <a:t> تبدو </a:t>
            </a:r>
            <a:r>
              <a:rPr lang="ar-KW" dirty="0" err="1" smtClean="0"/>
              <a:t>الفصوص </a:t>
            </a:r>
            <a:r>
              <a:rPr lang="ar-KW" dirty="0" smtClean="0"/>
              <a:t>(القطع المستديرة) الكبدية التي عليها كأنها أوراق وليست </a:t>
            </a:r>
            <a:r>
              <a:rPr lang="ar-KW" dirty="0" err="1" smtClean="0"/>
              <a:t>بها</a:t>
            </a:r>
            <a:r>
              <a:rPr lang="ar-KW" dirty="0" smtClean="0"/>
              <a:t>، لأنها ليس </a:t>
            </a:r>
            <a:r>
              <a:rPr lang="ar-KW" dirty="0" err="1" smtClean="0"/>
              <a:t>بها</a:t>
            </a:r>
            <a:r>
              <a:rPr lang="ar-KW" dirty="0" smtClean="0"/>
              <a:t> </a:t>
            </a:r>
            <a:r>
              <a:rPr lang="ar-KW" dirty="0" err="1" smtClean="0"/>
              <a:t>لحاء.</a:t>
            </a:r>
            <a:r>
              <a:rPr lang="ar-KW" dirty="0" smtClean="0"/>
              <a:t> وهي نباتات غير مزهرة وبدون بذور، تتكاثر عن طريق </a:t>
            </a:r>
            <a:r>
              <a:rPr lang="ar-KW" dirty="0" err="1" smtClean="0"/>
              <a:t>الأبواغ.</a:t>
            </a:r>
            <a:endParaRPr lang="ar-KW" dirty="0" smtClean="0"/>
          </a:p>
        </p:txBody>
      </p:sp>
      <p:pic>
        <p:nvPicPr>
          <p:cNvPr id="9" name="صورة 8" descr="050302.jpg">
            <a:hlinkClick r:id="rId2" action="ppaction://hlinksldjump" tooltip="أحد أنواع النباتات اللاوعائية"/>
          </p:cNvPr>
          <p:cNvPicPr>
            <a:picLocks noChangeAspect="1"/>
          </p:cNvPicPr>
          <p:nvPr/>
        </p:nvPicPr>
        <p:blipFill>
          <a:blip r:embed="rId3" cstate="print"/>
          <a:stretch>
            <a:fillRect/>
          </a:stretch>
        </p:blipFill>
        <p:spPr>
          <a:xfrm>
            <a:off x="2915816" y="3429000"/>
            <a:ext cx="3949625" cy="29607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صورة 5" descr="1323066206_icontexto-green-01.png">
            <a:hlinkClick r:id="rId4" action="ppaction://hlinksldjump" tooltip="الرجوع للصفحة الفرعية"/>
          </p:cNvPr>
          <p:cNvPicPr>
            <a:picLocks noChangeAspect="1"/>
          </p:cNvPicPr>
          <p:nvPr/>
        </p:nvPicPr>
        <p:blipFill>
          <a:blip r:embed="rId5"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323528" y="404664"/>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سراخس</a:t>
            </a:r>
            <a:endParaRPr lang="ar-KW" sz="2400" dirty="0"/>
          </a:p>
        </p:txBody>
      </p:sp>
      <p:pic>
        <p:nvPicPr>
          <p:cNvPr id="7" name="صورة 6" descr="ferns.jpg">
            <a:hlinkClick r:id="rId2" action="ppaction://hlinksldjump" tooltip="نوع آخر من النباتات السراخسية"/>
          </p:cNvPr>
          <p:cNvPicPr>
            <a:picLocks noChangeAspect="1"/>
          </p:cNvPicPr>
          <p:nvPr/>
        </p:nvPicPr>
        <p:blipFill>
          <a:blip r:embed="rId3" cstate="print"/>
          <a:stretch>
            <a:fillRect/>
          </a:stretch>
        </p:blipFill>
        <p:spPr>
          <a:xfrm>
            <a:off x="827584" y="1340768"/>
            <a:ext cx="3720379" cy="2520000"/>
          </a:xfrm>
          <a:prstGeom prst="rect">
            <a:avLst/>
          </a:prstGeom>
        </p:spPr>
      </p:pic>
      <p:pic>
        <p:nvPicPr>
          <p:cNvPr id="8" name="صورة 7" descr="ferns_underside%20sori.jpg">
            <a:hlinkClick r:id="rId2" action="ppaction://hlinksldjump" tooltip="أحد النباتات السراخسية"/>
          </p:cNvPr>
          <p:cNvPicPr>
            <a:picLocks noChangeAspect="1"/>
          </p:cNvPicPr>
          <p:nvPr/>
        </p:nvPicPr>
        <p:blipFill>
          <a:blip r:embed="rId4" cstate="print"/>
          <a:stretch>
            <a:fillRect/>
          </a:stretch>
        </p:blipFill>
        <p:spPr>
          <a:xfrm>
            <a:off x="4644008" y="1340768"/>
            <a:ext cx="3360000" cy="2520000"/>
          </a:xfrm>
          <a:prstGeom prst="rect">
            <a:avLst/>
          </a:prstGeom>
        </p:spPr>
      </p:pic>
      <p:sp>
        <p:nvSpPr>
          <p:cNvPr id="9" name="مربع نص 8"/>
          <p:cNvSpPr txBox="1"/>
          <p:nvPr/>
        </p:nvSpPr>
        <p:spPr>
          <a:xfrm>
            <a:off x="2627784" y="683404"/>
            <a:ext cx="6048672"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KW" b="1" dirty="0" err="1" smtClean="0"/>
              <a:t>السرخسيات</a:t>
            </a:r>
            <a:r>
              <a:rPr lang="ar-KW" b="1" dirty="0" smtClean="0"/>
              <a:t> هي فصيلة من النباتات لا تنتج زهوراً على الإطلاق.</a:t>
            </a:r>
            <a:endParaRPr lang="ar-KW" b="1" dirty="0"/>
          </a:p>
        </p:txBody>
      </p:sp>
      <p:sp>
        <p:nvSpPr>
          <p:cNvPr id="10" name="مستطيل مستدير الزوايا 9"/>
          <p:cNvSpPr/>
          <p:nvPr/>
        </p:nvSpPr>
        <p:spPr>
          <a:xfrm>
            <a:off x="1475656" y="5229200"/>
            <a:ext cx="2016224"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KW" sz="2400" dirty="0" smtClean="0"/>
              <a:t>شبيهات السراخس</a:t>
            </a:r>
            <a:endParaRPr lang="ar-KW" sz="2400" dirty="0"/>
          </a:p>
        </p:txBody>
      </p:sp>
      <p:pic>
        <p:nvPicPr>
          <p:cNvPr id="11" name="صورة 10" descr="220px-Clubmoss_1127100195.jpg">
            <a:hlinkClick r:id="rId2" action="ppaction://hlinksldjump" tooltip="شبيه السراخس"/>
          </p:cNvPr>
          <p:cNvPicPr>
            <a:picLocks noChangeAspect="1"/>
          </p:cNvPicPr>
          <p:nvPr/>
        </p:nvPicPr>
        <p:blipFill>
          <a:blip r:embed="rId5" cstate="print"/>
          <a:stretch>
            <a:fillRect/>
          </a:stretch>
        </p:blipFill>
        <p:spPr>
          <a:xfrm>
            <a:off x="3635896" y="4221088"/>
            <a:ext cx="1892150" cy="2520000"/>
          </a:xfrm>
          <a:prstGeom prst="rect">
            <a:avLst/>
          </a:prstGeom>
        </p:spPr>
      </p:pic>
      <p:pic>
        <p:nvPicPr>
          <p:cNvPr id="12" name="صورة 11" descr="Psilotum%20nudum_large.jpg">
            <a:hlinkClick r:id="rId2" action="ppaction://hlinksldjump" tooltip="نبات شبيه بنبات السراخس"/>
          </p:cNvPr>
          <p:cNvPicPr>
            <a:picLocks noChangeAspect="1"/>
          </p:cNvPicPr>
          <p:nvPr/>
        </p:nvPicPr>
        <p:blipFill>
          <a:blip r:embed="rId6" cstate="print"/>
          <a:stretch>
            <a:fillRect/>
          </a:stretch>
        </p:blipFill>
        <p:spPr>
          <a:xfrm>
            <a:off x="5652120" y="4221088"/>
            <a:ext cx="3360000" cy="2520000"/>
          </a:xfrm>
          <a:prstGeom prst="rect">
            <a:avLst/>
          </a:prstGeom>
        </p:spPr>
      </p:pic>
      <p:cxnSp>
        <p:nvCxnSpPr>
          <p:cNvPr id="14" name="رابط مستقيم 13"/>
          <p:cNvCxnSpPr/>
          <p:nvPr/>
        </p:nvCxnSpPr>
        <p:spPr>
          <a:xfrm flipH="1">
            <a:off x="251520" y="4005064"/>
            <a:ext cx="8784976" cy="72008"/>
          </a:xfrm>
          <a:prstGeom prst="line">
            <a:avLst/>
          </a:prstGeom>
        </p:spPr>
        <p:style>
          <a:lnRef idx="3">
            <a:schemeClr val="dk1"/>
          </a:lnRef>
          <a:fillRef idx="0">
            <a:schemeClr val="dk1"/>
          </a:fillRef>
          <a:effectRef idx="2">
            <a:schemeClr val="dk1"/>
          </a:effectRef>
          <a:fontRef idx="minor">
            <a:schemeClr val="tx1"/>
          </a:fontRef>
        </p:style>
      </p:cxnSp>
      <p:pic>
        <p:nvPicPr>
          <p:cNvPr id="13" name="صورة 12" descr="1323066206_icontexto-green-01.png">
            <a:hlinkClick r:id="rId7" action="ppaction://hlinksldjump" tooltip="الرجوع للصفحة الفرعية"/>
          </p:cNvPr>
          <p:cNvPicPr>
            <a:picLocks noChangeAspect="1"/>
          </p:cNvPicPr>
          <p:nvPr/>
        </p:nvPicPr>
        <p:blipFill>
          <a:blip r:embed="rId8"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hlinkClick r:id="rId2" action="ppaction://hlinksldjump" tooltip="أغرب سبع نباتات في العالم!"/>
          </p:cNvPr>
          <p:cNvSpPr txBox="1"/>
          <p:nvPr/>
        </p:nvSpPr>
        <p:spPr>
          <a:xfrm>
            <a:off x="1403648" y="980728"/>
            <a:ext cx="6336704" cy="523220"/>
          </a:xfrm>
          <a:prstGeom prst="rect">
            <a:avLst/>
          </a:prstGeom>
          <a:solidFill>
            <a:schemeClr val="accent3">
              <a:lumMod val="20000"/>
              <a:lumOff val="80000"/>
            </a:schemeClr>
          </a:solidFill>
        </p:spPr>
        <p:txBody>
          <a:bodyPr wrap="square" rtlCol="1">
            <a:spAutoFit/>
          </a:bodyPr>
          <a:lstStyle/>
          <a:p>
            <a:pPr algn="ctr"/>
            <a:r>
              <a:rPr lang="ar-KW" sz="2800" b="1" dirty="0" smtClean="0"/>
              <a:t>أغرب سبع نباتات في العالم!</a:t>
            </a:r>
            <a:endParaRPr lang="ar-KW" sz="2800" b="1" dirty="0"/>
          </a:p>
        </p:txBody>
      </p:sp>
      <p:pic>
        <p:nvPicPr>
          <p:cNvPr id="6" name="صورة 5" descr="شجرة باوباب Baobab2.bmp">
            <a:hlinkClick r:id="rId3" action="ppaction://hlinksldjump" tooltip="شجرة باوباب"/>
          </p:cNvPr>
          <p:cNvPicPr>
            <a:picLocks noChangeAspect="1"/>
          </p:cNvPicPr>
          <p:nvPr/>
        </p:nvPicPr>
        <p:blipFill>
          <a:blip r:embed="rId4" cstate="print"/>
          <a:stretch>
            <a:fillRect/>
          </a:stretch>
        </p:blipFill>
        <p:spPr>
          <a:xfrm>
            <a:off x="5617692" y="2204984"/>
            <a:ext cx="829669"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7" name="صورة 6" descr="شجرة دم التنين Cinnabari Dracaena2.bmp">
            <a:hlinkClick r:id="rId5" action="ppaction://hlinksldjump" tooltip="شجرة دم التنين"/>
          </p:cNvPr>
          <p:cNvPicPr>
            <a:picLocks noChangeAspect="1"/>
          </p:cNvPicPr>
          <p:nvPr/>
        </p:nvPicPr>
        <p:blipFill>
          <a:blip r:embed="rId6" cstate="print"/>
          <a:stretch>
            <a:fillRect/>
          </a:stretch>
        </p:blipFill>
        <p:spPr>
          <a:xfrm>
            <a:off x="6409780" y="3501128"/>
            <a:ext cx="1618604"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8" name="صورة 7" descr="فليفيتشيا ميرابيلس Welwitschia Mirabilis.bmp">
            <a:hlinkClick r:id="rId7" action="ppaction://hlinksldjump" tooltip="فليفيتشيا ميرابيلس"/>
          </p:cNvPr>
          <p:cNvPicPr>
            <a:picLocks noChangeAspect="1"/>
          </p:cNvPicPr>
          <p:nvPr/>
        </p:nvPicPr>
        <p:blipFill>
          <a:blip r:embed="rId8" cstate="print"/>
          <a:stretch>
            <a:fillRect/>
          </a:stretch>
        </p:blipFill>
        <p:spPr>
          <a:xfrm>
            <a:off x="1657412" y="3501128"/>
            <a:ext cx="1440000"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10" name="صورة 9" descr="نبات الديونيا Dionaea muscipula.bmp">
            <a:hlinkClick r:id="rId9" action="ppaction://hlinksldjump" tooltip="نبات الديونيا"/>
          </p:cNvPr>
          <p:cNvPicPr>
            <a:picLocks noChangeAspect="1"/>
          </p:cNvPicPr>
          <p:nvPr/>
        </p:nvPicPr>
        <p:blipFill>
          <a:blip r:embed="rId10" cstate="print"/>
          <a:stretch>
            <a:fillRect/>
          </a:stretch>
        </p:blipFill>
        <p:spPr>
          <a:xfrm>
            <a:off x="3169420" y="3501128"/>
            <a:ext cx="1618604"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11" name="صورة 10" descr="نبات امورفوفاليوس Amorphophallus.bmp">
            <a:hlinkClick r:id="rId11" action="ppaction://hlinksldjump" tooltip="نبات امورفوفاليوس"/>
          </p:cNvPr>
          <p:cNvPicPr>
            <a:picLocks noChangeAspect="1"/>
          </p:cNvPicPr>
          <p:nvPr/>
        </p:nvPicPr>
        <p:blipFill>
          <a:blip r:embed="rId12" cstate="print"/>
          <a:stretch>
            <a:fillRect/>
          </a:stretch>
        </p:blipFill>
        <p:spPr>
          <a:xfrm>
            <a:off x="4897612" y="3501128"/>
            <a:ext cx="1440000"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13" name="صورة 12" descr="نبات رافليسيا أرنولدي Rafflesia arnoldii.bmp">
            <a:hlinkClick r:id="rId13" action="ppaction://hlinksldjump" tooltip="نبات رافليسيا أرنولدي"/>
          </p:cNvPr>
          <p:cNvPicPr>
            <a:picLocks noChangeAspect="1"/>
          </p:cNvPicPr>
          <p:nvPr/>
        </p:nvPicPr>
        <p:blipFill>
          <a:blip r:embed="rId14" cstate="print"/>
          <a:stretch>
            <a:fillRect/>
          </a:stretch>
        </p:blipFill>
        <p:spPr>
          <a:xfrm>
            <a:off x="3025404" y="2204984"/>
            <a:ext cx="1260362"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15" name="صورة 14" descr="نبات هيدنورا أفريكانا Hydnora Africana2.bmp">
            <a:hlinkClick r:id="rId15" action="ppaction://hlinksldjump" tooltip="نبات هيدنورا أفريكانا"/>
          </p:cNvPr>
          <p:cNvPicPr>
            <a:picLocks noChangeAspect="1"/>
          </p:cNvPicPr>
          <p:nvPr/>
        </p:nvPicPr>
        <p:blipFill>
          <a:blip r:embed="rId16" cstate="print"/>
          <a:stretch>
            <a:fillRect/>
          </a:stretch>
        </p:blipFill>
        <p:spPr>
          <a:xfrm>
            <a:off x="4393556" y="2204984"/>
            <a:ext cx="1112611" cy="1080000"/>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12" name="صورة 11" descr="1323066206_icontexto-green-01.png">
            <a:hlinkClick r:id="rId17" action="ppaction://hlinksldjump" tooltip="الرجوع للصفحة الرئيسية"/>
          </p:cNvPr>
          <p:cNvPicPr>
            <a:picLocks noChangeAspect="1"/>
          </p:cNvPicPr>
          <p:nvPr/>
        </p:nvPicPr>
        <p:blipFill>
          <a:blip r:embed="rId18"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1323066206_icontexto-green-01.png">
            <a:hlinkClick r:id="rId2" action="ppaction://hlinksldjump" tooltip="الرجوع للصفحة الفرعية"/>
          </p:cNvPr>
          <p:cNvPicPr>
            <a:picLocks noChangeAspect="1"/>
          </p:cNvPicPr>
          <p:nvPr/>
        </p:nvPicPr>
        <p:blipFill>
          <a:blip r:embed="rId3" cstate="print"/>
          <a:stretch>
            <a:fillRect/>
          </a:stretch>
        </p:blipFill>
        <p:spPr>
          <a:xfrm>
            <a:off x="323528" y="5445224"/>
            <a:ext cx="1219200" cy="1219200"/>
          </a:xfrm>
          <a:prstGeom prst="rect">
            <a:avLst/>
          </a:prstGeom>
        </p:spPr>
      </p:pic>
      <p:pic>
        <p:nvPicPr>
          <p:cNvPr id="5" name="صورة 4" descr="شجرة باوباب Baobab.bmp">
            <a:hlinkClick r:id="rId4" action="ppaction://hlinksldjump" tooltip="شجرة باوباب"/>
          </p:cNvPr>
          <p:cNvPicPr>
            <a:picLocks noChangeAspect="1"/>
          </p:cNvPicPr>
          <p:nvPr/>
        </p:nvPicPr>
        <p:blipFill>
          <a:blip r:embed="rId5" cstate="print"/>
          <a:stretch>
            <a:fillRect/>
          </a:stretch>
        </p:blipFill>
        <p:spPr>
          <a:xfrm>
            <a:off x="294269" y="1629200"/>
            <a:ext cx="5736264" cy="3600000"/>
          </a:xfrm>
          <a:prstGeom prst="rect">
            <a:avLst/>
          </a:prstGeom>
          <a:ln>
            <a:noFill/>
          </a:ln>
          <a:effectLst>
            <a:softEdge rad="112500"/>
          </a:effectLst>
        </p:spPr>
      </p:pic>
      <p:pic>
        <p:nvPicPr>
          <p:cNvPr id="6" name="صورة 5" descr="شجرة باوباب Baobab2.bmp">
            <a:hlinkClick r:id="rId4" action="ppaction://hlinksldjump" tooltip="شجرة باوباب"/>
          </p:cNvPr>
          <p:cNvPicPr>
            <a:picLocks noChangeAspect="1"/>
          </p:cNvPicPr>
          <p:nvPr/>
        </p:nvPicPr>
        <p:blipFill>
          <a:blip r:embed="rId6" cstate="print"/>
          <a:stretch>
            <a:fillRect/>
          </a:stretch>
        </p:blipFill>
        <p:spPr>
          <a:xfrm>
            <a:off x="6126917" y="1629200"/>
            <a:ext cx="2765563" cy="3600000"/>
          </a:xfrm>
          <a:prstGeom prst="rect">
            <a:avLst/>
          </a:prstGeom>
          <a:ln>
            <a:noFill/>
          </a:ln>
          <a:effectLst>
            <a:softEdge rad="112500"/>
          </a:effectLst>
        </p:spPr>
      </p:pic>
      <p:sp>
        <p:nvSpPr>
          <p:cNvPr id="7" name="مربع نص 6">
            <a:hlinkClick r:id="rId4" action="ppaction://hlinksldjump" tooltip="شجرة باوباب"/>
          </p:cNvPr>
          <p:cNvSpPr txBox="1"/>
          <p:nvPr/>
        </p:nvSpPr>
        <p:spPr>
          <a:xfrm>
            <a:off x="1475656" y="548680"/>
            <a:ext cx="5976664"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KW" sz="4000" b="1" dirty="0" smtClean="0"/>
              <a:t>شجرة </a:t>
            </a:r>
            <a:r>
              <a:rPr lang="ar-KW" sz="4000" b="1" dirty="0" err="1" smtClean="0"/>
              <a:t>باوباب</a:t>
            </a:r>
            <a:r>
              <a:rPr lang="ar-KW" sz="4000" b="1" dirty="0" smtClean="0"/>
              <a:t> </a:t>
            </a:r>
            <a:r>
              <a:rPr lang="en-US" sz="4000" b="1" dirty="0" smtClean="0"/>
              <a:t>Baobab:</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شجرة دم التنين Cinnabari Dracaena.bmp">
            <a:hlinkClick r:id="rId2" action="ppaction://hlinksldjump" tooltip="شجرة دم التنين"/>
          </p:cNvPr>
          <p:cNvPicPr>
            <a:picLocks noChangeAspect="1"/>
          </p:cNvPicPr>
          <p:nvPr/>
        </p:nvPicPr>
        <p:blipFill>
          <a:blip r:embed="rId3" cstate="print"/>
          <a:stretch>
            <a:fillRect/>
          </a:stretch>
        </p:blipFill>
        <p:spPr>
          <a:xfrm>
            <a:off x="1187624" y="1412776"/>
            <a:ext cx="3360000" cy="252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صورة 5" descr="شجرة دم التنين Cinnabari Dracaena2.bmp">
            <a:hlinkClick r:id="rId2" action="ppaction://hlinksldjump" tooltip="شجرة دم التنين"/>
          </p:cNvPr>
          <p:cNvPicPr>
            <a:picLocks noChangeAspect="1"/>
          </p:cNvPicPr>
          <p:nvPr/>
        </p:nvPicPr>
        <p:blipFill>
          <a:blip r:embed="rId4" cstate="print"/>
          <a:stretch>
            <a:fillRect/>
          </a:stretch>
        </p:blipFill>
        <p:spPr>
          <a:xfrm>
            <a:off x="2771800" y="4077072"/>
            <a:ext cx="3776744" cy="252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صورة 6" descr="شجرة دم التنين Cinnabari Dracaena3.bmp">
            <a:hlinkClick r:id="rId2" action="ppaction://hlinksldjump" tooltip="شجرة دم التنين"/>
          </p:cNvPr>
          <p:cNvPicPr>
            <a:picLocks noChangeAspect="1"/>
          </p:cNvPicPr>
          <p:nvPr/>
        </p:nvPicPr>
        <p:blipFill>
          <a:blip r:embed="rId5" cstate="print"/>
          <a:stretch>
            <a:fillRect/>
          </a:stretch>
        </p:blipFill>
        <p:spPr>
          <a:xfrm>
            <a:off x="4740392" y="1412776"/>
            <a:ext cx="3360000" cy="252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مربع نص 7">
            <a:hlinkClick r:id="rId2" action="ppaction://hlinksldjump" tooltip="شجرة دم التنين"/>
          </p:cNvPr>
          <p:cNvSpPr txBox="1"/>
          <p:nvPr/>
        </p:nvSpPr>
        <p:spPr>
          <a:xfrm>
            <a:off x="1475656" y="529516"/>
            <a:ext cx="6048672"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KW" sz="2800" b="1" dirty="0" smtClean="0"/>
              <a:t>شجرة دم التنين </a:t>
            </a:r>
            <a:r>
              <a:rPr lang="en-US" sz="2800" b="1" dirty="0" err="1" smtClean="0"/>
              <a:t>Cinnabari</a:t>
            </a:r>
            <a:r>
              <a:rPr lang="en-US" sz="2800" b="1" dirty="0" smtClean="0"/>
              <a:t> Dracaena:</a:t>
            </a:r>
          </a:p>
        </p:txBody>
      </p:sp>
      <p:pic>
        <p:nvPicPr>
          <p:cNvPr id="9" name="صورة 8" descr="1323066206_icontexto-green-01.png">
            <a:hlinkClick r:id="rId6" action="ppaction://hlinksldjump" tooltip="الرجوع للصفحة الفرعية"/>
          </p:cNvPr>
          <p:cNvPicPr>
            <a:picLocks noChangeAspect="1"/>
          </p:cNvPicPr>
          <p:nvPr/>
        </p:nvPicPr>
        <p:blipFill>
          <a:blip r:embed="rId7"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فليفيتشيا ميرابيلس Welwitschia Mirabilis.bmp">
            <a:hlinkClick r:id="rId2" action="ppaction://hlinksldjump" tooltip="فليفيتشيا ميرابيلس"/>
          </p:cNvPr>
          <p:cNvPicPr>
            <a:picLocks noChangeAspect="1"/>
          </p:cNvPicPr>
          <p:nvPr/>
        </p:nvPicPr>
        <p:blipFill>
          <a:blip r:embed="rId3" cstate="print"/>
          <a:stretch>
            <a:fillRect/>
          </a:stretch>
        </p:blipFill>
        <p:spPr>
          <a:xfrm>
            <a:off x="4427984" y="3356992"/>
            <a:ext cx="4320001" cy="3240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صورة 5" descr="فليفيتشيا ميرابيلس Welwitschia Mirabilis2.bmp">
            <a:hlinkClick r:id="rId2" action="ppaction://hlinksldjump" tooltip="فليفيتشيا ميرابيلس"/>
          </p:cNvPr>
          <p:cNvPicPr>
            <a:picLocks noChangeAspect="1"/>
          </p:cNvPicPr>
          <p:nvPr/>
        </p:nvPicPr>
        <p:blipFill>
          <a:blip r:embed="rId4" cstate="print"/>
          <a:stretch>
            <a:fillRect/>
          </a:stretch>
        </p:blipFill>
        <p:spPr>
          <a:xfrm>
            <a:off x="251520" y="332656"/>
            <a:ext cx="4320001" cy="3240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مربع نص 6">
            <a:hlinkClick r:id="rId2" action="ppaction://hlinksldjump" tooltip="فليفيتشيا ميرابيلس"/>
          </p:cNvPr>
          <p:cNvSpPr txBox="1"/>
          <p:nvPr/>
        </p:nvSpPr>
        <p:spPr>
          <a:xfrm>
            <a:off x="4932040" y="1628800"/>
            <a:ext cx="3672408"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KW" sz="2400" b="1" dirty="0" err="1" smtClean="0"/>
              <a:t>فليفيتشيا</a:t>
            </a:r>
            <a:r>
              <a:rPr lang="ar-KW" sz="2400" b="1" dirty="0" smtClean="0"/>
              <a:t> </a:t>
            </a:r>
            <a:r>
              <a:rPr lang="ar-KW" sz="2400" b="1" dirty="0" err="1" smtClean="0"/>
              <a:t>ميرابيلس:</a:t>
            </a:r>
            <a:endParaRPr lang="ar-KW" sz="2400" b="1" dirty="0" smtClean="0"/>
          </a:p>
          <a:p>
            <a:pPr algn="ctr"/>
            <a:r>
              <a:rPr lang="ar-KW" sz="2400" b="1" dirty="0" smtClean="0"/>
              <a:t> </a:t>
            </a:r>
            <a:r>
              <a:rPr lang="en-US" sz="2400" b="1" dirty="0" err="1" smtClean="0"/>
              <a:t>Welwitschia</a:t>
            </a:r>
            <a:r>
              <a:rPr lang="en-US" sz="2400" b="1" dirty="0" smtClean="0"/>
              <a:t> Mirabilis</a:t>
            </a:r>
          </a:p>
        </p:txBody>
      </p:sp>
      <p:pic>
        <p:nvPicPr>
          <p:cNvPr id="8" name="صورة 7" descr="1323066206_icontexto-green-01.png">
            <a:hlinkClick r:id="rId5" action="ppaction://hlinksldjump" tooltip="الرجوع للصفحة الفرع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نبات الديونيا Dionaea muscipula.bmp">
            <a:hlinkClick r:id="rId2" action="ppaction://hlinksldjump" tooltip="نبات الديونيا"/>
          </p:cNvPr>
          <p:cNvPicPr>
            <a:picLocks noChangeAspect="1"/>
          </p:cNvPicPr>
          <p:nvPr/>
        </p:nvPicPr>
        <p:blipFill>
          <a:blip r:embed="rId3" cstate="print"/>
          <a:stretch>
            <a:fillRect/>
          </a:stretch>
        </p:blipFill>
        <p:spPr>
          <a:xfrm>
            <a:off x="251520" y="764704"/>
            <a:ext cx="4855813" cy="3240000"/>
          </a:xfrm>
          <a:prstGeom prst="ellipse">
            <a:avLst/>
          </a:prstGeom>
          <a:ln>
            <a:noFill/>
          </a:ln>
          <a:effectLst>
            <a:softEdge rad="112500"/>
          </a:effectLst>
        </p:spPr>
      </p:pic>
      <p:pic>
        <p:nvPicPr>
          <p:cNvPr id="6" name="صورة 5" descr="نبات الديونيا Dionaea muscipula2.bmp">
            <a:hlinkClick r:id="rId2" action="ppaction://hlinksldjump" tooltip="نبات الديونيا"/>
          </p:cNvPr>
          <p:cNvPicPr>
            <a:picLocks noChangeAspect="1"/>
          </p:cNvPicPr>
          <p:nvPr/>
        </p:nvPicPr>
        <p:blipFill>
          <a:blip r:embed="rId4" cstate="print"/>
          <a:stretch>
            <a:fillRect/>
          </a:stretch>
        </p:blipFill>
        <p:spPr>
          <a:xfrm>
            <a:off x="4139952" y="3212976"/>
            <a:ext cx="4320001" cy="3240000"/>
          </a:xfrm>
          <a:prstGeom prst="ellipse">
            <a:avLst/>
          </a:prstGeom>
          <a:ln>
            <a:noFill/>
          </a:ln>
          <a:effectLst>
            <a:softEdge rad="112500"/>
          </a:effectLst>
        </p:spPr>
      </p:pic>
      <p:sp>
        <p:nvSpPr>
          <p:cNvPr id="7" name="مربع نص 6">
            <a:hlinkClick r:id="rId2" action="ppaction://hlinksldjump" tooltip="نبات الديونيا"/>
          </p:cNvPr>
          <p:cNvSpPr txBox="1"/>
          <p:nvPr/>
        </p:nvSpPr>
        <p:spPr>
          <a:xfrm>
            <a:off x="5292080" y="1340768"/>
            <a:ext cx="3672408" cy="1077218"/>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algn="ctr"/>
            <a:r>
              <a:rPr lang="ar-KW" sz="3200" b="1" dirty="0" smtClean="0"/>
              <a:t>نبات </a:t>
            </a:r>
            <a:r>
              <a:rPr lang="ar-KW" sz="3200" b="1" dirty="0" err="1" smtClean="0"/>
              <a:t>الديونيا:</a:t>
            </a:r>
            <a:endParaRPr lang="ar-KW" sz="3200" b="1" dirty="0" smtClean="0"/>
          </a:p>
          <a:p>
            <a:pPr algn="ctr"/>
            <a:r>
              <a:rPr lang="ar-KW" sz="3200" b="1" dirty="0" smtClean="0"/>
              <a:t> </a:t>
            </a:r>
            <a:r>
              <a:rPr lang="en-US" sz="3200" b="1" dirty="0" err="1" smtClean="0"/>
              <a:t>Dionaea</a:t>
            </a:r>
            <a:r>
              <a:rPr lang="en-US" sz="3200" b="1" dirty="0" smtClean="0"/>
              <a:t> </a:t>
            </a:r>
            <a:r>
              <a:rPr lang="en-US" sz="3200" b="1" dirty="0" err="1" smtClean="0"/>
              <a:t>muscipula</a:t>
            </a:r>
            <a:endParaRPr lang="en-US" sz="3200" b="1" dirty="0" smtClean="0"/>
          </a:p>
        </p:txBody>
      </p:sp>
      <p:pic>
        <p:nvPicPr>
          <p:cNvPr id="8" name="صورة 7" descr="1323066206_icontexto-green-01.png">
            <a:hlinkClick r:id="rId5" action="ppaction://hlinksldjump" tooltip="الرجوع للصفحة الفرع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نبات امورفوفاليوس Amorphophallus.bmp">
            <a:hlinkClick r:id="rId2" action="ppaction://hlinksldjump" tooltip="نبات امورفوفاليوس"/>
          </p:cNvPr>
          <p:cNvPicPr>
            <a:picLocks noChangeAspect="1"/>
          </p:cNvPicPr>
          <p:nvPr/>
        </p:nvPicPr>
        <p:blipFill>
          <a:blip r:embed="rId3" cstate="print"/>
          <a:stretch>
            <a:fillRect/>
          </a:stretch>
        </p:blipFill>
        <p:spPr>
          <a:xfrm>
            <a:off x="4139952" y="1700808"/>
            <a:ext cx="4320001" cy="32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مربع نص 6">
            <a:hlinkClick r:id="rId2" action="ppaction://hlinksldjump" tooltip="نبات امورفوفاليوس"/>
          </p:cNvPr>
          <p:cNvSpPr txBox="1"/>
          <p:nvPr/>
        </p:nvSpPr>
        <p:spPr>
          <a:xfrm>
            <a:off x="611560" y="2708920"/>
            <a:ext cx="3024336" cy="830997"/>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400" b="1" dirty="0" smtClean="0"/>
              <a:t>نبات </a:t>
            </a:r>
            <a:r>
              <a:rPr lang="ar-KW" sz="2400" b="1" dirty="0" err="1" smtClean="0"/>
              <a:t>امورفوفاليوس:</a:t>
            </a:r>
            <a:r>
              <a:rPr lang="ar-KW" sz="2400" b="1" dirty="0" smtClean="0"/>
              <a:t> </a:t>
            </a:r>
            <a:r>
              <a:rPr lang="en-US" sz="2400" b="1" dirty="0" err="1" smtClean="0"/>
              <a:t>Amorphophallus</a:t>
            </a:r>
            <a:endParaRPr lang="en-US" sz="2400" b="1" dirty="0" smtClean="0"/>
          </a:p>
        </p:txBody>
      </p:sp>
      <p:pic>
        <p:nvPicPr>
          <p:cNvPr id="8" name="صورة 7" descr="1323066206_icontexto-green-01.png">
            <a:hlinkClick r:id="rId4" action="ppaction://hlinksldjump" tooltip="الرجوع للصفحة الفرعية"/>
          </p:cNvPr>
          <p:cNvPicPr>
            <a:picLocks noChangeAspect="1"/>
          </p:cNvPicPr>
          <p:nvPr/>
        </p:nvPicPr>
        <p:blipFill>
          <a:blip r:embed="rId5"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نبات رافليسيا أرنولدي Rafflesia arnoldii.bmp">
            <a:hlinkClick r:id="rId2" action="ppaction://hlinksldjump" tooltip="نبات رافليسيا أرنولدي"/>
          </p:cNvPr>
          <p:cNvPicPr>
            <a:picLocks noChangeAspect="1"/>
          </p:cNvPicPr>
          <p:nvPr/>
        </p:nvPicPr>
        <p:blipFill>
          <a:blip r:embed="rId3" cstate="print"/>
          <a:stretch>
            <a:fillRect/>
          </a:stretch>
        </p:blipFill>
        <p:spPr>
          <a:xfrm>
            <a:off x="251520" y="260648"/>
            <a:ext cx="3781086" cy="3240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صورة 5" descr="نبات رافليسيا أرنولدي Rafflesia arnoldii2.bmp">
            <a:hlinkClick r:id="rId2" action="ppaction://hlinksldjump" tooltip="نبات رافليسيا أرنولدي"/>
          </p:cNvPr>
          <p:cNvPicPr>
            <a:picLocks noChangeAspect="1"/>
          </p:cNvPicPr>
          <p:nvPr/>
        </p:nvPicPr>
        <p:blipFill>
          <a:blip r:embed="rId4" cstate="print"/>
          <a:stretch>
            <a:fillRect/>
          </a:stretch>
        </p:blipFill>
        <p:spPr>
          <a:xfrm>
            <a:off x="3779912" y="2996952"/>
            <a:ext cx="5148493" cy="3240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مربع نص 6">
            <a:hlinkClick r:id="rId2" action="ppaction://hlinksldjump" tooltip="نبات رافليسيا أرنولدي"/>
          </p:cNvPr>
          <p:cNvSpPr txBox="1"/>
          <p:nvPr/>
        </p:nvSpPr>
        <p:spPr>
          <a:xfrm>
            <a:off x="4716016" y="1412776"/>
            <a:ext cx="3456384" cy="830997"/>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400" b="1" dirty="0" smtClean="0"/>
              <a:t>نبات </a:t>
            </a:r>
            <a:r>
              <a:rPr lang="ar-KW" sz="2400" b="1" dirty="0" err="1" smtClean="0"/>
              <a:t>رافليسيا</a:t>
            </a:r>
            <a:r>
              <a:rPr lang="ar-KW" sz="2400" b="1" dirty="0" smtClean="0"/>
              <a:t> </a:t>
            </a:r>
            <a:r>
              <a:rPr lang="ar-KW" sz="2400" b="1" dirty="0" err="1" smtClean="0"/>
              <a:t>أرنولدي:</a:t>
            </a:r>
            <a:r>
              <a:rPr lang="ar-KW" sz="2400" b="1" dirty="0" smtClean="0"/>
              <a:t> </a:t>
            </a:r>
            <a:r>
              <a:rPr lang="en-US" sz="2400" b="1" dirty="0" err="1" smtClean="0"/>
              <a:t>Rafflesia</a:t>
            </a:r>
            <a:r>
              <a:rPr lang="en-US" sz="2400" b="1" dirty="0" smtClean="0"/>
              <a:t> </a:t>
            </a:r>
            <a:r>
              <a:rPr lang="en-US" sz="2400" b="1" dirty="0" err="1" smtClean="0"/>
              <a:t>arnoldii</a:t>
            </a:r>
            <a:endParaRPr lang="en-US" sz="2400" b="1" dirty="0" smtClean="0"/>
          </a:p>
        </p:txBody>
      </p:sp>
      <p:pic>
        <p:nvPicPr>
          <p:cNvPr id="8" name="صورة 7" descr="1323066206_icontexto-green-01.png">
            <a:hlinkClick r:id="rId5" action="ppaction://hlinksldjump" tooltip="الرجوع للصفحة الفرع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نبات هيدنورا أفريكانا Hydnora Africana.bmp">
            <a:hlinkClick r:id="rId2" action="ppaction://hlinksldjump" tooltip="نبات هيدنورا أفريكانا"/>
          </p:cNvPr>
          <p:cNvPicPr>
            <a:picLocks noChangeAspect="1"/>
          </p:cNvPicPr>
          <p:nvPr/>
        </p:nvPicPr>
        <p:blipFill>
          <a:blip r:embed="rId3" cstate="print"/>
          <a:stretch>
            <a:fillRect/>
          </a:stretch>
        </p:blipFill>
        <p:spPr>
          <a:xfrm>
            <a:off x="3851920" y="3068960"/>
            <a:ext cx="4320001" cy="32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صورة 5" descr="نبات هيدنورا أفريكانا Hydnora Africana2.bmp">
            <a:hlinkClick r:id="rId2" action="ppaction://hlinksldjump" tooltip="نبات هيدنورا أفريكانا"/>
          </p:cNvPr>
          <p:cNvPicPr>
            <a:picLocks noChangeAspect="1"/>
          </p:cNvPicPr>
          <p:nvPr/>
        </p:nvPicPr>
        <p:blipFill>
          <a:blip r:embed="rId4" cstate="print"/>
          <a:stretch>
            <a:fillRect/>
          </a:stretch>
        </p:blipFill>
        <p:spPr>
          <a:xfrm>
            <a:off x="539552" y="332656"/>
            <a:ext cx="3337833" cy="32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مربع نص 6">
            <a:hlinkClick r:id="rId2" action="ppaction://hlinksldjump" tooltip="نبات هيدنورا أفريكانا"/>
          </p:cNvPr>
          <p:cNvSpPr txBox="1"/>
          <p:nvPr/>
        </p:nvSpPr>
        <p:spPr>
          <a:xfrm>
            <a:off x="4572000" y="980728"/>
            <a:ext cx="3960440" cy="954107"/>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800" b="1" dirty="0" smtClean="0"/>
              <a:t>نبات </a:t>
            </a:r>
            <a:r>
              <a:rPr lang="ar-KW" sz="2800" b="1" dirty="0" err="1" smtClean="0"/>
              <a:t>هيدنورا</a:t>
            </a:r>
            <a:r>
              <a:rPr lang="ar-KW" sz="2800" b="1" dirty="0" smtClean="0"/>
              <a:t> </a:t>
            </a:r>
            <a:r>
              <a:rPr lang="ar-KW" sz="2800" b="1" dirty="0" err="1" smtClean="0"/>
              <a:t>أفريكانا:</a:t>
            </a:r>
            <a:endParaRPr lang="ar-KW" sz="2800" b="1" dirty="0" smtClean="0"/>
          </a:p>
          <a:p>
            <a:pPr algn="ctr"/>
            <a:r>
              <a:rPr lang="ar-KW" sz="2800" b="1" dirty="0" smtClean="0"/>
              <a:t> </a:t>
            </a:r>
            <a:r>
              <a:rPr lang="en-US" sz="2800" b="1" dirty="0" err="1" smtClean="0"/>
              <a:t>Hydnora</a:t>
            </a:r>
            <a:r>
              <a:rPr lang="en-US" sz="2800" b="1" dirty="0" smtClean="0"/>
              <a:t> Africana</a:t>
            </a:r>
          </a:p>
        </p:txBody>
      </p:sp>
      <p:pic>
        <p:nvPicPr>
          <p:cNvPr id="8" name="صورة 7" descr="1323066206_icontexto-green-01.png">
            <a:hlinkClick r:id="rId5" action="ppaction://hlinksldjump" tooltip="الرجوع للصفحة الفرعية"/>
          </p:cNvPr>
          <p:cNvPicPr>
            <a:picLocks noChangeAspect="1"/>
          </p:cNvPicPr>
          <p:nvPr/>
        </p:nvPicPr>
        <p:blipFill>
          <a:blip r:embed="rId6" cstate="print"/>
          <a:stretch>
            <a:fillRect/>
          </a:stretch>
        </p:blipFill>
        <p:spPr>
          <a:xfrm>
            <a:off x="323528" y="5445224"/>
            <a:ext cx="1219200" cy="1219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2294</Words>
  <Application>Microsoft Office PowerPoint</Application>
  <PresentationFormat>عرض على الشاشة (4:3)</PresentationFormat>
  <Paragraphs>92</Paragraphs>
  <Slides>25</Slides>
  <Notes>1</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25</vt:i4>
      </vt:variant>
    </vt:vector>
  </HeadingPairs>
  <TitlesOfParts>
    <vt:vector size="31" baseType="lpstr">
      <vt:lpstr>Arial</vt:lpstr>
      <vt:lpstr>Calibri</vt:lpstr>
      <vt:lpstr>DecoType Naskh Variants</vt:lpstr>
      <vt:lpstr>Times New Roman</vt:lpstr>
      <vt:lpstr>Traditional Arabic</vt: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INTEL</dc:creator>
  <cp:lastModifiedBy>مسير ماطر عجيل ناجى الظفيرى</cp:lastModifiedBy>
  <cp:revision>173</cp:revision>
  <dcterms:created xsi:type="dcterms:W3CDTF">2012-12-05T11:30:47Z</dcterms:created>
  <dcterms:modified xsi:type="dcterms:W3CDTF">2018-09-30T06:24:41Z</dcterms:modified>
</cp:coreProperties>
</file>