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143D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fld id="{E27F7711-BFA0-4164-91B5-623EE2430471}" type="slidenum">
              <a:rPr lang="ar-SA"/>
              <a:pPr/>
              <a:t>‹#›</a:t>
            </a:fld>
            <a:endParaRPr lang="fr-CA"/>
          </a:p>
        </p:txBody>
      </p:sp>
    </p:spTree>
    <p:extLst>
      <p:ext uri="{BB962C8B-B14F-4D97-AF65-F5344CB8AC3E}">
        <p14:creationId xmlns:p14="http://schemas.microsoft.com/office/powerpoint/2010/main" val="232118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fld id="{EB8BCA9C-36E9-40EF-907C-69EDDA0A7C0C}" type="slidenum">
              <a:rPr lang="ar-SA"/>
              <a:pPr/>
              <a:t>‹#›</a:t>
            </a:fld>
            <a:endParaRPr lang="fr-CA"/>
          </a:p>
        </p:txBody>
      </p:sp>
    </p:spTree>
    <p:extLst>
      <p:ext uri="{BB962C8B-B14F-4D97-AF65-F5344CB8AC3E}">
        <p14:creationId xmlns:p14="http://schemas.microsoft.com/office/powerpoint/2010/main" val="32858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fld id="{D12BA9BB-EAF3-42E3-A373-753992B3E05A}" type="slidenum">
              <a:rPr lang="ar-SA"/>
              <a:pPr/>
              <a:t>‹#›</a:t>
            </a:fld>
            <a:endParaRPr lang="fr-CA"/>
          </a:p>
        </p:txBody>
      </p:sp>
    </p:spTree>
    <p:extLst>
      <p:ext uri="{BB962C8B-B14F-4D97-AF65-F5344CB8AC3E}">
        <p14:creationId xmlns:p14="http://schemas.microsoft.com/office/powerpoint/2010/main" val="99024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fld id="{8CA2148B-3697-48D1-9417-75C08C42D500}" type="slidenum">
              <a:rPr lang="ar-SA"/>
              <a:pPr/>
              <a:t>‹#›</a:t>
            </a:fld>
            <a:endParaRPr lang="fr-CA"/>
          </a:p>
        </p:txBody>
      </p:sp>
    </p:spTree>
    <p:extLst>
      <p:ext uri="{BB962C8B-B14F-4D97-AF65-F5344CB8AC3E}">
        <p14:creationId xmlns:p14="http://schemas.microsoft.com/office/powerpoint/2010/main" val="329760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4"/>
          <p:cNvSpPr>
            <a:spLocks noGrp="1" noChangeArrowheads="1"/>
          </p:cNvSpPr>
          <p:nvPr>
            <p:ph type="dt" sz="half" idx="10"/>
          </p:nvPr>
        </p:nvSpPr>
        <p:spPr>
          <a:ln/>
        </p:spPr>
        <p:txBody>
          <a:bodyPr/>
          <a:lstStyle>
            <a:lvl1pPr>
              <a:defRPr/>
            </a:lvl1pPr>
          </a:lstStyle>
          <a:p>
            <a:pPr>
              <a:defRPr/>
            </a:pPr>
            <a:endParaRPr lang="fr-CA"/>
          </a:p>
        </p:txBody>
      </p:sp>
      <p:sp>
        <p:nvSpPr>
          <p:cNvPr id="8" name="Rectangle 5"/>
          <p:cNvSpPr>
            <a:spLocks noGrp="1" noChangeArrowheads="1"/>
          </p:cNvSpPr>
          <p:nvPr>
            <p:ph type="ftr" sz="quarter" idx="11"/>
          </p:nvPr>
        </p:nvSpPr>
        <p:spPr>
          <a:ln/>
        </p:spPr>
        <p:txBody>
          <a:bodyPr/>
          <a:lstStyle>
            <a:lvl1pPr>
              <a:defRPr/>
            </a:lvl1pPr>
          </a:lstStyle>
          <a:p>
            <a:pPr>
              <a:defRPr/>
            </a:pPr>
            <a:endParaRPr lang="fr-CA"/>
          </a:p>
        </p:txBody>
      </p:sp>
      <p:sp>
        <p:nvSpPr>
          <p:cNvPr id="9" name="Rectangle 6"/>
          <p:cNvSpPr>
            <a:spLocks noGrp="1" noChangeArrowheads="1"/>
          </p:cNvSpPr>
          <p:nvPr>
            <p:ph type="sldNum" sz="quarter" idx="12"/>
          </p:nvPr>
        </p:nvSpPr>
        <p:spPr>
          <a:ln/>
        </p:spPr>
        <p:txBody>
          <a:bodyPr/>
          <a:lstStyle>
            <a:lvl1pPr>
              <a:defRPr/>
            </a:lvl1pPr>
          </a:lstStyle>
          <a:p>
            <a:fld id="{8243D48B-1C41-4285-8E76-A4672D31149A}" type="slidenum">
              <a:rPr lang="ar-SA"/>
              <a:pPr/>
              <a:t>‹#›</a:t>
            </a:fld>
            <a:endParaRPr lang="fr-CA"/>
          </a:p>
        </p:txBody>
      </p:sp>
    </p:spTree>
    <p:extLst>
      <p:ext uri="{BB962C8B-B14F-4D97-AF65-F5344CB8AC3E}">
        <p14:creationId xmlns:p14="http://schemas.microsoft.com/office/powerpoint/2010/main" val="2598928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4"/>
          <p:cNvSpPr>
            <a:spLocks noGrp="1" noChangeArrowheads="1"/>
          </p:cNvSpPr>
          <p:nvPr>
            <p:ph type="dt" sz="half" idx="10"/>
          </p:nvPr>
        </p:nvSpPr>
        <p:spPr>
          <a:ln/>
        </p:spPr>
        <p:txBody>
          <a:bodyPr/>
          <a:lstStyle>
            <a:lvl1pPr>
              <a:defRPr/>
            </a:lvl1pPr>
          </a:lstStyle>
          <a:p>
            <a:pPr>
              <a:defRPr/>
            </a:pPr>
            <a:endParaRPr lang="fr-CA"/>
          </a:p>
        </p:txBody>
      </p:sp>
      <p:sp>
        <p:nvSpPr>
          <p:cNvPr id="4" name="Rectangle 5"/>
          <p:cNvSpPr>
            <a:spLocks noGrp="1" noChangeArrowheads="1"/>
          </p:cNvSpPr>
          <p:nvPr>
            <p:ph type="ftr" sz="quarter" idx="11"/>
          </p:nvPr>
        </p:nvSpPr>
        <p:spPr>
          <a:ln/>
        </p:spPr>
        <p:txBody>
          <a:bodyPr/>
          <a:lstStyle>
            <a:lvl1pPr>
              <a:defRPr/>
            </a:lvl1pPr>
          </a:lstStyle>
          <a:p>
            <a:pPr>
              <a:defRPr/>
            </a:pPr>
            <a:endParaRPr lang="fr-CA"/>
          </a:p>
        </p:txBody>
      </p:sp>
      <p:sp>
        <p:nvSpPr>
          <p:cNvPr id="5" name="Rectangle 6"/>
          <p:cNvSpPr>
            <a:spLocks noGrp="1" noChangeArrowheads="1"/>
          </p:cNvSpPr>
          <p:nvPr>
            <p:ph type="sldNum" sz="quarter" idx="12"/>
          </p:nvPr>
        </p:nvSpPr>
        <p:spPr>
          <a:ln/>
        </p:spPr>
        <p:txBody>
          <a:bodyPr/>
          <a:lstStyle>
            <a:lvl1pPr>
              <a:defRPr/>
            </a:lvl1pPr>
          </a:lstStyle>
          <a:p>
            <a:fld id="{10AEFF8E-8FEB-441F-B2C2-1EC9F01D717F}" type="slidenum">
              <a:rPr lang="ar-SA"/>
              <a:pPr/>
              <a:t>‹#›</a:t>
            </a:fld>
            <a:endParaRPr lang="fr-CA"/>
          </a:p>
        </p:txBody>
      </p:sp>
    </p:spTree>
    <p:extLst>
      <p:ext uri="{BB962C8B-B14F-4D97-AF65-F5344CB8AC3E}">
        <p14:creationId xmlns:p14="http://schemas.microsoft.com/office/powerpoint/2010/main" val="2247356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CA"/>
          </a:p>
        </p:txBody>
      </p:sp>
      <p:sp>
        <p:nvSpPr>
          <p:cNvPr id="3" name="Rectangle 5"/>
          <p:cNvSpPr>
            <a:spLocks noGrp="1" noChangeArrowheads="1"/>
          </p:cNvSpPr>
          <p:nvPr>
            <p:ph type="ftr" sz="quarter" idx="11"/>
          </p:nvPr>
        </p:nvSpPr>
        <p:spPr>
          <a:ln/>
        </p:spPr>
        <p:txBody>
          <a:bodyPr/>
          <a:lstStyle>
            <a:lvl1pPr>
              <a:defRPr/>
            </a:lvl1pPr>
          </a:lstStyle>
          <a:p>
            <a:pPr>
              <a:defRPr/>
            </a:pPr>
            <a:endParaRPr lang="fr-CA"/>
          </a:p>
        </p:txBody>
      </p:sp>
      <p:sp>
        <p:nvSpPr>
          <p:cNvPr id="4" name="Rectangle 6"/>
          <p:cNvSpPr>
            <a:spLocks noGrp="1" noChangeArrowheads="1"/>
          </p:cNvSpPr>
          <p:nvPr>
            <p:ph type="sldNum" sz="quarter" idx="12"/>
          </p:nvPr>
        </p:nvSpPr>
        <p:spPr>
          <a:ln/>
        </p:spPr>
        <p:txBody>
          <a:bodyPr/>
          <a:lstStyle>
            <a:lvl1pPr>
              <a:defRPr/>
            </a:lvl1pPr>
          </a:lstStyle>
          <a:p>
            <a:fld id="{7317FED1-999E-4C92-906F-3C17C437E770}" type="slidenum">
              <a:rPr lang="ar-SA"/>
              <a:pPr/>
              <a:t>‹#›</a:t>
            </a:fld>
            <a:endParaRPr lang="fr-CA"/>
          </a:p>
        </p:txBody>
      </p:sp>
    </p:spTree>
    <p:extLst>
      <p:ext uri="{BB962C8B-B14F-4D97-AF65-F5344CB8AC3E}">
        <p14:creationId xmlns:p14="http://schemas.microsoft.com/office/powerpoint/2010/main" val="56040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fld id="{AC4076C2-2FAD-403E-AD1B-4F35C9B8D2EE}" type="slidenum">
              <a:rPr lang="ar-SA"/>
              <a:pPr/>
              <a:t>‹#›</a:t>
            </a:fld>
            <a:endParaRPr lang="fr-CA"/>
          </a:p>
        </p:txBody>
      </p:sp>
    </p:spTree>
    <p:extLst>
      <p:ext uri="{BB962C8B-B14F-4D97-AF65-F5344CB8AC3E}">
        <p14:creationId xmlns:p14="http://schemas.microsoft.com/office/powerpoint/2010/main" val="393863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fld id="{5B953985-817F-4130-AC4E-E467BBECDFBA}" type="slidenum">
              <a:rPr lang="ar-SA"/>
              <a:pPr/>
              <a:t>‹#›</a:t>
            </a:fld>
            <a:endParaRPr lang="fr-CA"/>
          </a:p>
        </p:txBody>
      </p:sp>
    </p:spTree>
    <p:extLst>
      <p:ext uri="{BB962C8B-B14F-4D97-AF65-F5344CB8AC3E}">
        <p14:creationId xmlns:p14="http://schemas.microsoft.com/office/powerpoint/2010/main" val="2922349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fld id="{18B147D1-A702-4415-9701-8B0AC1C7F7FF}" type="slidenum">
              <a:rPr lang="ar-SA"/>
              <a:pPr/>
              <a:t>‹#›</a:t>
            </a:fld>
            <a:endParaRPr lang="fr-CA"/>
          </a:p>
        </p:txBody>
      </p:sp>
    </p:spTree>
    <p:extLst>
      <p:ext uri="{BB962C8B-B14F-4D97-AF65-F5344CB8AC3E}">
        <p14:creationId xmlns:p14="http://schemas.microsoft.com/office/powerpoint/2010/main" val="4226704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fld id="{27E2B902-2162-4578-AA81-217805F357B5}" type="slidenum">
              <a:rPr lang="ar-SA"/>
              <a:pPr/>
              <a:t>‹#›</a:t>
            </a:fld>
            <a:endParaRPr lang="fr-CA"/>
          </a:p>
        </p:txBody>
      </p:sp>
    </p:spTree>
    <p:extLst>
      <p:ext uri="{BB962C8B-B14F-4D97-AF65-F5344CB8AC3E}">
        <p14:creationId xmlns:p14="http://schemas.microsoft.com/office/powerpoint/2010/main" val="300548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fr-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fr-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Arial" charset="0"/>
              </a:defRPr>
            </a:lvl1pPr>
          </a:lstStyle>
          <a:p>
            <a:fld id="{5CC80CEB-B6E8-4145-A358-B43A2A80F1B0}" type="slidenum">
              <a:rPr lang="ar-SA"/>
              <a:pPr/>
              <a:t>‹#›</a:t>
            </a:fld>
            <a:endParaRPr lang="fr-CA">
              <a:cs typeface="+mn-cs"/>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rot="-583213">
            <a:off x="971550" y="2205038"/>
            <a:ext cx="7078663" cy="14747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a:r>
              <a:rPr lang="ar-KW" sz="3600" b="1" kern="10">
                <a:gradFill rotWithShape="0">
                  <a:gsLst>
                    <a:gs pos="0">
                      <a:srgbClr val="FFFF00"/>
                    </a:gs>
                    <a:gs pos="100000">
                      <a:srgbClr val="FF9933"/>
                    </a:gs>
                  </a:gsLst>
                  <a:path path="rect">
                    <a:fillToRect l="50000" t="50000" r="50000" b="50000"/>
                  </a:path>
                </a:gradFill>
                <a:effectLst>
                  <a:outerShdw dist="35921" dir="2700000" algn="ctr" rotWithShape="0">
                    <a:srgbClr val="143D68">
                      <a:alpha val="80000"/>
                    </a:srgbClr>
                  </a:outerShdw>
                </a:effectLst>
                <a:latin typeface="Traditional Arabic"/>
                <a:cs typeface="Traditional Arabic"/>
              </a:rPr>
              <a:t>حاجة الإنسان إلى عقيدة اليوم الآخر</a:t>
            </a:r>
            <a:endParaRPr lang="en-US" sz="3600" b="1" kern="10">
              <a:gradFill rotWithShape="0">
                <a:gsLst>
                  <a:gs pos="0">
                    <a:srgbClr val="FFFF00"/>
                  </a:gs>
                  <a:gs pos="100000">
                    <a:srgbClr val="FF9933"/>
                  </a:gs>
                </a:gsLst>
                <a:path path="rect">
                  <a:fillToRect l="50000" t="50000" r="50000" b="50000"/>
                </a:path>
              </a:gradFill>
              <a:effectLst>
                <a:outerShdw dist="35921" dir="2700000" algn="ctr" rotWithShape="0">
                  <a:srgbClr val="143D68">
                    <a:alpha val="80000"/>
                  </a:srgbClr>
                </a:outerShdw>
              </a:effectLst>
              <a:latin typeface="Traditional Arabic"/>
              <a:cs typeface="Traditional Arabic"/>
            </a:endParaRPr>
          </a:p>
        </p:txBody>
      </p:sp>
      <p:sp>
        <p:nvSpPr>
          <p:cNvPr id="2053" name="Text Box 5"/>
          <p:cNvSpPr txBox="1">
            <a:spLocks noChangeArrowheads="1"/>
          </p:cNvSpPr>
          <p:nvPr/>
        </p:nvSpPr>
        <p:spPr bwMode="auto">
          <a:xfrm>
            <a:off x="5076825" y="5949950"/>
            <a:ext cx="38877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3200" b="1">
                <a:cs typeface="Traditional Arabic" pitchFamily="2" charset="-78"/>
              </a:rPr>
              <a:t>كتاب زاد الأخيار الجزء الثاني</a:t>
            </a:r>
            <a:endParaRPr lang="en-US" sz="3200" b="1">
              <a:cs typeface="Traditional Arabic" pitchFamily="2" charset="-7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4714875" y="620713"/>
            <a:ext cx="34575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8000" b="1">
                <a:cs typeface="Traditional Arabic" pitchFamily="2" charset="-78"/>
              </a:rPr>
              <a:t>اليوم الآخر</a:t>
            </a:r>
            <a:endParaRPr lang="en-US" sz="8000" b="1">
              <a:cs typeface="Traditional Arabic" pitchFamily="2" charset="-78"/>
            </a:endParaRPr>
          </a:p>
        </p:txBody>
      </p:sp>
      <p:sp>
        <p:nvSpPr>
          <p:cNvPr id="3077" name="Text Box 5"/>
          <p:cNvSpPr txBox="1">
            <a:spLocks noChangeArrowheads="1"/>
          </p:cNvSpPr>
          <p:nvPr/>
        </p:nvSpPr>
        <p:spPr bwMode="auto">
          <a:xfrm>
            <a:off x="1979613" y="2763838"/>
            <a:ext cx="6624637"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6600" b="1">
                <a:cs typeface="Traditional Arabic" pitchFamily="2" charset="-78"/>
              </a:rPr>
              <a:t>هو يوم القيامة الذي يبعث الناس فيه للحساب والجزاء</a:t>
            </a:r>
            <a:endParaRPr lang="en-US" sz="66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2268538" y="1989138"/>
            <a:ext cx="58324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5400" b="1">
                <a:cs typeface="Traditional Arabic" pitchFamily="2" charset="-78"/>
              </a:rPr>
              <a:t>الإيمان باليوم الآخر يقتضي :</a:t>
            </a:r>
            <a:endParaRPr lang="en-US" sz="5400" b="1">
              <a:cs typeface="Traditional Arabic" pitchFamily="2" charset="-78"/>
            </a:endParaRPr>
          </a:p>
        </p:txBody>
      </p:sp>
      <p:sp>
        <p:nvSpPr>
          <p:cNvPr id="4101" name="Text Box 5"/>
          <p:cNvSpPr txBox="1">
            <a:spLocks noChangeArrowheads="1"/>
          </p:cNvSpPr>
          <p:nvPr/>
        </p:nvSpPr>
        <p:spPr bwMode="auto">
          <a:xfrm>
            <a:off x="2268538" y="3411538"/>
            <a:ext cx="5832475"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600" b="1">
                <a:cs typeface="Traditional Arabic" pitchFamily="2" charset="-78"/>
              </a:rPr>
              <a:t>1- الإيمان بالبعث :</a:t>
            </a:r>
            <a:endParaRPr lang="en-US" sz="66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4787900" y="692150"/>
            <a:ext cx="40322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4400" b="1">
                <a:cs typeface="Traditional Arabic" pitchFamily="2" charset="-78"/>
              </a:rPr>
              <a:t>قال الله تبارك وتعالى :</a:t>
            </a:r>
            <a:endParaRPr lang="en-US" sz="4400" b="1">
              <a:cs typeface="Traditional Arabic" pitchFamily="2" charset="-78"/>
            </a:endParaRPr>
          </a:p>
        </p:txBody>
      </p:sp>
      <p:sp>
        <p:nvSpPr>
          <p:cNvPr id="5125" name="Text Box 5"/>
          <p:cNvSpPr txBox="1">
            <a:spLocks noChangeArrowheads="1"/>
          </p:cNvSpPr>
          <p:nvPr/>
        </p:nvSpPr>
        <p:spPr bwMode="auto">
          <a:xfrm>
            <a:off x="2195513" y="1557338"/>
            <a:ext cx="6624637"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a:cs typeface="Traditional Arabic" pitchFamily="2" charset="-78"/>
              </a:rPr>
              <a:t>( </a:t>
            </a:r>
            <a:r>
              <a:rPr lang="ar-SA" sz="4400">
                <a:cs typeface="Traditional Arabic" pitchFamily="2" charset="-78"/>
              </a:rPr>
              <a:t>يَوْمَ نَطْوِي السَّمَاء كَطَيِّ السِّجِلِّ لِلْكُتُبِ كَمَا بَدَأْنَا أَوَّلَ خَلْقٍ نُّعِيدُهُ وَعْدًا عَلَيْنَا إِنَّا كُنَّا فَاعِلِينَ </a:t>
            </a:r>
            <a:r>
              <a:rPr lang="ar-SA" sz="3200">
                <a:solidFill>
                  <a:srgbClr val="009900"/>
                </a:solidFill>
                <a:cs typeface="Traditional Arabic" pitchFamily="2" charset="-78"/>
              </a:rPr>
              <a:t>﴿</a:t>
            </a:r>
            <a:r>
              <a:rPr lang="ar-KW" sz="3200">
                <a:solidFill>
                  <a:srgbClr val="009900"/>
                </a:solidFill>
                <a:cs typeface="Traditional Arabic" pitchFamily="2" charset="-78"/>
              </a:rPr>
              <a:t> </a:t>
            </a:r>
            <a:r>
              <a:rPr lang="ar-SA" sz="3200">
                <a:solidFill>
                  <a:srgbClr val="009900"/>
                </a:solidFill>
                <a:cs typeface="Traditional Arabic" pitchFamily="2" charset="-78"/>
              </a:rPr>
              <a:t>104﴾</a:t>
            </a:r>
            <a:r>
              <a:rPr lang="ar-SA" sz="3200">
                <a:cs typeface="Traditional Arabic" pitchFamily="2" charset="-78"/>
              </a:rPr>
              <a:t> </a:t>
            </a:r>
            <a:r>
              <a:rPr lang="ar-KW" sz="3200">
                <a:cs typeface="Traditional Arabic" pitchFamily="2" charset="-78"/>
              </a:rPr>
              <a:t> </a:t>
            </a:r>
            <a:r>
              <a:rPr lang="ar-KW" sz="4400">
                <a:cs typeface="Traditional Arabic" pitchFamily="2" charset="-78"/>
              </a:rPr>
              <a:t>) الأنبياء .</a:t>
            </a:r>
            <a:endParaRPr lang="en-US" sz="4400">
              <a:cs typeface="Traditional Arabic" pitchFamily="2" charset="-78"/>
            </a:endParaRPr>
          </a:p>
        </p:txBody>
      </p:sp>
      <p:sp>
        <p:nvSpPr>
          <p:cNvPr id="5126" name="Text Box 6"/>
          <p:cNvSpPr txBox="1">
            <a:spLocks noChangeArrowheads="1"/>
          </p:cNvSpPr>
          <p:nvPr/>
        </p:nvSpPr>
        <p:spPr bwMode="auto">
          <a:xfrm>
            <a:off x="3203575" y="3630613"/>
            <a:ext cx="576103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400" b="1">
                <a:cs typeface="Traditional Arabic" pitchFamily="2" charset="-78"/>
              </a:rPr>
              <a:t>وقال النبي صلى الله عليه وسلم :</a:t>
            </a:r>
            <a:endParaRPr lang="en-US" sz="4400" b="1">
              <a:cs typeface="Traditional Arabic" pitchFamily="2" charset="-78"/>
            </a:endParaRPr>
          </a:p>
        </p:txBody>
      </p:sp>
      <p:sp>
        <p:nvSpPr>
          <p:cNvPr id="5127" name="Text Box 7"/>
          <p:cNvSpPr txBox="1">
            <a:spLocks noChangeArrowheads="1"/>
          </p:cNvSpPr>
          <p:nvPr/>
        </p:nvSpPr>
        <p:spPr bwMode="auto">
          <a:xfrm>
            <a:off x="2195513" y="4610100"/>
            <a:ext cx="662463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SA" sz="4800" b="1">
                <a:cs typeface="Traditional Arabic" pitchFamily="2" charset="-78"/>
              </a:rPr>
              <a:t>« يُحْشَرُ النَّاسُ يَوْمَ الْقِيَامَةِ حُفَاةً عُرَاةً غُرْلاً » </a:t>
            </a:r>
            <a:r>
              <a:rPr lang="ar-KW" sz="4800" b="1">
                <a:cs typeface="Traditional Arabic" pitchFamily="2" charset="-78"/>
              </a:rPr>
              <a:t>متفق عليه</a:t>
            </a:r>
            <a:r>
              <a:rPr lang="ar-KW" sz="2000">
                <a:cs typeface="Arial" charset="0"/>
              </a:rPr>
              <a:t> .</a:t>
            </a:r>
            <a:endParaRPr lang="en-US" sz="4800">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2700338" y="476250"/>
            <a:ext cx="611981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400" b="1">
                <a:cs typeface="Traditional Arabic" pitchFamily="2" charset="-78"/>
              </a:rPr>
              <a:t>فالبعث حق ثابت في الكتاب والسنة</a:t>
            </a:r>
            <a:endParaRPr lang="en-US" sz="4400" b="1">
              <a:cs typeface="Traditional Arabic" pitchFamily="2" charset="-78"/>
            </a:endParaRPr>
          </a:p>
        </p:txBody>
      </p:sp>
      <p:sp>
        <p:nvSpPr>
          <p:cNvPr id="18437" name="Text Box 5"/>
          <p:cNvSpPr txBox="1">
            <a:spLocks noChangeArrowheads="1"/>
          </p:cNvSpPr>
          <p:nvPr/>
        </p:nvSpPr>
        <p:spPr bwMode="auto">
          <a:xfrm>
            <a:off x="2195513" y="1557338"/>
            <a:ext cx="6624637"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3200">
                <a:cs typeface="Traditional Arabic" pitchFamily="2" charset="-78"/>
              </a:rPr>
              <a:t>( </a:t>
            </a:r>
            <a:r>
              <a:rPr lang="ar-SA" sz="3200">
                <a:cs typeface="Traditional Arabic" pitchFamily="2" charset="-78"/>
              </a:rPr>
              <a:t>وَإِذْ قَالَ إِبْرَاهِيمُ رَبِّ أَرِنِي كَيْفَ تُحْيِي الْمَوْتَى قَالَ أَوَلَمْ تُؤْمِن قَالَ بَلَى وَلَكِن لِّيَطْمَئِنَّ قَلْبِي قَالَ فَخُذْ أَرْبَعَةً مِّنَ الطَّيْرِ فَصُرْهُنَّ إِلَيْكَ ثُمَّ اجْعَلْ عَلَى كُلِّ جَبَلٍ مِّنْهُنَّ جُزْءًا ثُمَّ ادْعُهُنَّ يَأْتِينَكَ سَعْيًا وَاعْلَمْ أَنَّ اللّهَ عَزِيزٌ حَكِيمٌ </a:t>
            </a:r>
            <a:r>
              <a:rPr lang="ar-SA" sz="2400">
                <a:solidFill>
                  <a:srgbClr val="009900"/>
                </a:solidFill>
                <a:cs typeface="Traditional Arabic" pitchFamily="2" charset="-78"/>
              </a:rPr>
              <a:t>﴿260﴾</a:t>
            </a:r>
            <a:r>
              <a:rPr lang="ar-SA" sz="3200">
                <a:cs typeface="Traditional Arabic" pitchFamily="2" charset="-78"/>
              </a:rPr>
              <a:t> </a:t>
            </a:r>
            <a:r>
              <a:rPr lang="ar-KW" sz="3200">
                <a:cs typeface="Traditional Arabic" pitchFamily="2" charset="-78"/>
              </a:rPr>
              <a:t>) البقرة .</a:t>
            </a:r>
            <a:endParaRPr lang="en-US" sz="3200">
              <a:cs typeface="Traditional Arabic" pitchFamily="2" charset="-78"/>
            </a:endParaRPr>
          </a:p>
        </p:txBody>
      </p:sp>
      <p:sp>
        <p:nvSpPr>
          <p:cNvPr id="18440" name="Text Box 8"/>
          <p:cNvSpPr txBox="1">
            <a:spLocks noChangeArrowheads="1"/>
          </p:cNvSpPr>
          <p:nvPr/>
        </p:nvSpPr>
        <p:spPr bwMode="auto">
          <a:xfrm>
            <a:off x="1979613" y="3943350"/>
            <a:ext cx="6913562"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2800">
                <a:cs typeface="Traditional Arabic" pitchFamily="2" charset="-78"/>
              </a:rPr>
              <a:t>( </a:t>
            </a:r>
            <a:r>
              <a:rPr lang="ar-SA" sz="2800">
                <a:cs typeface="Traditional Arabic" pitchFamily="2" charset="-78"/>
              </a:rPr>
              <a:t>أَوْ كَالَّذِي مَرَّ عَلَى قَرْيَةٍ وَهِيَ خَاوِيَةٌ عَلَى عُرُوشِهَا قَالَ أَنَّىَ يُحْيِي هََذِهِ اللّهُ بَعْدَ مَوْتِهَا فَأَمَاتَهُ اللّهُ مِئَةَ عَامٍ ثُمَّ بَعَثَهُ قَالَ كَمْ لَبِثْتَ قَالَ لَبِثْتُ يَوْمًا أَوْ بَعْضَ يَوْمٍ قَالَ بَل لَّبِثْتَ مِئَةَ عَامٍ فَانظُرْ إِلَى طَعَامِكَ وَشَرَابِكَ لَمْ يَتَسَنَّهْ وَانظُرْ إِلَى حِمَارِكَ وَلِنَجْعَلَكَ آيَةً لِّلنَّاسِ وَانظُرْ إِلَى العِظَامِ كَيْفَ نُنشِزُهَا ثُمَّ نَكْسُوهَا لَحْمًا فَلَمَّا تَبَيَّنَ لَهُ قَالَ أَعْلَمُ أَنَّ اللّهَ عَلَى كُلِّ شَيْءٍ قَدِيرٌ </a:t>
            </a:r>
            <a:r>
              <a:rPr lang="ar-SA" sz="2800">
                <a:solidFill>
                  <a:srgbClr val="009900"/>
                </a:solidFill>
                <a:cs typeface="Traditional Arabic" pitchFamily="2" charset="-78"/>
              </a:rPr>
              <a:t>﴿259﴾</a:t>
            </a:r>
            <a:r>
              <a:rPr lang="ar-SA" sz="2800">
                <a:cs typeface="Traditional Arabic" pitchFamily="2" charset="-78"/>
              </a:rPr>
              <a:t> </a:t>
            </a:r>
            <a:r>
              <a:rPr lang="ar-KW" sz="2800">
                <a:cs typeface="Traditional Arabic" pitchFamily="2" charset="-78"/>
              </a:rPr>
              <a:t>) البقرة </a:t>
            </a:r>
            <a:endParaRPr lang="en-US" sz="280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8"/>
          <p:cNvSpPr txBox="1">
            <a:spLocks noChangeArrowheads="1"/>
          </p:cNvSpPr>
          <p:nvPr/>
        </p:nvSpPr>
        <p:spPr bwMode="auto">
          <a:xfrm>
            <a:off x="2268538" y="1989138"/>
            <a:ext cx="58324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5400" b="1">
                <a:cs typeface="Traditional Arabic" pitchFamily="2" charset="-78"/>
              </a:rPr>
              <a:t>الإيمان باليوم الآخر يقتضي :</a:t>
            </a:r>
            <a:endParaRPr lang="en-US" sz="5400" b="1">
              <a:cs typeface="Traditional Arabic" pitchFamily="2" charset="-78"/>
            </a:endParaRPr>
          </a:p>
        </p:txBody>
      </p:sp>
      <p:sp>
        <p:nvSpPr>
          <p:cNvPr id="19465" name="Text Box 9"/>
          <p:cNvSpPr txBox="1">
            <a:spLocks noChangeArrowheads="1"/>
          </p:cNvSpPr>
          <p:nvPr/>
        </p:nvSpPr>
        <p:spPr bwMode="auto">
          <a:xfrm>
            <a:off x="2266950" y="3411538"/>
            <a:ext cx="6049963"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600" b="1">
                <a:cs typeface="Traditional Arabic" pitchFamily="2" charset="-78"/>
              </a:rPr>
              <a:t>2- الإيمان بالحساب  والجـزاء :</a:t>
            </a:r>
            <a:endParaRPr lang="en-US" sz="66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4787900" y="692150"/>
            <a:ext cx="40322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4400" b="1">
                <a:cs typeface="Traditional Arabic" pitchFamily="2" charset="-78"/>
              </a:rPr>
              <a:t>قال الله تبارك وتعالى :</a:t>
            </a:r>
            <a:endParaRPr lang="en-US" sz="4400" b="1">
              <a:cs typeface="Traditional Arabic" pitchFamily="2" charset="-78"/>
            </a:endParaRPr>
          </a:p>
        </p:txBody>
      </p:sp>
      <p:sp>
        <p:nvSpPr>
          <p:cNvPr id="20485" name="Text Box 5"/>
          <p:cNvSpPr txBox="1">
            <a:spLocks noChangeArrowheads="1"/>
          </p:cNvSpPr>
          <p:nvPr/>
        </p:nvSpPr>
        <p:spPr bwMode="auto">
          <a:xfrm>
            <a:off x="2195513" y="1557338"/>
            <a:ext cx="6624637"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a:cs typeface="Traditional Arabic" pitchFamily="2" charset="-78"/>
              </a:rPr>
              <a:t>  ( </a:t>
            </a:r>
            <a:r>
              <a:rPr lang="ar-SA" sz="4400">
                <a:cs typeface="Traditional Arabic" pitchFamily="2" charset="-78"/>
              </a:rPr>
              <a:t>إِنَّ إِلَيْنَا إِيَابَهُمْ </a:t>
            </a:r>
            <a:r>
              <a:rPr lang="ar-SA" sz="3600">
                <a:solidFill>
                  <a:srgbClr val="009900"/>
                </a:solidFill>
                <a:cs typeface="Traditional Arabic" pitchFamily="2" charset="-78"/>
              </a:rPr>
              <a:t>﴿25﴾</a:t>
            </a:r>
            <a:r>
              <a:rPr lang="ar-SA" sz="4400">
                <a:cs typeface="Traditional Arabic" pitchFamily="2" charset="-78"/>
              </a:rPr>
              <a:t> ثُمَّ إِنَّ عَلَيْنَا حِسَابَهُمْ </a:t>
            </a:r>
            <a:r>
              <a:rPr lang="ar-SA" sz="3600">
                <a:solidFill>
                  <a:srgbClr val="009900"/>
                </a:solidFill>
                <a:cs typeface="Traditional Arabic" pitchFamily="2" charset="-78"/>
              </a:rPr>
              <a:t>﴿26﴾</a:t>
            </a:r>
            <a:r>
              <a:rPr lang="ar-SA" sz="4400">
                <a:cs typeface="Traditional Arabic" pitchFamily="2" charset="-78"/>
              </a:rPr>
              <a:t> </a:t>
            </a:r>
            <a:r>
              <a:rPr lang="ar-KW" sz="4400">
                <a:cs typeface="Traditional Arabic" pitchFamily="2" charset="-78"/>
              </a:rPr>
              <a:t>) الغاشية .</a:t>
            </a:r>
            <a:endParaRPr lang="en-US" sz="4400">
              <a:cs typeface="Traditional Arabic" pitchFamily="2" charset="-78"/>
            </a:endParaRPr>
          </a:p>
        </p:txBody>
      </p:sp>
      <p:sp>
        <p:nvSpPr>
          <p:cNvPr id="20488" name="Text Box 8"/>
          <p:cNvSpPr txBox="1">
            <a:spLocks noChangeArrowheads="1"/>
          </p:cNvSpPr>
          <p:nvPr/>
        </p:nvSpPr>
        <p:spPr bwMode="auto">
          <a:xfrm>
            <a:off x="4787900" y="3292475"/>
            <a:ext cx="40322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400" b="1">
                <a:cs typeface="Traditional Arabic" pitchFamily="2" charset="-78"/>
              </a:rPr>
              <a:t>وقال الله تبارك وتعالى :</a:t>
            </a:r>
            <a:endParaRPr lang="en-US" sz="4400" b="1">
              <a:cs typeface="Traditional Arabic" pitchFamily="2" charset="-78"/>
            </a:endParaRPr>
          </a:p>
        </p:txBody>
      </p:sp>
      <p:sp>
        <p:nvSpPr>
          <p:cNvPr id="20489" name="Text Box 9"/>
          <p:cNvSpPr txBox="1">
            <a:spLocks noChangeArrowheads="1"/>
          </p:cNvSpPr>
          <p:nvPr/>
        </p:nvSpPr>
        <p:spPr bwMode="auto">
          <a:xfrm>
            <a:off x="2195513" y="4244975"/>
            <a:ext cx="662463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6000">
                <a:cs typeface="Traditional Arabic" pitchFamily="2" charset="-78"/>
              </a:rPr>
              <a:t>  ( </a:t>
            </a:r>
            <a:r>
              <a:rPr lang="ar-SA" sz="6000">
                <a:cs typeface="Traditional Arabic" pitchFamily="2" charset="-78"/>
              </a:rPr>
              <a:t>وَنَضَعُ الْمَوَازِينَ الْقِسْطَ لِيَوْمِ الْقِيَامَةِ </a:t>
            </a:r>
            <a:r>
              <a:rPr lang="ar-KW" sz="6000">
                <a:cs typeface="Traditional Arabic" pitchFamily="2" charset="-78"/>
              </a:rPr>
              <a:t>) </a:t>
            </a:r>
            <a:r>
              <a:rPr lang="ar-KW" sz="4400">
                <a:cs typeface="Traditional Arabic" pitchFamily="2" charset="-78"/>
              </a:rPr>
              <a:t>الأنبياء 47.</a:t>
            </a:r>
            <a:endParaRPr lang="en-US" sz="4400">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2" name="Text Box 8"/>
          <p:cNvSpPr txBox="1">
            <a:spLocks noChangeArrowheads="1"/>
          </p:cNvSpPr>
          <p:nvPr/>
        </p:nvSpPr>
        <p:spPr bwMode="auto">
          <a:xfrm>
            <a:off x="2268538" y="1989138"/>
            <a:ext cx="58324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5400" b="1">
                <a:cs typeface="Traditional Arabic" pitchFamily="2" charset="-78"/>
              </a:rPr>
              <a:t>الإيمان باليوم الآخر يقتضي :</a:t>
            </a:r>
            <a:endParaRPr lang="en-US" sz="5400" b="1">
              <a:cs typeface="Traditional Arabic" pitchFamily="2" charset="-78"/>
            </a:endParaRPr>
          </a:p>
        </p:txBody>
      </p:sp>
      <p:sp>
        <p:nvSpPr>
          <p:cNvPr id="21513" name="Text Box 9"/>
          <p:cNvSpPr txBox="1">
            <a:spLocks noChangeArrowheads="1"/>
          </p:cNvSpPr>
          <p:nvPr/>
        </p:nvSpPr>
        <p:spPr bwMode="auto">
          <a:xfrm>
            <a:off x="2268538" y="3502025"/>
            <a:ext cx="5832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000" b="1">
                <a:cs typeface="Traditional Arabic" pitchFamily="2" charset="-78"/>
              </a:rPr>
              <a:t>3- الإيمان بالجنة والنار :</a:t>
            </a:r>
            <a:endParaRPr lang="en-US" sz="60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4787900" y="692150"/>
            <a:ext cx="40322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4400" b="1">
                <a:cs typeface="Traditional Arabic" pitchFamily="2" charset="-78"/>
              </a:rPr>
              <a:t>قال الله تبارك وتعالى :</a:t>
            </a:r>
            <a:endParaRPr lang="en-US" sz="4400" b="1">
              <a:cs typeface="Traditional Arabic" pitchFamily="2" charset="-78"/>
            </a:endParaRPr>
          </a:p>
        </p:txBody>
      </p:sp>
      <p:sp>
        <p:nvSpPr>
          <p:cNvPr id="22533" name="Text Box 5"/>
          <p:cNvSpPr txBox="1">
            <a:spLocks noChangeArrowheads="1"/>
          </p:cNvSpPr>
          <p:nvPr/>
        </p:nvSpPr>
        <p:spPr bwMode="auto">
          <a:xfrm>
            <a:off x="2124075" y="1878013"/>
            <a:ext cx="6624638"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000">
                <a:cs typeface="Traditional Arabic" pitchFamily="2" charset="-78"/>
              </a:rPr>
              <a:t>  ( </a:t>
            </a:r>
            <a:r>
              <a:rPr lang="ar-SA" sz="4000">
                <a:cs typeface="Traditional Arabic" pitchFamily="2" charset="-78"/>
              </a:rPr>
              <a:t>إِنَّ الَّذِينَ كَفَرُوا مِنْ أَهْلِ الْكِتَابِ وَالْمُشْرِكِينَ فِي نَارِ جَهَنَّمَ خَالِدِينَ فِيهَا أُوْلَئِكَ هُمْ شَرُّ الْبَرِيَّةِ </a:t>
            </a:r>
            <a:r>
              <a:rPr lang="ar-SA" sz="3200">
                <a:solidFill>
                  <a:srgbClr val="009900"/>
                </a:solidFill>
                <a:cs typeface="Traditional Arabic" pitchFamily="2" charset="-78"/>
              </a:rPr>
              <a:t>﴿6﴾</a:t>
            </a:r>
            <a:r>
              <a:rPr lang="ar-SA" sz="4000">
                <a:cs typeface="Traditional Arabic" pitchFamily="2" charset="-78"/>
              </a:rPr>
              <a:t> إِنَّ الَّذِينَ آمَنُوا وَعَمِلُوا الصَّالِحَاتِ أُوْلَئِكَ هُمْ خَيْرُ الْبَرِيَّةِ </a:t>
            </a:r>
            <a:r>
              <a:rPr lang="ar-SA" sz="3200">
                <a:solidFill>
                  <a:srgbClr val="009900"/>
                </a:solidFill>
                <a:cs typeface="Traditional Arabic" pitchFamily="2" charset="-78"/>
              </a:rPr>
              <a:t>﴿7﴾</a:t>
            </a:r>
            <a:r>
              <a:rPr lang="ar-SA" sz="4000">
                <a:cs typeface="Traditional Arabic" pitchFamily="2" charset="-78"/>
              </a:rPr>
              <a:t> جَزَاؤُهُمْ عِندَ رَبِّهِمْ جَنَّاتُ عَدْنٍ تَجْرِي مِن تَحْتِهَا الْأَنْهَارُ خَالِدِينَ فِيهَا أَبَدًا رَّضِيَ اللَّهُ عَنْهُمْ وَرَضُوا عَنْهُ ذَلِكَ لِمَنْ خَشِيَ رَبَّهُ </a:t>
            </a:r>
            <a:r>
              <a:rPr lang="ar-SA" sz="3200">
                <a:solidFill>
                  <a:srgbClr val="009900"/>
                </a:solidFill>
                <a:cs typeface="Traditional Arabic" pitchFamily="2" charset="-78"/>
              </a:rPr>
              <a:t>﴿8﴾</a:t>
            </a:r>
            <a:r>
              <a:rPr lang="ar-SA" sz="4000">
                <a:cs typeface="Traditional Arabic" pitchFamily="2" charset="-78"/>
              </a:rPr>
              <a:t> </a:t>
            </a:r>
            <a:r>
              <a:rPr lang="ar-KW" sz="4000">
                <a:cs typeface="Traditional Arabic" pitchFamily="2" charset="-78"/>
              </a:rPr>
              <a:t>) البينة .</a:t>
            </a:r>
            <a:endParaRPr lang="en-US" sz="4000">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2555875" y="476250"/>
            <a:ext cx="583247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يلتحق بالإيمان باليوم الآخر الإيمان بكل ما يكون بعد الموت :</a:t>
            </a:r>
            <a:endParaRPr lang="en-US" sz="4800" b="1">
              <a:cs typeface="Traditional Arabic" pitchFamily="2" charset="-78"/>
            </a:endParaRPr>
          </a:p>
        </p:txBody>
      </p:sp>
      <p:sp>
        <p:nvSpPr>
          <p:cNvPr id="23557" name="Text Box 5"/>
          <p:cNvSpPr txBox="1">
            <a:spLocks noChangeArrowheads="1"/>
          </p:cNvSpPr>
          <p:nvPr/>
        </p:nvSpPr>
        <p:spPr bwMode="auto">
          <a:xfrm>
            <a:off x="2627313" y="2420938"/>
            <a:ext cx="5832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000" b="1">
                <a:cs typeface="Traditional Arabic" pitchFamily="2" charset="-78"/>
              </a:rPr>
              <a:t>أ - فتنة القبر :</a:t>
            </a:r>
            <a:endParaRPr lang="en-US" sz="6000" b="1">
              <a:cs typeface="Traditional Arabic" pitchFamily="2" charset="-78"/>
            </a:endParaRPr>
          </a:p>
        </p:txBody>
      </p:sp>
      <p:sp>
        <p:nvSpPr>
          <p:cNvPr id="23558" name="Text Box 6"/>
          <p:cNvSpPr txBox="1">
            <a:spLocks noChangeArrowheads="1"/>
          </p:cNvSpPr>
          <p:nvPr/>
        </p:nvSpPr>
        <p:spPr bwMode="auto">
          <a:xfrm>
            <a:off x="2339975" y="3573463"/>
            <a:ext cx="6335713"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800" b="1">
                <a:cs typeface="Traditional Arabic" pitchFamily="2" charset="-78"/>
              </a:rPr>
              <a:t>( </a:t>
            </a:r>
            <a:r>
              <a:rPr lang="ar-SA" sz="4800" b="1">
                <a:cs typeface="Traditional Arabic" pitchFamily="2" charset="-78"/>
              </a:rPr>
              <a:t>يُثَبِّتُ اللّهُ الَّذِينَ آمَنُواْ بِالْقَوْلِ الثَّابِتِ فِي الْحَيَاةِ الدُّنْيَا وَفِي الآخِرَةِ وَيُضِلُّ اللّهُ الظَّالِمِينَ وَيَفْعَلُ اللّهُ مَا يَشَاء </a:t>
            </a:r>
            <a:r>
              <a:rPr lang="ar-SA" sz="3600" b="1">
                <a:solidFill>
                  <a:srgbClr val="009900"/>
                </a:solidFill>
                <a:cs typeface="Traditional Arabic" pitchFamily="2" charset="-78"/>
              </a:rPr>
              <a:t>﴿27﴾</a:t>
            </a:r>
            <a:r>
              <a:rPr lang="ar-SA" sz="4800" b="1">
                <a:cs typeface="Traditional Arabic" pitchFamily="2" charset="-78"/>
              </a:rPr>
              <a:t> </a:t>
            </a:r>
            <a:r>
              <a:rPr lang="ar-KW" sz="4800" b="1">
                <a:cs typeface="Traditional Arabic" pitchFamily="2" charset="-78"/>
              </a:rPr>
              <a:t> ) إبراهيم.</a:t>
            </a:r>
            <a:endParaRPr lang="en-US" sz="4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555875" y="476250"/>
            <a:ext cx="583247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يلتحق بالإيمان باليوم الآخر الإيمان بكل ما يكون بعد الموت :</a:t>
            </a:r>
            <a:endParaRPr lang="en-US" sz="4800" b="1">
              <a:cs typeface="Traditional Arabic" pitchFamily="2" charset="-78"/>
            </a:endParaRPr>
          </a:p>
        </p:txBody>
      </p:sp>
      <p:sp>
        <p:nvSpPr>
          <p:cNvPr id="24581" name="Text Box 5"/>
          <p:cNvSpPr txBox="1">
            <a:spLocks noChangeArrowheads="1"/>
          </p:cNvSpPr>
          <p:nvPr/>
        </p:nvSpPr>
        <p:spPr bwMode="auto">
          <a:xfrm>
            <a:off x="2627313" y="2420938"/>
            <a:ext cx="5832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000" b="1">
                <a:cs typeface="Traditional Arabic" pitchFamily="2" charset="-78"/>
              </a:rPr>
              <a:t>ب - عذاب القبر :</a:t>
            </a:r>
            <a:endParaRPr lang="en-US" sz="6000" b="1">
              <a:cs typeface="Traditional Arabic" pitchFamily="2" charset="-78"/>
            </a:endParaRPr>
          </a:p>
        </p:txBody>
      </p:sp>
      <p:sp>
        <p:nvSpPr>
          <p:cNvPr id="24582" name="Text Box 6"/>
          <p:cNvSpPr txBox="1">
            <a:spLocks noChangeArrowheads="1"/>
          </p:cNvSpPr>
          <p:nvPr/>
        </p:nvSpPr>
        <p:spPr bwMode="auto">
          <a:xfrm>
            <a:off x="2339975" y="4005263"/>
            <a:ext cx="6335713" cy="228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800" b="1">
                <a:cs typeface="Traditional Arabic" pitchFamily="2" charset="-78"/>
              </a:rPr>
              <a:t>( </a:t>
            </a:r>
            <a:r>
              <a:rPr lang="ar-SA" sz="4800" b="1">
                <a:cs typeface="Traditional Arabic" pitchFamily="2" charset="-78"/>
              </a:rPr>
              <a:t>النَّارُ يُعْرَضُونَ عَلَيْهَا غُدُوًّا وَعَشِيًّا وَيَوْمَ تَقُومُ السَّاعَةُ أَدْخِلُوا آلَ فِرْعَوْنَ أَشَدَّ الْعَذَابِ </a:t>
            </a:r>
            <a:r>
              <a:rPr lang="ar-SA" sz="4000" b="1">
                <a:solidFill>
                  <a:srgbClr val="009900"/>
                </a:solidFill>
                <a:cs typeface="Traditional Arabic" pitchFamily="2" charset="-78"/>
              </a:rPr>
              <a:t>﴿46﴾</a:t>
            </a:r>
            <a:r>
              <a:rPr lang="ar-SA" sz="4800" b="1">
                <a:cs typeface="Traditional Arabic" pitchFamily="2" charset="-78"/>
              </a:rPr>
              <a:t> </a:t>
            </a:r>
            <a:r>
              <a:rPr lang="ar-KW" sz="4800" b="1">
                <a:cs typeface="Traditional Arabic" pitchFamily="2" charset="-78"/>
              </a:rPr>
              <a:t>) غافر.</a:t>
            </a:r>
            <a:endParaRPr lang="en-US" sz="4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نتائج إنكار اليوم الآخر :</a:t>
            </a:r>
            <a:endParaRPr lang="en-US" sz="4800" b="1">
              <a:cs typeface="Traditional Arabic" pitchFamily="2" charset="-78"/>
            </a:endParaRPr>
          </a:p>
        </p:txBody>
      </p:sp>
      <p:sp>
        <p:nvSpPr>
          <p:cNvPr id="25605" name="Text Box 5"/>
          <p:cNvSpPr txBox="1">
            <a:spLocks noChangeArrowheads="1"/>
          </p:cNvSpPr>
          <p:nvPr/>
        </p:nvSpPr>
        <p:spPr bwMode="auto">
          <a:xfrm>
            <a:off x="2700338" y="2162175"/>
            <a:ext cx="583247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6000" b="1">
                <a:cs typeface="Traditional Arabic" pitchFamily="2" charset="-78"/>
              </a:rPr>
              <a:t>1 – أنه يحسب نفسه حرا لا تبعة عليه :</a:t>
            </a:r>
            <a:endParaRPr lang="en-US" sz="6000" b="1">
              <a:cs typeface="Traditional Arabic" pitchFamily="2" charset="-78"/>
            </a:endParaRPr>
          </a:p>
        </p:txBody>
      </p:sp>
      <p:sp>
        <p:nvSpPr>
          <p:cNvPr id="25606" name="Text Box 6"/>
          <p:cNvSpPr txBox="1">
            <a:spLocks noChangeArrowheads="1"/>
          </p:cNvSpPr>
          <p:nvPr/>
        </p:nvSpPr>
        <p:spPr bwMode="auto">
          <a:xfrm>
            <a:off x="2339975" y="4394200"/>
            <a:ext cx="6335713" cy="173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5400" b="1">
                <a:cs typeface="Traditional Arabic" pitchFamily="2" charset="-78"/>
              </a:rPr>
              <a:t>( </a:t>
            </a:r>
            <a:r>
              <a:rPr lang="ar-SA" sz="5400" b="1">
                <a:cs typeface="Traditional Arabic" pitchFamily="2" charset="-78"/>
              </a:rPr>
              <a:t>أَيَحْسَبُ الْإِنسَانُ أَن يُتْرَكَ سُدًى </a:t>
            </a:r>
            <a:r>
              <a:rPr lang="ar-SA" sz="4400" b="1">
                <a:solidFill>
                  <a:srgbClr val="009900"/>
                </a:solidFill>
                <a:cs typeface="Traditional Arabic" pitchFamily="2" charset="-78"/>
              </a:rPr>
              <a:t>﴿36﴾</a:t>
            </a:r>
            <a:r>
              <a:rPr lang="ar-SA" sz="5400" b="1">
                <a:cs typeface="Traditional Arabic" pitchFamily="2" charset="-78"/>
              </a:rPr>
              <a:t> </a:t>
            </a:r>
            <a:r>
              <a:rPr lang="ar-KW" sz="5400" b="1">
                <a:cs typeface="Traditional Arabic" pitchFamily="2" charset="-78"/>
              </a:rPr>
              <a:t>) القيامة.</a:t>
            </a:r>
            <a:endParaRPr lang="en-US" sz="54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نتائج إنكار اليوم الآخر :</a:t>
            </a:r>
            <a:endParaRPr lang="en-US" sz="4800" b="1">
              <a:cs typeface="Traditional Arabic" pitchFamily="2" charset="-78"/>
            </a:endParaRPr>
          </a:p>
        </p:txBody>
      </p:sp>
      <p:sp>
        <p:nvSpPr>
          <p:cNvPr id="26629" name="Text Box 5"/>
          <p:cNvSpPr txBox="1">
            <a:spLocks noChangeArrowheads="1"/>
          </p:cNvSpPr>
          <p:nvPr/>
        </p:nvSpPr>
        <p:spPr bwMode="auto">
          <a:xfrm>
            <a:off x="2411413" y="2060575"/>
            <a:ext cx="6121400"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2 – أنه يرى ظاهر الحياة ولا يرى حقيقة النتائج فيظن النتائج في الدنيا فقط  :</a:t>
            </a:r>
            <a:endParaRPr lang="en-US" sz="4400" b="1">
              <a:cs typeface="Traditional Arabic" pitchFamily="2" charset="-78"/>
            </a:endParaRPr>
          </a:p>
        </p:txBody>
      </p:sp>
      <p:sp>
        <p:nvSpPr>
          <p:cNvPr id="26630" name="Text Box 6"/>
          <p:cNvSpPr txBox="1">
            <a:spLocks noChangeArrowheads="1"/>
          </p:cNvSpPr>
          <p:nvPr/>
        </p:nvSpPr>
        <p:spPr bwMode="auto">
          <a:xfrm>
            <a:off x="2124075" y="4076700"/>
            <a:ext cx="6551613"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3200" b="1">
                <a:cs typeface="Traditional Arabic" pitchFamily="2" charset="-78"/>
              </a:rPr>
              <a:t>     ( </a:t>
            </a:r>
            <a:r>
              <a:rPr lang="ar-SA" sz="3200" b="1">
                <a:cs typeface="Traditional Arabic" pitchFamily="2" charset="-78"/>
              </a:rPr>
              <a:t>فَخَرَجَ عَلَى قَوْمِهِ فِي زِينَتِهِ قَالَ الَّذِينَ يُرِيدُونَ الْحَيَاةَ الدُّنيَا يَا لَيْتَ لَنَا مِثْلَ مَا أُوتِيَ قَارُونُ إِنَّهُ لَذُو حَظٍّ عَظِيمٍ </a:t>
            </a:r>
            <a:r>
              <a:rPr lang="ar-SA" sz="2400" b="1">
                <a:solidFill>
                  <a:srgbClr val="009900"/>
                </a:solidFill>
                <a:cs typeface="Traditional Arabic" pitchFamily="2" charset="-78"/>
              </a:rPr>
              <a:t>﴿79﴾</a:t>
            </a:r>
            <a:r>
              <a:rPr lang="ar-SA" sz="3200" b="1">
                <a:cs typeface="Traditional Arabic" pitchFamily="2" charset="-78"/>
              </a:rPr>
              <a:t> وَقَالَ الَّذِينَ أُوتُوا الْعِلْمَ وَيْلَكُمْ ثَوَابُ اللَّهِ خَيْرٌ لِّمَنْ آمَنَ وَعَمِلَ صَالِحًا وَلَا يُلَقَّاهَا إِلَّا الصَّابِرُونَ </a:t>
            </a:r>
            <a:r>
              <a:rPr lang="ar-SA" sz="2400" b="1">
                <a:solidFill>
                  <a:srgbClr val="009900"/>
                </a:solidFill>
                <a:cs typeface="Traditional Arabic" pitchFamily="2" charset="-78"/>
              </a:rPr>
              <a:t>﴿80﴾</a:t>
            </a:r>
            <a:r>
              <a:rPr lang="ar-SA" sz="3200" b="1">
                <a:cs typeface="Traditional Arabic" pitchFamily="2" charset="-78"/>
              </a:rPr>
              <a:t> </a:t>
            </a:r>
            <a:r>
              <a:rPr lang="ar-KW" sz="3200" b="1">
                <a:cs typeface="Traditional Arabic" pitchFamily="2" charset="-78"/>
              </a:rPr>
              <a:t>) القصص.</a:t>
            </a:r>
            <a:endParaRPr lang="en-US" sz="32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نتائج إنكار اليوم الآخر :</a:t>
            </a:r>
            <a:endParaRPr lang="en-US" sz="4800" b="1">
              <a:cs typeface="Traditional Arabic" pitchFamily="2" charset="-78"/>
            </a:endParaRPr>
          </a:p>
        </p:txBody>
      </p:sp>
      <p:sp>
        <p:nvSpPr>
          <p:cNvPr id="27653" name="Text Box 5"/>
          <p:cNvSpPr txBox="1">
            <a:spLocks noChangeArrowheads="1"/>
          </p:cNvSpPr>
          <p:nvPr/>
        </p:nvSpPr>
        <p:spPr bwMode="auto">
          <a:xfrm>
            <a:off x="2411413" y="2060575"/>
            <a:ext cx="6121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3 – من المحال أن يقبل الحق لأنه يرى العاجلة هي الصحيحة وغيرها باطل :</a:t>
            </a:r>
            <a:endParaRPr lang="en-US" sz="4400" b="1">
              <a:cs typeface="Traditional Arabic" pitchFamily="2" charset="-78"/>
            </a:endParaRPr>
          </a:p>
        </p:txBody>
      </p:sp>
      <p:sp>
        <p:nvSpPr>
          <p:cNvPr id="27654" name="Text Box 6"/>
          <p:cNvSpPr txBox="1">
            <a:spLocks noChangeArrowheads="1"/>
          </p:cNvSpPr>
          <p:nvPr/>
        </p:nvSpPr>
        <p:spPr bwMode="auto">
          <a:xfrm>
            <a:off x="2195513" y="3852863"/>
            <a:ext cx="6551612" cy="2528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3200" b="1">
                <a:cs typeface="Traditional Arabic" pitchFamily="2" charset="-78"/>
              </a:rPr>
              <a:t>     ( </a:t>
            </a:r>
            <a:r>
              <a:rPr lang="ar-SA" sz="3200" b="1">
                <a:cs typeface="Traditional Arabic" pitchFamily="2" charset="-78"/>
              </a:rPr>
              <a:t>سَأَصْرِفُ عَنْ آيَاتِيَ الَّذِينَ يَتَكَبَّرُونَ فِي الأَرْضِ بِغَيْرِ الْحَقِّ وَإِن يَرَوْاْ كُلَّ آيَةٍ لاَّ يُؤْمِنُواْ بِهَا وَإِن يَرَوْاْ سَبِيلَ الرُّشْدِ لاَ يَتَّخِذُوهُ سَبِيلاً وَإِن يَرَوْاْ سَبِيلَ الْغَيِّ يَتَّخِذُوهُ سَبِيلاً ذَلِكَ بِأَنَّهُمْ كَذَّبُواْ بِآيَاتِنَا وَكَانُواْ عَنْهَا غَافِلِينَ </a:t>
            </a:r>
            <a:r>
              <a:rPr lang="ar-SA" sz="2800" b="1">
                <a:solidFill>
                  <a:srgbClr val="009900"/>
                </a:solidFill>
                <a:cs typeface="Traditional Arabic" pitchFamily="2" charset="-78"/>
              </a:rPr>
              <a:t>﴿146﴾</a:t>
            </a:r>
            <a:r>
              <a:rPr lang="ar-SA" sz="3200" b="1">
                <a:cs typeface="Traditional Arabic" pitchFamily="2" charset="-78"/>
              </a:rPr>
              <a:t> </a:t>
            </a:r>
            <a:r>
              <a:rPr lang="ar-KW" sz="3200" b="1">
                <a:cs typeface="Traditional Arabic" pitchFamily="2" charset="-78"/>
              </a:rPr>
              <a:t>) الأعراف.</a:t>
            </a:r>
            <a:endParaRPr lang="en-US" sz="32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28677" name="Text Box 5"/>
          <p:cNvSpPr txBox="1">
            <a:spLocks noChangeArrowheads="1"/>
          </p:cNvSpPr>
          <p:nvPr/>
        </p:nvSpPr>
        <p:spPr bwMode="auto">
          <a:xfrm>
            <a:off x="2268538" y="2420938"/>
            <a:ext cx="612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1 – حجز الإنسان عن المعاصي :</a:t>
            </a:r>
            <a:endParaRPr lang="en-US" sz="4400" b="1">
              <a:cs typeface="Traditional Arabic" pitchFamily="2" charset="-78"/>
            </a:endParaRPr>
          </a:p>
        </p:txBody>
      </p:sp>
      <p:sp>
        <p:nvSpPr>
          <p:cNvPr id="28678" name="Text Box 6"/>
          <p:cNvSpPr txBox="1">
            <a:spLocks noChangeArrowheads="1"/>
          </p:cNvSpPr>
          <p:nvPr/>
        </p:nvSpPr>
        <p:spPr bwMode="auto">
          <a:xfrm>
            <a:off x="2195513" y="3573463"/>
            <a:ext cx="6551612"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800" b="1">
                <a:cs typeface="Traditional Arabic" pitchFamily="2" charset="-78"/>
              </a:rPr>
              <a:t> ( </a:t>
            </a:r>
            <a:r>
              <a:rPr lang="ar-SA" sz="4800" b="1">
                <a:cs typeface="Traditional Arabic" pitchFamily="2" charset="-78"/>
              </a:rPr>
              <a:t>وَالَّذِينَ هُم مِّنْ عَذَابِ رَبِّهِم مُّشْفِقُونَ </a:t>
            </a:r>
            <a:r>
              <a:rPr lang="ar-SA" sz="4000" b="1">
                <a:solidFill>
                  <a:srgbClr val="009900"/>
                </a:solidFill>
                <a:cs typeface="Traditional Arabic" pitchFamily="2" charset="-78"/>
              </a:rPr>
              <a:t>﴿27﴾</a:t>
            </a:r>
            <a:r>
              <a:rPr lang="ar-SA" sz="4800" b="1">
                <a:cs typeface="Traditional Arabic" pitchFamily="2" charset="-78"/>
              </a:rPr>
              <a:t> </a:t>
            </a:r>
            <a:r>
              <a:rPr lang="ar-KW" sz="4800" b="1">
                <a:cs typeface="Traditional Arabic" pitchFamily="2" charset="-78"/>
              </a:rPr>
              <a:t>) </a:t>
            </a:r>
            <a:r>
              <a:rPr lang="ar-KW" sz="4000" b="1">
                <a:cs typeface="Traditional Arabic" pitchFamily="2" charset="-78"/>
              </a:rPr>
              <a:t>المعارج .</a:t>
            </a:r>
            <a:endParaRPr lang="en-US"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 Box 7"/>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29704" name="Text Box 8"/>
          <p:cNvSpPr txBox="1">
            <a:spLocks noChangeArrowheads="1"/>
          </p:cNvSpPr>
          <p:nvPr/>
        </p:nvSpPr>
        <p:spPr bwMode="auto">
          <a:xfrm>
            <a:off x="2268538" y="2420938"/>
            <a:ext cx="6121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2 – المسارعة إلى العمل الصالح والطاعة :</a:t>
            </a:r>
            <a:endParaRPr lang="en-US" sz="4400" b="1">
              <a:cs typeface="Traditional Arabic" pitchFamily="2" charset="-78"/>
            </a:endParaRPr>
          </a:p>
        </p:txBody>
      </p:sp>
      <p:sp>
        <p:nvSpPr>
          <p:cNvPr id="29705" name="Text Box 9"/>
          <p:cNvSpPr txBox="1">
            <a:spLocks noChangeArrowheads="1"/>
          </p:cNvSpPr>
          <p:nvPr/>
        </p:nvSpPr>
        <p:spPr bwMode="auto">
          <a:xfrm>
            <a:off x="2124075" y="4005263"/>
            <a:ext cx="655161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000" b="1">
                <a:cs typeface="Traditional Arabic" pitchFamily="2" charset="-78"/>
              </a:rPr>
              <a:t> ( </a:t>
            </a:r>
            <a:r>
              <a:rPr lang="ar-SA" sz="4000" b="1">
                <a:cs typeface="Traditional Arabic" pitchFamily="2" charset="-78"/>
              </a:rPr>
              <a:t>وَسَارِعُواْ إِلَى مَغْفِرَةٍ مِّن رَّبِّكُمْ وَجَنَّةٍ عَرْضُهَا السَّمَاوَاتُ وَالأَرْضُ أُعِدَّتْ لِلْمُتَّقِينَ </a:t>
            </a:r>
            <a:r>
              <a:rPr lang="ar-SA" sz="3200" b="1">
                <a:solidFill>
                  <a:srgbClr val="009900"/>
                </a:solidFill>
                <a:cs typeface="Traditional Arabic" pitchFamily="2" charset="-78"/>
              </a:rPr>
              <a:t>﴿133﴾</a:t>
            </a:r>
            <a:r>
              <a:rPr lang="ar-SA" sz="4000" b="1">
                <a:cs typeface="Traditional Arabic" pitchFamily="2" charset="-78"/>
              </a:rPr>
              <a:t> </a:t>
            </a:r>
            <a:r>
              <a:rPr lang="ar-KW" sz="4000" b="1">
                <a:cs typeface="Traditional Arabic" pitchFamily="2" charset="-78"/>
              </a:rPr>
              <a:t>) آل عمران .</a:t>
            </a:r>
            <a:endParaRPr lang="en-US"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30726" name="Text Box 6"/>
          <p:cNvSpPr txBox="1">
            <a:spLocks noChangeArrowheads="1"/>
          </p:cNvSpPr>
          <p:nvPr/>
        </p:nvSpPr>
        <p:spPr bwMode="auto">
          <a:xfrm>
            <a:off x="2268538" y="2420938"/>
            <a:ext cx="612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3 – بذل النفس والمال في سبيل الله :</a:t>
            </a:r>
            <a:endParaRPr lang="en-US" sz="4400" b="1">
              <a:cs typeface="Traditional Arabic" pitchFamily="2" charset="-78"/>
            </a:endParaRPr>
          </a:p>
        </p:txBody>
      </p:sp>
      <p:sp>
        <p:nvSpPr>
          <p:cNvPr id="30727" name="Text Box 7"/>
          <p:cNvSpPr txBox="1">
            <a:spLocks noChangeArrowheads="1"/>
          </p:cNvSpPr>
          <p:nvPr/>
        </p:nvSpPr>
        <p:spPr bwMode="auto">
          <a:xfrm>
            <a:off x="2124075" y="3830638"/>
            <a:ext cx="65516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5400" b="1">
                <a:cs typeface="Traditional Arabic" pitchFamily="2" charset="-78"/>
              </a:rPr>
              <a:t> ( </a:t>
            </a:r>
            <a:r>
              <a:rPr lang="ar-SA" sz="5400" b="1">
                <a:cs typeface="Traditional Arabic" pitchFamily="2" charset="-78"/>
              </a:rPr>
              <a:t>إِنَّ اللّهَ اشْتَرَى مِنَ الْمُؤْمِنِينَ أَنفُسَهُمْ وَأَمْوَالَهُم بِأَنَّ لَهُمُ الجَنَّةَ </a:t>
            </a:r>
            <a:r>
              <a:rPr lang="ar-KW" sz="5400" b="1">
                <a:cs typeface="Traditional Arabic" pitchFamily="2" charset="-78"/>
              </a:rPr>
              <a:t>) </a:t>
            </a:r>
            <a:r>
              <a:rPr lang="ar-KW" sz="3600" b="1">
                <a:cs typeface="Traditional Arabic" pitchFamily="2" charset="-78"/>
              </a:rPr>
              <a:t>التوبة 111.</a:t>
            </a:r>
            <a:endParaRPr lang="en-US" sz="36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31749" name="Text Box 5"/>
          <p:cNvSpPr txBox="1">
            <a:spLocks noChangeArrowheads="1"/>
          </p:cNvSpPr>
          <p:nvPr/>
        </p:nvSpPr>
        <p:spPr bwMode="auto">
          <a:xfrm>
            <a:off x="2268538" y="1916113"/>
            <a:ext cx="612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3 – بذل النفس والمال في سبيل الله :</a:t>
            </a:r>
            <a:endParaRPr lang="en-US" sz="4400" b="1">
              <a:cs typeface="Traditional Arabic" pitchFamily="2" charset="-78"/>
            </a:endParaRPr>
          </a:p>
        </p:txBody>
      </p:sp>
      <p:sp>
        <p:nvSpPr>
          <p:cNvPr id="31751" name="Text Box 7"/>
          <p:cNvSpPr txBox="1">
            <a:spLocks noChangeArrowheads="1"/>
          </p:cNvSpPr>
          <p:nvPr/>
        </p:nvSpPr>
        <p:spPr bwMode="auto">
          <a:xfrm>
            <a:off x="2339975" y="3068638"/>
            <a:ext cx="612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000" b="1">
                <a:cs typeface="Traditional Arabic" pitchFamily="2" charset="-78"/>
              </a:rPr>
              <a:t>قالت الخنساء رضي الله عنها عندما أخبرت بمقتل أبنائها الأربعة في معركة القادسية :</a:t>
            </a:r>
            <a:endParaRPr lang="en-US" sz="4000" b="1">
              <a:cs typeface="Traditional Arabic" pitchFamily="2" charset="-78"/>
            </a:endParaRPr>
          </a:p>
        </p:txBody>
      </p:sp>
      <p:sp>
        <p:nvSpPr>
          <p:cNvPr id="31752" name="Text Box 8"/>
          <p:cNvSpPr txBox="1">
            <a:spLocks noChangeArrowheads="1"/>
          </p:cNvSpPr>
          <p:nvPr/>
        </p:nvSpPr>
        <p:spPr bwMode="auto">
          <a:xfrm>
            <a:off x="2482850" y="4652963"/>
            <a:ext cx="6121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 الحمد لله الذي شرفني بقتلهم وأرجو من ربي أن يجمعني بهم في مستقر رحمته ”</a:t>
            </a:r>
            <a:endParaRPr lang="en-US" sz="4400" b="1">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32773" name="Text Box 5"/>
          <p:cNvSpPr txBox="1">
            <a:spLocks noChangeArrowheads="1"/>
          </p:cNvSpPr>
          <p:nvPr/>
        </p:nvSpPr>
        <p:spPr bwMode="auto">
          <a:xfrm>
            <a:off x="2268538" y="2420938"/>
            <a:ext cx="612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4 – الصبر على المصائب :</a:t>
            </a:r>
            <a:endParaRPr lang="en-US" sz="4400" b="1">
              <a:cs typeface="Traditional Arabic" pitchFamily="2" charset="-78"/>
            </a:endParaRPr>
          </a:p>
        </p:txBody>
      </p:sp>
      <p:sp>
        <p:nvSpPr>
          <p:cNvPr id="32774" name="Text Box 6"/>
          <p:cNvSpPr txBox="1">
            <a:spLocks noChangeArrowheads="1"/>
          </p:cNvSpPr>
          <p:nvPr/>
        </p:nvSpPr>
        <p:spPr bwMode="auto">
          <a:xfrm>
            <a:off x="2124075" y="3830638"/>
            <a:ext cx="655161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6000" b="1">
                <a:cs typeface="Traditional Arabic" pitchFamily="2" charset="-78"/>
              </a:rPr>
              <a:t> ( </a:t>
            </a:r>
            <a:r>
              <a:rPr lang="ar-SA" sz="6000" b="1">
                <a:cs typeface="Traditional Arabic" pitchFamily="2" charset="-78"/>
              </a:rPr>
              <a:t>إِنَّمَا يُوَفَّى الصَّابِرُونَ أَجْرَهُم بِغَيْرِ حِسَابٍ </a:t>
            </a:r>
            <a:r>
              <a:rPr lang="ar-KW" sz="6000" b="1">
                <a:cs typeface="Traditional Arabic" pitchFamily="2" charset="-78"/>
              </a:rPr>
              <a:t>) </a:t>
            </a:r>
            <a:r>
              <a:rPr lang="ar-KW" sz="4800" b="1">
                <a:cs typeface="Traditional Arabic" pitchFamily="2" charset="-78"/>
              </a:rPr>
              <a:t>الزمر 10</a:t>
            </a:r>
            <a:r>
              <a:rPr lang="ar-KW" sz="6000" b="1">
                <a:cs typeface="Traditional Arabic" pitchFamily="2" charset="-78"/>
              </a:rPr>
              <a:t> .</a:t>
            </a:r>
            <a:endParaRPr lang="en-US" sz="6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2555875" y="865188"/>
            <a:ext cx="58324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KW" sz="4800" b="1">
                <a:cs typeface="Traditional Arabic" pitchFamily="2" charset="-78"/>
              </a:rPr>
              <a:t>آثار الإيمان اليوم الآخر :</a:t>
            </a:r>
            <a:endParaRPr lang="en-US" sz="4800" b="1">
              <a:cs typeface="Traditional Arabic" pitchFamily="2" charset="-78"/>
            </a:endParaRPr>
          </a:p>
        </p:txBody>
      </p:sp>
      <p:sp>
        <p:nvSpPr>
          <p:cNvPr id="33797" name="Text Box 5"/>
          <p:cNvSpPr txBox="1">
            <a:spLocks noChangeArrowheads="1"/>
          </p:cNvSpPr>
          <p:nvPr/>
        </p:nvSpPr>
        <p:spPr bwMode="auto">
          <a:xfrm>
            <a:off x="2268538" y="2420938"/>
            <a:ext cx="612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KW" sz="4400" b="1">
                <a:cs typeface="Traditional Arabic" pitchFamily="2" charset="-78"/>
              </a:rPr>
              <a:t>5 – الحذر من إيذاء الآخرين :</a:t>
            </a:r>
            <a:endParaRPr lang="en-US" sz="4400" b="1">
              <a:cs typeface="Traditional Arabic" pitchFamily="2" charset="-78"/>
            </a:endParaRPr>
          </a:p>
        </p:txBody>
      </p:sp>
      <p:sp>
        <p:nvSpPr>
          <p:cNvPr id="33798" name="Text Box 6"/>
          <p:cNvSpPr txBox="1">
            <a:spLocks noChangeArrowheads="1"/>
          </p:cNvSpPr>
          <p:nvPr/>
        </p:nvSpPr>
        <p:spPr bwMode="auto">
          <a:xfrm>
            <a:off x="2124075" y="3429000"/>
            <a:ext cx="6551613"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rtl="1">
              <a:spcBef>
                <a:spcPct val="50000"/>
              </a:spcBef>
            </a:pPr>
            <a:r>
              <a:rPr lang="ar-SA" sz="2800" b="1">
                <a:cs typeface="Traditional Arabic" pitchFamily="2" charset="-78"/>
              </a:rPr>
              <a:t>عَنْ أَبِى هُرَيْرَةَ </a:t>
            </a:r>
            <a:r>
              <a:rPr lang="ar-KW" sz="2800" b="1">
                <a:cs typeface="Traditional Arabic" pitchFamily="2" charset="-78"/>
              </a:rPr>
              <a:t>رضي الله عنه </a:t>
            </a:r>
            <a:r>
              <a:rPr lang="ar-SA" sz="2800" b="1">
                <a:cs typeface="Traditional Arabic" pitchFamily="2" charset="-78"/>
              </a:rPr>
              <a:t>أَنَّ رَسُولَ اللَّهِ -صلى الله عليه وسلم- قَالَ « أَتَدْرُونَ مَا الْمُفْلِسُ ». قَالُوا الْمُفْلِسُ فِينَا مَنْ لاَ دِرْهَمَ لَهُ وَلاَ مَتَاعَ. فَقَالَ « إِنَّ الْمُفْلِسَ مِنْ أُمَّتِى يَأْتِى يَوْمَ الْقِيَامَةِ بِصَلاَةٍ وَصِيَامٍ وَزَكَاةٍ وَيَأْتِى قَدْ شَتَمَ هَذَا وَقَذَفَ هَذَا وَأَكَلَ مَالَ هَذَا وَسَفَكَ دَمَ هَذَا وَضَرَبَ هَذَا فَيُعْطَى هَذَا مِنْ حَسَنَاتِهِ وَهَذَا مِنْ حَسَنَاتِهِ فَإِنْ فَنِيَتْ حَسَنَاتُهُ قَبْلَ أَنْ يُقْضَى مَا عَلَيْهِ أُخِذَ مِنْ خَطَايَاهُمْ فَطُرِحَتْ عَلَيْهِ ثُمَّ طُرِحَ فِى النَّارِ »</a:t>
            </a:r>
            <a:r>
              <a:rPr lang="ar-KW" sz="2800" b="1">
                <a:cs typeface="Traditional Arabic" pitchFamily="2" charset="-78"/>
              </a:rPr>
              <a:t> رواه مسلم</a:t>
            </a:r>
            <a:endParaRPr lang="en-US" sz="2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1763713" y="4365625"/>
            <a:ext cx="712946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SA" sz="3600" b="1">
                <a:cs typeface="Traditional Arabic" pitchFamily="2" charset="-78"/>
              </a:rPr>
              <a:t>4 – </a:t>
            </a:r>
            <a:r>
              <a:rPr lang="ar-KW" sz="3600" b="1">
                <a:cs typeface="Traditional Arabic" pitchFamily="2" charset="-78"/>
              </a:rPr>
              <a:t>هل تنتهي حياة الإنسان بانتهاء أجله ؟</a:t>
            </a:r>
            <a:endParaRPr lang="ar-SA" sz="3600" b="1">
              <a:cs typeface="Traditional Arabic" pitchFamily="2" charset="-78"/>
            </a:endParaRPr>
          </a:p>
        </p:txBody>
      </p:sp>
      <p:sp>
        <p:nvSpPr>
          <p:cNvPr id="34821" name="Text Box 5"/>
          <p:cNvSpPr txBox="1">
            <a:spLocks noChangeArrowheads="1"/>
          </p:cNvSpPr>
          <p:nvPr/>
        </p:nvSpPr>
        <p:spPr bwMode="auto">
          <a:xfrm>
            <a:off x="2916238" y="333375"/>
            <a:ext cx="49688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rtl="1"/>
            <a:r>
              <a:rPr lang="ar-KW" sz="5400" b="1">
                <a:cs typeface="Traditional Arabic" pitchFamily="2" charset="-78"/>
              </a:rPr>
              <a:t>أسئلة على الموضوع :</a:t>
            </a:r>
            <a:endParaRPr lang="en-US" sz="5400" b="1">
              <a:cs typeface="Traditional Arabic" pitchFamily="2" charset="-78"/>
            </a:endParaRPr>
          </a:p>
        </p:txBody>
      </p:sp>
      <p:sp>
        <p:nvSpPr>
          <p:cNvPr id="34822" name="Text Box 6"/>
          <p:cNvSpPr txBox="1">
            <a:spLocks noChangeArrowheads="1"/>
          </p:cNvSpPr>
          <p:nvPr/>
        </p:nvSpPr>
        <p:spPr bwMode="auto">
          <a:xfrm>
            <a:off x="2124075" y="1341438"/>
            <a:ext cx="67691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SA" sz="3600" b="1">
                <a:cs typeface="Traditional Arabic" pitchFamily="2" charset="-78"/>
              </a:rPr>
              <a:t>1 – </a:t>
            </a:r>
            <a:r>
              <a:rPr lang="ar-KW" sz="3600" b="1">
                <a:cs typeface="Traditional Arabic" pitchFamily="2" charset="-78"/>
              </a:rPr>
              <a:t>ما الأمور الثلاثة التي يقتضيها الإيمان باليوم الآخر ؟</a:t>
            </a:r>
            <a:endParaRPr lang="en-US" sz="3600">
              <a:cs typeface="Traditional Arabic" pitchFamily="2" charset="-78"/>
            </a:endParaRPr>
          </a:p>
        </p:txBody>
      </p:sp>
      <p:sp>
        <p:nvSpPr>
          <p:cNvPr id="34823" name="Text Box 7"/>
          <p:cNvSpPr txBox="1">
            <a:spLocks noChangeArrowheads="1"/>
          </p:cNvSpPr>
          <p:nvPr/>
        </p:nvSpPr>
        <p:spPr bwMode="auto">
          <a:xfrm>
            <a:off x="1692275" y="2492375"/>
            <a:ext cx="7272338"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SA" sz="3600" b="1">
                <a:cs typeface="Traditional Arabic" pitchFamily="2" charset="-78"/>
              </a:rPr>
              <a:t>2 – </a:t>
            </a:r>
            <a:r>
              <a:rPr lang="ar-KW" sz="3600" b="1">
                <a:cs typeface="Traditional Arabic" pitchFamily="2" charset="-78"/>
              </a:rPr>
              <a:t>ما نتائج إنكار الحياة الآخرة على الإنسان في حياته الدنيا ؟</a:t>
            </a:r>
            <a:endParaRPr lang="en-US" sz="3600">
              <a:cs typeface="Traditional Arabic" pitchFamily="2" charset="-78"/>
            </a:endParaRPr>
          </a:p>
        </p:txBody>
      </p:sp>
      <p:sp>
        <p:nvSpPr>
          <p:cNvPr id="34824" name="Text Box 8"/>
          <p:cNvSpPr txBox="1">
            <a:spLocks noChangeArrowheads="1"/>
          </p:cNvSpPr>
          <p:nvPr/>
        </p:nvSpPr>
        <p:spPr bwMode="auto">
          <a:xfrm>
            <a:off x="1547664" y="3644900"/>
            <a:ext cx="7416949"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Low" rtl="1"/>
            <a:r>
              <a:rPr lang="ar-SA" sz="3600" b="1" dirty="0">
                <a:cs typeface="Traditional Arabic" pitchFamily="2" charset="-78"/>
              </a:rPr>
              <a:t>3 – </a:t>
            </a:r>
            <a:r>
              <a:rPr lang="ar-KW" sz="3600" b="1" dirty="0">
                <a:cs typeface="Traditional Arabic" pitchFamily="2" charset="-78"/>
              </a:rPr>
              <a:t>ما آثار الإيمان باليوم الآخر على النفس الإنسانية ؟</a:t>
            </a:r>
            <a:endParaRPr lang="en-US" sz="3600" dirty="0">
              <a:cs typeface="Traditional Arabic" pitchFamily="2" charset="-78"/>
            </a:endParaRPr>
          </a:p>
        </p:txBody>
      </p:sp>
      <p:sp>
        <p:nvSpPr>
          <p:cNvPr id="34825" name="Text Box 9"/>
          <p:cNvSpPr txBox="1">
            <a:spLocks noChangeArrowheads="1"/>
          </p:cNvSpPr>
          <p:nvPr/>
        </p:nvSpPr>
        <p:spPr bwMode="auto">
          <a:xfrm>
            <a:off x="2124075" y="5084763"/>
            <a:ext cx="67691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KW" sz="3600" b="1">
                <a:cs typeface="Traditional Arabic" pitchFamily="2" charset="-78"/>
              </a:rPr>
              <a:t>5</a:t>
            </a:r>
            <a:r>
              <a:rPr lang="ar-SA" sz="3600" b="1">
                <a:cs typeface="Traditional Arabic" pitchFamily="2" charset="-78"/>
              </a:rPr>
              <a:t> – </a:t>
            </a:r>
            <a:r>
              <a:rPr lang="ar-KW" sz="3600" b="1">
                <a:cs typeface="Traditional Arabic" pitchFamily="2" charset="-78"/>
              </a:rPr>
              <a:t>الذين ينكرون البعث يعيشون حياة شقاء وتعاسة في الدنيا قبل الآخرة اذكر صورا من هذه التعاسة التي يعيشها هؤلاء ؟</a:t>
            </a:r>
            <a:endParaRPr lang="ar-SA" sz="3600" b="1">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394" y="5949950"/>
            <a:ext cx="1296144" cy="6173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animEffect transition="in" filter="box(in)">
                                      <p:cBhvr>
                                        <p:cTn id="7" dur="500"/>
                                        <p:tgtEl>
                                          <p:spTgt spid="34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4823"/>
                                        </p:tgtEl>
                                        <p:attrNameLst>
                                          <p:attrName>style.visibility</p:attrName>
                                        </p:attrNameLst>
                                      </p:cBhvr>
                                      <p:to>
                                        <p:strVal val="visible"/>
                                      </p:to>
                                    </p:set>
                                    <p:anim calcmode="lin" valueType="num">
                                      <p:cBhvr additive="base">
                                        <p:cTn id="12" dur="500" fill="hold"/>
                                        <p:tgtEl>
                                          <p:spTgt spid="34823"/>
                                        </p:tgtEl>
                                        <p:attrNameLst>
                                          <p:attrName>ppt_x</p:attrName>
                                        </p:attrNameLst>
                                      </p:cBhvr>
                                      <p:tavLst>
                                        <p:tav tm="0">
                                          <p:val>
                                            <p:strVal val="#ppt_x"/>
                                          </p:val>
                                        </p:tav>
                                        <p:tav tm="100000">
                                          <p:val>
                                            <p:strVal val="#ppt_x"/>
                                          </p:val>
                                        </p:tav>
                                      </p:tavLst>
                                    </p:anim>
                                    <p:anim calcmode="lin" valueType="num">
                                      <p:cBhvr additive="base">
                                        <p:cTn id="13" dur="500" fill="hold"/>
                                        <p:tgtEl>
                                          <p:spTgt spid="3482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4824"/>
                                        </p:tgtEl>
                                        <p:attrNameLst>
                                          <p:attrName>style.visibility</p:attrName>
                                        </p:attrNameLst>
                                      </p:cBhvr>
                                      <p:to>
                                        <p:strVal val="visible"/>
                                      </p:to>
                                    </p:set>
                                    <p:animEffect transition="in" filter="blinds(horizontal)">
                                      <p:cBhvr>
                                        <p:cTn id="18" dur="500"/>
                                        <p:tgtEl>
                                          <p:spTgt spid="3482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4820"/>
                                        </p:tgtEl>
                                        <p:attrNameLst>
                                          <p:attrName>style.visibility</p:attrName>
                                        </p:attrNameLst>
                                      </p:cBhvr>
                                      <p:to>
                                        <p:strVal val="visible"/>
                                      </p:to>
                                    </p:set>
                                    <p:animEffect transition="in" filter="blinds(horizontal)">
                                      <p:cBhvr>
                                        <p:cTn id="23" dur="500"/>
                                        <p:tgtEl>
                                          <p:spTgt spid="3482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4825"/>
                                        </p:tgtEl>
                                        <p:attrNameLst>
                                          <p:attrName>style.visibility</p:attrName>
                                        </p:attrNameLst>
                                      </p:cBhvr>
                                      <p:to>
                                        <p:strVal val="visible"/>
                                      </p:to>
                                    </p:set>
                                    <p:animEffect transition="in" filter="blinds(horizontal)">
                                      <p:cBhvr>
                                        <p:cTn id="28" dur="500"/>
                                        <p:tgtEl>
                                          <p:spTgt spid="34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P spid="34822" grpId="0"/>
      <p:bldP spid="34823" grpId="0"/>
      <p:bldP spid="34824" grpId="0"/>
      <p:bldP spid="34825" grpId="0"/>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200</TotalTime>
  <Words>885</Words>
  <Application>Microsoft Office PowerPoint</Application>
  <PresentationFormat>On-screen Show (4:3)</PresentationFormat>
  <Paragraphs>63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Modèle par défaut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Party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Ric</dc:creator>
  <cp:lastModifiedBy>desktop</cp:lastModifiedBy>
  <cp:revision>78</cp:revision>
  <dcterms:created xsi:type="dcterms:W3CDTF">2008-05-06T17:35:57Z</dcterms:created>
  <dcterms:modified xsi:type="dcterms:W3CDTF">2018-10-12T18:00:16Z</dcterms:modified>
</cp:coreProperties>
</file>