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7" r:id="rId5"/>
    <p:sldId id="269" r:id="rId6"/>
    <p:sldId id="259" r:id="rId7"/>
    <p:sldId id="260" r:id="rId8"/>
    <p:sldId id="268" r:id="rId9"/>
    <p:sldId id="261" r:id="rId10"/>
    <p:sldId id="262" r:id="rId11"/>
    <p:sldId id="263" r:id="rId12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66" d="100"/>
          <a:sy n="66" d="100"/>
        </p:scale>
        <p:origin x="2094" y="5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ar-KW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fld id="{04D57C8B-492F-4D46-A87B-E299E549D29E}" type="datetimeFigureOut">
              <a:rPr lang="ar-SA" altLang="ar-KW"/>
              <a:pPr/>
              <a:t>07/01/1440</a:t>
            </a:fld>
            <a:endParaRPr lang="en-US" altLang="ar-KW"/>
          </a:p>
        </p:txBody>
      </p:sp>
      <p:sp>
        <p:nvSpPr>
          <p:cNvPr id="2458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KW" smtClean="0"/>
              <a:t>انقر لتحرير أنماط النص الرئيسي</a:t>
            </a:r>
            <a:endParaRPr lang="en-US" altLang="ar-KW" smtClean="0"/>
          </a:p>
          <a:p>
            <a:pPr lvl="1"/>
            <a:r>
              <a:rPr lang="ar-SA" altLang="ar-KW" smtClean="0"/>
              <a:t>المستوى الثاني</a:t>
            </a:r>
            <a:endParaRPr lang="en-US" altLang="ar-KW" smtClean="0"/>
          </a:p>
          <a:p>
            <a:pPr lvl="2"/>
            <a:r>
              <a:rPr lang="ar-SA" altLang="ar-KW" smtClean="0"/>
              <a:t>المستوى الثالث</a:t>
            </a:r>
            <a:endParaRPr lang="en-US" altLang="ar-KW" smtClean="0"/>
          </a:p>
          <a:p>
            <a:pPr lvl="3"/>
            <a:r>
              <a:rPr lang="ar-SA" altLang="ar-KW" smtClean="0"/>
              <a:t>المستوى الرابع</a:t>
            </a:r>
            <a:endParaRPr lang="en-US" altLang="ar-KW" smtClean="0"/>
          </a:p>
          <a:p>
            <a:pPr lvl="4"/>
            <a:r>
              <a:rPr lang="ar-SA" altLang="ar-KW" smtClean="0"/>
              <a:t>المستوى الخامس</a:t>
            </a:r>
            <a:endParaRPr lang="en-US" altLang="ar-KW" smtClean="0"/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ar-KW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fld id="{84E8FF10-DF49-4383-85B6-636BDD9408C7}" type="slidenum">
              <a:rPr lang="ar-SA" altLang="ar-KW"/>
              <a:pPr/>
              <a:t>‹#›</a:t>
            </a:fld>
            <a:endParaRPr lang="en-US" altLang="ar-K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KW" altLang="ar-K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EDF020-B717-4FDD-BC0A-52D404D49975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943889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8972C6-F3DE-403C-932A-B13BB270826B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35766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4E6E69-FDF4-456E-AC91-7FD7A57B7E13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4141409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9927F9-162A-457C-B589-3782B8F40B58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523816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1AD46A-D28E-4C06-9760-E8E382C84567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3893494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0E15C2-7172-4EB0-BFBF-6EFA851B30FF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415022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FA6E0C-1318-4695-9DA6-CA8AB6122625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1505573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3955BA-39CD-4CD3-B9B5-665153DC112B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3273312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B96982-5FDF-4204-8C03-66AABDDCC2A6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2918324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C24C21-0934-4829-852A-DDDD30EB0738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3663179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2F5F08-BE6B-412F-8B64-61D6CC49C222}" type="slidenum">
              <a:rPr lang="ar-SA" altLang="ar-KW"/>
              <a:pPr/>
              <a:t>‹#›</a:t>
            </a:fld>
            <a:endParaRPr lang="en-US" altLang="ar-KW"/>
          </a:p>
        </p:txBody>
      </p:sp>
    </p:spTree>
    <p:extLst>
      <p:ext uri="{BB962C8B-B14F-4D97-AF65-F5344CB8AC3E}">
        <p14:creationId xmlns:p14="http://schemas.microsoft.com/office/powerpoint/2010/main" val="4235483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KW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KW" smtClean="0"/>
              <a:t>انقر لتحرير أنماط النص الرئيسي</a:t>
            </a:r>
          </a:p>
          <a:p>
            <a:pPr lvl="1"/>
            <a:r>
              <a:rPr lang="ar-SA" altLang="ar-KW" smtClean="0"/>
              <a:t>المستوى الثاني</a:t>
            </a:r>
          </a:p>
          <a:p>
            <a:pPr lvl="2"/>
            <a:r>
              <a:rPr lang="ar-SA" altLang="ar-KW" smtClean="0"/>
              <a:t>المستوى الثالث</a:t>
            </a:r>
          </a:p>
          <a:p>
            <a:pPr lvl="3"/>
            <a:r>
              <a:rPr lang="ar-SA" altLang="ar-KW" smtClean="0"/>
              <a:t>المستوى الرابع</a:t>
            </a:r>
          </a:p>
          <a:p>
            <a:pPr lvl="4"/>
            <a:r>
              <a:rPr lang="ar-SA" altLang="ar-KW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7851AE27-AA04-420D-A24A-4BD9EFF2166B}" type="slidenum">
              <a:rPr lang="ar-SA" altLang="ar-KW"/>
              <a:pPr/>
              <a:t>‹#›</a:t>
            </a:fld>
            <a:endParaRPr lang="en-US" altLang="ar-K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755650" y="692150"/>
            <a:ext cx="7920038" cy="544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11700" b="1" dirty="0">
                <a:solidFill>
                  <a:schemeClr val="bg1"/>
                </a:solidFill>
                <a:cs typeface="Traditional Arabic" pitchFamily="2" charset="-78"/>
              </a:rPr>
              <a:t>جويرية بنت الحارث المصطلقية</a:t>
            </a:r>
          </a:p>
          <a:p>
            <a:pPr algn="ctr">
              <a:defRPr/>
            </a:pPr>
            <a:r>
              <a:rPr lang="ar-SA" sz="11700" b="1" dirty="0">
                <a:solidFill>
                  <a:schemeClr val="bg1"/>
                </a:solidFill>
                <a:cs typeface="Traditional Arabic" pitchFamily="2" charset="-78"/>
              </a:rPr>
              <a:t>رضي الله عنها</a:t>
            </a:r>
            <a:endParaRPr lang="ar-SA" sz="11700" dirty="0">
              <a:solidFill>
                <a:schemeClr val="bg1"/>
              </a:solidFill>
              <a:cs typeface="Traditional Arabic" pitchFamily="2" charset="-78"/>
            </a:endParaRP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517232"/>
            <a:ext cx="2217812" cy="1056268"/>
          </a:xfrm>
          <a:prstGeom prst="rect">
            <a:avLst/>
          </a:prstGeom>
          <a:effectLst>
            <a:outerShdw blurRad="50800" dist="25400" dir="5400000" algn="ctr" rotWithShape="0">
              <a:schemeClr val="bg1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755650" y="908050"/>
            <a:ext cx="7632700" cy="521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4800" b="1" dirty="0">
                <a:solidFill>
                  <a:schemeClr val="bg1"/>
                </a:solidFill>
                <a:cs typeface="Traditional Arabic" pitchFamily="2" charset="-78"/>
              </a:rPr>
              <a:t>هي أم المؤمنين جويرية بنت الحارث بن أبي ضرار بن حبيب بن جذيمة الخزاعية المصطلقية ، كانت تحت ابن عم لها يقال له </a:t>
            </a:r>
            <a:r>
              <a:rPr lang="ar-SA" sz="4800" b="1" dirty="0" err="1">
                <a:solidFill>
                  <a:schemeClr val="bg1"/>
                </a:solidFill>
                <a:cs typeface="Traditional Arabic" pitchFamily="2" charset="-78"/>
              </a:rPr>
              <a:t>مسافع</a:t>
            </a:r>
            <a:r>
              <a:rPr lang="ar-SA" sz="4800" b="1" dirty="0">
                <a:solidFill>
                  <a:schemeClr val="bg1"/>
                </a:solidFill>
                <a:cs typeface="Traditional Arabic" pitchFamily="2" charset="-78"/>
              </a:rPr>
              <a:t> بن صفوان </a:t>
            </a:r>
            <a:r>
              <a:rPr lang="ar-SA" sz="4800" b="1" dirty="0" err="1">
                <a:solidFill>
                  <a:schemeClr val="bg1"/>
                </a:solidFill>
                <a:cs typeface="Traditional Arabic" pitchFamily="2" charset="-78"/>
              </a:rPr>
              <a:t>المصطلقي</a:t>
            </a:r>
            <a:r>
              <a:rPr lang="ar-SA" sz="4800" b="1" dirty="0">
                <a:solidFill>
                  <a:schemeClr val="bg1"/>
                </a:solidFill>
                <a:cs typeface="Traditional Arabic" pitchFamily="2" charset="-78"/>
              </a:rPr>
              <a:t> ، وقد قُتل في يوم </a:t>
            </a:r>
            <a:r>
              <a:rPr lang="ar-SA" sz="4800" b="1" dirty="0" err="1">
                <a:solidFill>
                  <a:schemeClr val="bg1"/>
                </a:solidFill>
                <a:cs typeface="Traditional Arabic" pitchFamily="2" charset="-78"/>
              </a:rPr>
              <a:t>المريسيع</a:t>
            </a:r>
            <a:r>
              <a:rPr lang="ar-SA" sz="4800" b="1" dirty="0">
                <a:solidFill>
                  <a:schemeClr val="bg1"/>
                </a:solidFill>
                <a:cs typeface="Traditional Arabic" pitchFamily="2" charset="-78"/>
              </a:rPr>
              <a:t> ، ثم غزا النبي صلى الله عليه وسلم قومها بني المصطلق فكانت من جملة السبي ، ووقعت في سهم ثابت بن قيس رضي الله عنه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042988" y="549275"/>
            <a:ext cx="7850187" cy="613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6600" b="1">
                <a:solidFill>
                  <a:schemeClr val="bg1"/>
                </a:solidFill>
                <a:cs typeface="Traditional Arabic" pitchFamily="2" charset="-78"/>
              </a:rPr>
              <a:t>وزواج رسول الله صلى الله عليه وسلم منها وقع في السنة الخامسة للهجرة ، وكان عمرها إذ ذاك عشرين سنة ، ومن ثمار هذا الزواج المبارك فكاك المسلمين لأسراهم من قومها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250825" y="187325"/>
            <a:ext cx="8642350" cy="557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ففي الحديث عن عائشة أم المؤمنين رضي الله عنها قالت : ( لما قسم رسول الله صلى الله عليه وسلم سبايا بني المصطلق ، وقعت جويرية بنت الحارث في السهم لثابت بن قيس بن الشماس أو لابن عم له ، وكاتبته على نفسها ، فأتت رسول الله صلى الله عليه وسلم تستعينه في كتابتها ، فقالت : يا رسول الله ، أنا جويرية بنت الحارث بن أبي ضرار ، وقد أصابني ما لم يخف عليك ، فوقعتُ في السهم لثابت بن قيس بن الشماس أو لابن عم له ، فكاتبته على نفسي ، فجئتك أستعينك على كتابتي ، فقال لها : فهل لك في خير من ذلك ؟ </a:t>
            </a:r>
            <a:endParaRPr lang="en-US" sz="4000" b="1"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684213" y="404813"/>
            <a:ext cx="784860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قالت: وما هو يا رسول الله ؟ قال : أقضي كتابتك وأتزوجك ، قالت : نعم يا رسول الله ، قال: قد فعلت ، وخرج الخبر إلى الناس أن رسول الله صلى الله عليه وسلم تزوج جويرية بنت الحارث ، فقال الناس : أصهار رسول الله صلى الله عليه وسلم ، فأرسلوا ما بأيديهم - أي أعتقوا- من السبي ، فأعتق بتزويجه إياها مائة أهل بيت من بني المصطلق ، فما أعلم امرأة أعظم بركة على قومها منها ) رواه الإمام أحمد في مسنده .</a:t>
            </a:r>
            <a:endParaRPr lang="en-US" sz="4000" b="1"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684213" y="404813"/>
            <a:ext cx="7991475" cy="545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4400" b="1">
                <a:solidFill>
                  <a:schemeClr val="bg1"/>
                </a:solidFill>
                <a:cs typeface="Traditional Arabic" pitchFamily="2" charset="-78"/>
              </a:rPr>
              <a:t>وروى ابن سعد في الطبقات أنه لما وقعت جويرية بنت الحارث في السبي ، جاء أبوها إلى النبي صلى الله عليه وسلم فقال : إن ابنتي لا يُسبى مثلها ؛ فأنا أكرم من ذاك ، فخل سبيلها ، فقال : ( أرأيت إن خيّرناها ، أليس قد أحسنّا ؟) ، قال : بلى ، وأدّيت ما عليك . ، فأتاها أبوها فقال : إن هذا الرجل قد خيّرك فلا تفضحينا ، فقالت : فإني قد اخترت رسول الله صلى الله عليه وسلم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95288" y="260350"/>
            <a:ext cx="8424862" cy="42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5400" b="1">
                <a:solidFill>
                  <a:schemeClr val="bg1"/>
                </a:solidFill>
                <a:cs typeface="Traditional Arabic" pitchFamily="2" charset="-78"/>
              </a:rPr>
              <a:t>وغيَّر رسول الله صلى الله عليه وسلم اسمها ، فعن ابن عباس قال : ( كان اسم جويرية بنت الحارث برة ، فحوّل النبي صلى الله عليه وسلم اسمها ، فسماها جويرية ) رواه الإمام أحمد في مسنده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395288" y="287338"/>
            <a:ext cx="8424862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3600" b="1">
                <a:solidFill>
                  <a:schemeClr val="bg1"/>
                </a:solidFill>
                <a:cs typeface="Traditional Arabic" pitchFamily="2" charset="-78"/>
              </a:rPr>
              <a:t>وكانت رضي الله عنها ذات صبرٍ وعبادة ، كثيرة الذكر لله عزوجل ، ولعلّنا نستطيع أن نلمس ذلك من خلال الحديث الذي رواه ابن عباس رضي الله عنه ( أن النبي صلى الله عليه وسلم مرّ على جويرية بنت الحارث  وهي في مسجد ، ثم مر النبي صلى الله عليه وسلم بها قريباً من نصف النهار ، فقال لها : ما زلتِ على حالكِ ، فقالت: نعم ، قال ألا أعلمكِ كلماتٍ تقولينها : سبحان الله عدد خلقه ، سبحان الله عدد خلقه ، سبحان الله عدد خلقه ، سبحان الله رضا نفسه ، سبحان الله رضا نفسه ، سبحان الله رضا نفسه ، سبحان الله زنة عرشه ، سبحان الله زنة عرشه ، سبحان الله زنة عرشه ، سبحان الله مداد كلماته ، سبحان الله مداد كلماته ، سبحان الله مداد كلماته ) رواه الترمذي ، وصحّحه الألباني .</a:t>
            </a:r>
            <a:endParaRPr lang="en-US" sz="3600" b="1"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755650" y="476250"/>
            <a:ext cx="7920038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ar-SA" sz="4000" b="1">
                <a:solidFill>
                  <a:schemeClr val="bg1"/>
                </a:solidFill>
                <a:cs typeface="Traditional Arabic" pitchFamily="2" charset="-78"/>
              </a:rPr>
              <a:t>ولم تذكر لنا كتب الحديث إلا القليل من مرويّاتها ، ومن جملة ذلك ما رواه الإمام أحمد في مسنده عن جويرية بنت الحرث رضي الله عنها قالت : ( دخل عليّ النبي صلى الله عليه وسلم  يوم جمعة وأنا صائمة فقال لي : أصمت أمس ؟ ، قلت : لا ، قال : تريدين أن تصومي غدا ؟ ، قلت : لا ، قال فأفطري ) .</a:t>
            </a:r>
            <a:endParaRPr lang="en-US" sz="4000" b="1"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971550" y="765175"/>
            <a:ext cx="7272338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ar-SA" sz="5400" b="1">
                <a:solidFill>
                  <a:schemeClr val="bg1"/>
                </a:solidFill>
                <a:cs typeface="Traditional Arabic" pitchFamily="2" charset="-78"/>
              </a:rPr>
              <a:t>توفيت أم المؤمنين جُويرية في المدينة سنة خمسين، وقيل سنة سبع وخمسين للهجرة وعمرها 65سنة . فرضي الله عنها ، وعن أمهات المؤمنين أجمعين.</a:t>
            </a:r>
            <a:endParaRPr lang="en-US" sz="5400" b="1">
              <a:solidFill>
                <a:schemeClr val="bg1"/>
              </a:solidFill>
              <a:cs typeface="Traditional Arabic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143000" y="1038225"/>
            <a:ext cx="716280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4400" b="1" dirty="0">
                <a:solidFill>
                  <a:schemeClr val="bg1"/>
                </a:solidFill>
                <a:cs typeface="Traditional Arabic" pitchFamily="2" charset="-78"/>
              </a:rPr>
              <a:t>أخذت المادة من موقع الشبكة الإسلامية :</a:t>
            </a:r>
            <a:endParaRPr lang="en-US" sz="44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 rtl="0">
              <a:defRPr/>
            </a:pPr>
            <a:r>
              <a:rPr lang="en-US" sz="3600" b="1" dirty="0">
                <a:solidFill>
                  <a:schemeClr val="bg1"/>
                </a:solidFill>
              </a:rPr>
              <a:t>http://www.islamweb.net/</a:t>
            </a:r>
            <a:endParaRPr lang="en-US" sz="7200" b="1" dirty="0">
              <a:solidFill>
                <a:schemeClr val="bg1"/>
              </a:solidFill>
              <a:cs typeface="Traditional Arabic" pitchFamily="2" charset="-78"/>
            </a:endParaRPr>
          </a:p>
          <a:p>
            <a:pPr algn="ctr">
              <a:defRPr/>
            </a:pPr>
            <a:r>
              <a:rPr lang="ar-SA" sz="4400" b="1" dirty="0">
                <a:solidFill>
                  <a:schemeClr val="bg1"/>
                </a:solidFill>
                <a:cs typeface="Traditional Arabic" pitchFamily="2" charset="-78"/>
              </a:rPr>
              <a:t>وتم التصميم من قبل </a:t>
            </a:r>
            <a:r>
              <a:rPr lang="ar-KW" sz="4400" b="1" dirty="0" smtClean="0">
                <a:solidFill>
                  <a:schemeClr val="bg1"/>
                </a:solidFill>
                <a:cs typeface="Traditional Arabic" pitchFamily="2" charset="-78"/>
              </a:rPr>
              <a:t>موقع: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438" y="3140968"/>
            <a:ext cx="3225924" cy="15363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نسق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525</Words>
  <Application>Microsoft Office PowerPoint</Application>
  <PresentationFormat>عرض على الشاشة (4:3)</PresentationFormat>
  <Paragraphs>14</Paragraphs>
  <Slides>11</Slides>
  <Notes>11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Traditional Arabic</vt:lpstr>
      <vt:lpstr>تصميم افتراضي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users</dc:creator>
  <cp:lastModifiedBy>مسير ماطر عجيل ناجى الظفيرى</cp:lastModifiedBy>
  <cp:revision>11</cp:revision>
  <dcterms:created xsi:type="dcterms:W3CDTF">2007-01-10T12:47:25Z</dcterms:created>
  <dcterms:modified xsi:type="dcterms:W3CDTF">2018-09-17T08:18:41Z</dcterms:modified>
</cp:coreProperties>
</file>