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5" r:id="rId7"/>
    <p:sldId id="267" r:id="rId8"/>
    <p:sldId id="266" r:id="rId9"/>
    <p:sldId id="268" r:id="rId10"/>
    <p:sldId id="269" r:id="rId11"/>
  </p:sldIdLst>
  <p:sldSz cx="9144000" cy="6858000" type="screen4x3"/>
  <p:notesSz cx="6858000" cy="9144000"/>
  <p:defaultTex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KW"/>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KW"/>
          </a:p>
        </p:txBody>
      </p:sp>
      <p:sp>
        <p:nvSpPr>
          <p:cNvPr id="4" name="Date Placeholder 3"/>
          <p:cNvSpPr>
            <a:spLocks noGrp="1"/>
          </p:cNvSpPr>
          <p:nvPr>
            <p:ph type="dt" sz="half" idx="10"/>
          </p:nvPr>
        </p:nvSpPr>
        <p:spPr/>
        <p:txBody>
          <a:bodyPr/>
          <a:lstStyle>
            <a:lvl1pPr>
              <a:defRPr/>
            </a:lvl1pPr>
          </a:lstStyle>
          <a:p>
            <a:pPr>
              <a:defRPr/>
            </a:pPr>
            <a:fld id="{79125A90-411F-4906-80D2-DD6DECE7C99B}"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F37001AB-41A2-4D22-96A9-9DACB46F97BC}" type="slidenum">
              <a:rPr lang="ar-KW"/>
              <a:pPr>
                <a:defRPr/>
              </a:pPr>
              <a:t>‹#›</a:t>
            </a:fld>
            <a:endParaRPr lang="ar-KW"/>
          </a:p>
        </p:txBody>
      </p:sp>
    </p:spTree>
    <p:extLst>
      <p:ext uri="{BB962C8B-B14F-4D97-AF65-F5344CB8AC3E}">
        <p14:creationId xmlns:p14="http://schemas.microsoft.com/office/powerpoint/2010/main" val="3214033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07B86694-C377-4132-83CE-7A7F3520FA27}"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697B660F-FE0C-44D2-8D83-05DC4A83C1A1}" type="slidenum">
              <a:rPr lang="ar-KW"/>
              <a:pPr>
                <a:defRPr/>
              </a:pPr>
              <a:t>‹#›</a:t>
            </a:fld>
            <a:endParaRPr lang="ar-KW"/>
          </a:p>
        </p:txBody>
      </p:sp>
    </p:spTree>
    <p:extLst>
      <p:ext uri="{BB962C8B-B14F-4D97-AF65-F5344CB8AC3E}">
        <p14:creationId xmlns:p14="http://schemas.microsoft.com/office/powerpoint/2010/main" val="315445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KW"/>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57BB469-0772-4A33-A8FC-6D36311E160D}"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CB8C9AF0-A965-4185-8CDC-A6144AEE7568}" type="slidenum">
              <a:rPr lang="ar-KW"/>
              <a:pPr>
                <a:defRPr/>
              </a:pPr>
              <a:t>‹#›</a:t>
            </a:fld>
            <a:endParaRPr lang="ar-KW"/>
          </a:p>
        </p:txBody>
      </p:sp>
    </p:spTree>
    <p:extLst>
      <p:ext uri="{BB962C8B-B14F-4D97-AF65-F5344CB8AC3E}">
        <p14:creationId xmlns:p14="http://schemas.microsoft.com/office/powerpoint/2010/main" val="1183975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5" name="Date Placeholder 3"/>
          <p:cNvSpPr>
            <a:spLocks noGrp="1"/>
          </p:cNvSpPr>
          <p:nvPr>
            <p:ph type="dt" sz="half" idx="10"/>
          </p:nvPr>
        </p:nvSpPr>
        <p:spPr/>
        <p:txBody>
          <a:bodyPr/>
          <a:lstStyle>
            <a:lvl1pPr>
              <a:defRPr/>
            </a:lvl1pPr>
          </a:lstStyle>
          <a:p>
            <a:pPr>
              <a:defRPr/>
            </a:pPr>
            <a:fld id="{5001B25D-647A-48CE-B1BC-2F13466AA8B1}" type="datetimeFigureOut">
              <a:rPr lang="ar-KW"/>
              <a:pPr>
                <a:defRPr/>
              </a:pPr>
              <a:t>02/02/1440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710AD5DE-56E2-4BB7-A22A-0FD2CE2C40ED}" type="slidenum">
              <a:rPr lang="ar-KW"/>
              <a:pPr>
                <a:defRPr/>
              </a:pPr>
              <a:t>‹#›</a:t>
            </a:fld>
            <a:endParaRPr lang="ar-KW"/>
          </a:p>
        </p:txBody>
      </p:sp>
    </p:spTree>
    <p:extLst>
      <p:ext uri="{BB962C8B-B14F-4D97-AF65-F5344CB8AC3E}">
        <p14:creationId xmlns:p14="http://schemas.microsoft.com/office/powerpoint/2010/main" val="955885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KW"/>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7" name="Date Placeholder 3"/>
          <p:cNvSpPr>
            <a:spLocks noGrp="1"/>
          </p:cNvSpPr>
          <p:nvPr>
            <p:ph type="dt" sz="half" idx="10"/>
          </p:nvPr>
        </p:nvSpPr>
        <p:spPr/>
        <p:txBody>
          <a:bodyPr/>
          <a:lstStyle>
            <a:lvl1pPr>
              <a:defRPr/>
            </a:lvl1pPr>
          </a:lstStyle>
          <a:p>
            <a:pPr>
              <a:defRPr/>
            </a:pPr>
            <a:fld id="{4462AEA0-ED7A-47D6-8B37-57EE67230DE1}" type="datetimeFigureOut">
              <a:rPr lang="ar-KW"/>
              <a:pPr>
                <a:defRPr/>
              </a:pPr>
              <a:t>02/02/1440</a:t>
            </a:fld>
            <a:endParaRPr lang="ar-KW"/>
          </a:p>
        </p:txBody>
      </p:sp>
      <p:sp>
        <p:nvSpPr>
          <p:cNvPr id="8" name="Footer Placeholder 4"/>
          <p:cNvSpPr>
            <a:spLocks noGrp="1"/>
          </p:cNvSpPr>
          <p:nvPr>
            <p:ph type="ftr" sz="quarter" idx="11"/>
          </p:nvPr>
        </p:nvSpPr>
        <p:spPr/>
        <p:txBody>
          <a:bodyPr/>
          <a:lstStyle>
            <a:lvl1pPr>
              <a:defRPr/>
            </a:lvl1pPr>
          </a:lstStyle>
          <a:p>
            <a:pPr>
              <a:defRPr/>
            </a:pPr>
            <a:endParaRPr lang="ar-KW"/>
          </a:p>
        </p:txBody>
      </p:sp>
      <p:sp>
        <p:nvSpPr>
          <p:cNvPr id="9" name="Slide Number Placeholder 5"/>
          <p:cNvSpPr>
            <a:spLocks noGrp="1"/>
          </p:cNvSpPr>
          <p:nvPr>
            <p:ph type="sldNum" sz="quarter" idx="12"/>
          </p:nvPr>
        </p:nvSpPr>
        <p:spPr/>
        <p:txBody>
          <a:bodyPr/>
          <a:lstStyle>
            <a:lvl1pPr>
              <a:defRPr/>
            </a:lvl1pPr>
          </a:lstStyle>
          <a:p>
            <a:pPr>
              <a:defRPr/>
            </a:pPr>
            <a:fld id="{E32F0A45-017F-4C86-950A-E6816B1A183E}" type="slidenum">
              <a:rPr lang="ar-KW"/>
              <a:pPr>
                <a:defRPr/>
              </a:pPr>
              <a:t>‹#›</a:t>
            </a:fld>
            <a:endParaRPr lang="ar-KW"/>
          </a:p>
        </p:txBody>
      </p:sp>
    </p:spTree>
    <p:extLst>
      <p:ext uri="{BB962C8B-B14F-4D97-AF65-F5344CB8AC3E}">
        <p14:creationId xmlns:p14="http://schemas.microsoft.com/office/powerpoint/2010/main" val="2054783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Date Placeholder 3"/>
          <p:cNvSpPr>
            <a:spLocks noGrp="1"/>
          </p:cNvSpPr>
          <p:nvPr>
            <p:ph type="dt" sz="half" idx="10"/>
          </p:nvPr>
        </p:nvSpPr>
        <p:spPr/>
        <p:txBody>
          <a:bodyPr/>
          <a:lstStyle>
            <a:lvl1pPr>
              <a:defRPr/>
            </a:lvl1pPr>
          </a:lstStyle>
          <a:p>
            <a:pPr>
              <a:defRPr/>
            </a:pPr>
            <a:fld id="{DF7D3E46-B9CD-49B4-B2CA-985D86CBC7C2}" type="datetimeFigureOut">
              <a:rPr lang="ar-KW"/>
              <a:pPr>
                <a:defRPr/>
              </a:pPr>
              <a:t>02/02/1440</a:t>
            </a:fld>
            <a:endParaRPr lang="ar-KW"/>
          </a:p>
        </p:txBody>
      </p:sp>
      <p:sp>
        <p:nvSpPr>
          <p:cNvPr id="4" name="Footer Placeholder 4"/>
          <p:cNvSpPr>
            <a:spLocks noGrp="1"/>
          </p:cNvSpPr>
          <p:nvPr>
            <p:ph type="ftr" sz="quarter" idx="11"/>
          </p:nvPr>
        </p:nvSpPr>
        <p:spPr/>
        <p:txBody>
          <a:bodyPr/>
          <a:lstStyle>
            <a:lvl1pPr>
              <a:defRPr/>
            </a:lvl1pPr>
          </a:lstStyle>
          <a:p>
            <a:pPr>
              <a:defRPr/>
            </a:pPr>
            <a:endParaRPr lang="ar-KW"/>
          </a:p>
        </p:txBody>
      </p:sp>
      <p:sp>
        <p:nvSpPr>
          <p:cNvPr id="5" name="Slide Number Placeholder 5"/>
          <p:cNvSpPr>
            <a:spLocks noGrp="1"/>
          </p:cNvSpPr>
          <p:nvPr>
            <p:ph type="sldNum" sz="quarter" idx="12"/>
          </p:nvPr>
        </p:nvSpPr>
        <p:spPr/>
        <p:txBody>
          <a:bodyPr/>
          <a:lstStyle>
            <a:lvl1pPr>
              <a:defRPr/>
            </a:lvl1pPr>
          </a:lstStyle>
          <a:p>
            <a:pPr>
              <a:defRPr/>
            </a:pPr>
            <a:fld id="{87BFD78D-4421-429C-A3D1-69B0B47B2034}" type="slidenum">
              <a:rPr lang="ar-KW"/>
              <a:pPr>
                <a:defRPr/>
              </a:pPr>
              <a:t>‹#›</a:t>
            </a:fld>
            <a:endParaRPr lang="ar-KW"/>
          </a:p>
        </p:txBody>
      </p:sp>
    </p:spTree>
    <p:extLst>
      <p:ext uri="{BB962C8B-B14F-4D97-AF65-F5344CB8AC3E}">
        <p14:creationId xmlns:p14="http://schemas.microsoft.com/office/powerpoint/2010/main" val="1322884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E3CC782-9E0F-4D75-893E-01A449DA9C95}" type="datetimeFigureOut">
              <a:rPr lang="ar-KW"/>
              <a:pPr>
                <a:defRPr/>
              </a:pPr>
              <a:t>02/02/1440</a:t>
            </a:fld>
            <a:endParaRPr lang="ar-KW"/>
          </a:p>
        </p:txBody>
      </p:sp>
      <p:sp>
        <p:nvSpPr>
          <p:cNvPr id="3" name="Footer Placeholder 4"/>
          <p:cNvSpPr>
            <a:spLocks noGrp="1"/>
          </p:cNvSpPr>
          <p:nvPr>
            <p:ph type="ftr" sz="quarter" idx="11"/>
          </p:nvPr>
        </p:nvSpPr>
        <p:spPr/>
        <p:txBody>
          <a:bodyPr/>
          <a:lstStyle>
            <a:lvl1pPr>
              <a:defRPr/>
            </a:lvl1pPr>
          </a:lstStyle>
          <a:p>
            <a:pPr>
              <a:defRPr/>
            </a:pPr>
            <a:endParaRPr lang="ar-KW"/>
          </a:p>
        </p:txBody>
      </p:sp>
      <p:sp>
        <p:nvSpPr>
          <p:cNvPr id="4" name="Slide Number Placeholder 5"/>
          <p:cNvSpPr>
            <a:spLocks noGrp="1"/>
          </p:cNvSpPr>
          <p:nvPr>
            <p:ph type="sldNum" sz="quarter" idx="12"/>
          </p:nvPr>
        </p:nvSpPr>
        <p:spPr/>
        <p:txBody>
          <a:bodyPr/>
          <a:lstStyle>
            <a:lvl1pPr>
              <a:defRPr/>
            </a:lvl1pPr>
          </a:lstStyle>
          <a:p>
            <a:pPr>
              <a:defRPr/>
            </a:pPr>
            <a:fld id="{0079B087-20D7-42FE-8EA3-67DA7EDAD91A}" type="slidenum">
              <a:rPr lang="ar-KW"/>
              <a:pPr>
                <a:defRPr/>
              </a:pPr>
              <a:t>‹#›</a:t>
            </a:fld>
            <a:endParaRPr lang="ar-KW"/>
          </a:p>
        </p:txBody>
      </p:sp>
    </p:spTree>
    <p:extLst>
      <p:ext uri="{BB962C8B-B14F-4D97-AF65-F5344CB8AC3E}">
        <p14:creationId xmlns:p14="http://schemas.microsoft.com/office/powerpoint/2010/main" val="1441472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KW"/>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30B2D8A-D447-41A7-A798-8A30A69BDDDB}" type="datetimeFigureOut">
              <a:rPr lang="ar-KW"/>
              <a:pPr>
                <a:defRPr/>
              </a:pPr>
              <a:t>02/02/1440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0FC5E821-9AF8-445F-A204-12CB202B1685}" type="slidenum">
              <a:rPr lang="ar-KW"/>
              <a:pPr>
                <a:defRPr/>
              </a:pPr>
              <a:t>‹#›</a:t>
            </a:fld>
            <a:endParaRPr lang="ar-KW"/>
          </a:p>
        </p:txBody>
      </p:sp>
    </p:spTree>
    <p:extLst>
      <p:ext uri="{BB962C8B-B14F-4D97-AF65-F5344CB8AC3E}">
        <p14:creationId xmlns:p14="http://schemas.microsoft.com/office/powerpoint/2010/main" val="839825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KW"/>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0969BA7-205A-4594-982E-C2510694A794}" type="datetimeFigureOut">
              <a:rPr lang="ar-KW"/>
              <a:pPr>
                <a:defRPr/>
              </a:pPr>
              <a:t>02/02/1440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A5D69781-A5C6-4184-B3E7-AA098C4E566A}" type="slidenum">
              <a:rPr lang="ar-KW"/>
              <a:pPr>
                <a:defRPr/>
              </a:pPr>
              <a:t>‹#›</a:t>
            </a:fld>
            <a:endParaRPr lang="ar-KW"/>
          </a:p>
        </p:txBody>
      </p:sp>
    </p:spTree>
    <p:extLst>
      <p:ext uri="{BB962C8B-B14F-4D97-AF65-F5344CB8AC3E}">
        <p14:creationId xmlns:p14="http://schemas.microsoft.com/office/powerpoint/2010/main" val="2199513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D79F4E71-0E55-4BB9-85B4-80829AB060C1}"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07CF22F6-CFE8-46FA-BD18-500BC0370C01}" type="slidenum">
              <a:rPr lang="ar-KW"/>
              <a:pPr>
                <a:defRPr/>
              </a:pPr>
              <a:t>‹#›</a:t>
            </a:fld>
            <a:endParaRPr lang="ar-KW"/>
          </a:p>
        </p:txBody>
      </p:sp>
    </p:spTree>
    <p:extLst>
      <p:ext uri="{BB962C8B-B14F-4D97-AF65-F5344CB8AC3E}">
        <p14:creationId xmlns:p14="http://schemas.microsoft.com/office/powerpoint/2010/main" val="1026231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KW"/>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68578F44-BABC-4CED-952D-8F9113F6B7AE}" type="datetimeFigureOut">
              <a:rPr lang="ar-KW"/>
              <a:pPr>
                <a:defRPr/>
              </a:pPr>
              <a:t>02/02/1440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81B13B81-E5A5-455C-AD59-6328D5787826}" type="slidenum">
              <a:rPr lang="ar-KW"/>
              <a:pPr>
                <a:defRPr/>
              </a:pPr>
              <a:t>‹#›</a:t>
            </a:fld>
            <a:endParaRPr lang="ar-KW"/>
          </a:p>
        </p:txBody>
      </p:sp>
    </p:spTree>
    <p:extLst>
      <p:ext uri="{BB962C8B-B14F-4D97-AF65-F5344CB8AC3E}">
        <p14:creationId xmlns:p14="http://schemas.microsoft.com/office/powerpoint/2010/main" val="786458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fontAlgn="auto">
              <a:spcBef>
                <a:spcPts val="0"/>
              </a:spcBef>
              <a:spcAft>
                <a:spcPts val="0"/>
              </a:spcAft>
              <a:defRPr sz="1200">
                <a:solidFill>
                  <a:schemeClr val="tx1">
                    <a:tint val="75000"/>
                  </a:schemeClr>
                </a:solidFill>
                <a:latin typeface="+mn-lt"/>
                <a:cs typeface="+mn-cs"/>
              </a:defRPr>
            </a:lvl1pPr>
          </a:lstStyle>
          <a:p>
            <a:pPr>
              <a:defRPr/>
            </a:pPr>
            <a:fld id="{F6D7BFCC-3039-48AE-B0F0-D00A7D46AF7A}" type="datetimeFigureOut">
              <a:rPr lang="ar-KW"/>
              <a:pPr>
                <a:defRPr/>
              </a:pPr>
              <a:t>02/02/1440</a:t>
            </a:fld>
            <a:endParaRPr lang="ar-KW"/>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schemeClr val="tx1">
                    <a:tint val="75000"/>
                  </a:schemeClr>
                </a:solidFill>
                <a:latin typeface="+mn-lt"/>
                <a:cs typeface="+mn-cs"/>
              </a:defRPr>
            </a:lvl1pPr>
          </a:lstStyle>
          <a:p>
            <a:pPr>
              <a:defRPr/>
            </a:pPr>
            <a:endParaRPr lang="ar-KW"/>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rtl="1" fontAlgn="auto">
              <a:spcBef>
                <a:spcPts val="0"/>
              </a:spcBef>
              <a:spcAft>
                <a:spcPts val="0"/>
              </a:spcAft>
              <a:defRPr sz="1200">
                <a:solidFill>
                  <a:schemeClr val="tx1">
                    <a:tint val="75000"/>
                  </a:schemeClr>
                </a:solidFill>
                <a:latin typeface="+mn-lt"/>
                <a:cs typeface="+mn-cs"/>
              </a:defRPr>
            </a:lvl1pPr>
          </a:lstStyle>
          <a:p>
            <a:pPr>
              <a:defRPr/>
            </a:pPr>
            <a:fld id="{80230A6E-8C3F-459D-8732-7605CA1AD26F}" type="slidenum">
              <a:rPr lang="ar-KW"/>
              <a:pPr>
                <a:defRPr/>
              </a:pPr>
              <a:t>‹#›</a:t>
            </a:fld>
            <a:endParaRPr lang="ar-KW"/>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slow"/>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4"/>
          <p:cNvSpPr txBox="1">
            <a:spLocks noChangeArrowheads="1"/>
          </p:cNvSpPr>
          <p:nvPr/>
        </p:nvSpPr>
        <p:spPr bwMode="auto">
          <a:xfrm>
            <a:off x="1524000" y="1600200"/>
            <a:ext cx="670560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8800" b="1">
                <a:solidFill>
                  <a:schemeClr val="folHlink"/>
                </a:solidFill>
                <a:latin typeface="Traditional Arabic" pitchFamily="2" charset="-78"/>
                <a:cs typeface="Traditional Arabic" pitchFamily="2" charset="-78"/>
              </a:rPr>
              <a:t>جحود آدم ونسيانه</a:t>
            </a:r>
          </a:p>
        </p:txBody>
      </p:sp>
      <p:sp>
        <p:nvSpPr>
          <p:cNvPr id="2054" name="Rectangle 6"/>
          <p:cNvSpPr>
            <a:spLocks noChangeArrowheads="1"/>
          </p:cNvSpPr>
          <p:nvPr/>
        </p:nvSpPr>
        <p:spPr bwMode="auto">
          <a:xfrm>
            <a:off x="0" y="0"/>
            <a:ext cx="1066800" cy="6858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 name="TextBox 2"/>
          <p:cNvSpPr txBox="1">
            <a:spLocks noChangeArrowheads="1"/>
          </p:cNvSpPr>
          <p:nvPr/>
        </p:nvSpPr>
        <p:spPr bwMode="auto">
          <a:xfrm>
            <a:off x="1600200" y="5000625"/>
            <a:ext cx="670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eaLnBrk="1" hangingPunct="1"/>
            <a:r>
              <a:rPr lang="ar-KW" sz="4000" b="1" dirty="0">
                <a:solidFill>
                  <a:srgbClr val="0070C0"/>
                </a:solidFill>
                <a:latin typeface="Traditional Arabic" pitchFamily="2" charset="-78"/>
                <a:cs typeface="Traditional Arabic" pitchFamily="2" charset="-78"/>
              </a:rPr>
              <a:t>المادة أخذت من كتاب صحيح القصص النبوي للشيخ/ عمر الأشقر رحمه الله بتصرف وزيادات</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2045" y="3276600"/>
            <a:ext cx="2889510" cy="1376175"/>
          </a:xfrm>
          <a:prstGeom prst="rect">
            <a:avLst/>
          </a:prstGeom>
        </p:spPr>
      </p:pic>
    </p:spTree>
  </p:cSld>
  <p:clrMapOvr>
    <a:masterClrMapping/>
  </p:clrMapOvr>
  <p:transition spd="slow">
    <p:zoom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5"/>
          <p:cNvSpPr txBox="1">
            <a:spLocks noChangeArrowheads="1"/>
          </p:cNvSpPr>
          <p:nvPr/>
        </p:nvSpPr>
        <p:spPr bwMode="auto">
          <a:xfrm>
            <a:off x="1600200" y="1219200"/>
            <a:ext cx="7010400" cy="478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2800" b="1">
                <a:solidFill>
                  <a:schemeClr val="folHlink"/>
                </a:solidFill>
                <a:latin typeface="Traditional Arabic" pitchFamily="2" charset="-78"/>
                <a:cs typeface="Traditional Arabic" pitchFamily="2" charset="-78"/>
              </a:rPr>
              <a:t>   عن أبي هريرة رضي الله عنه قال : قال رسول الله صلى الله عليه وسلم : (</a:t>
            </a:r>
            <a:r>
              <a:rPr lang="ar-SA" sz="2800" b="1">
                <a:solidFill>
                  <a:schemeClr val="folHlink"/>
                </a:solidFill>
                <a:latin typeface="Traditional Arabic" pitchFamily="2" charset="-78"/>
                <a:cs typeface="Traditional Arabic" pitchFamily="2" charset="-78"/>
              </a:rPr>
              <a:t> لما خلق الله آدم ، مسح ظهره ، فسقط من ظهره كل نسمة هو خالقها من ذريته إلى يوم القيامة ، وجعل بين عيني كل إنسان منهم وبيصا من نور ، ثم عرضهم على آدم ، فقال : أي رب ! من هؤلاء ؟ قال : هؤلاء ذريتك ، فرأى رجلا منهم ، فأعجبه وبيص ما بين عينيه ، فقال : أي رب ! من هذا ؟ فقال : هذا رجل من آخر الأمم من ذريتك - يقال له : داود - فقال : رب ! كم جعلت عمره ؟ قال : ستين سنة ، قال : أي رب ! زده من عمري أربعين سنة ، فلما قضي عمر آدم ، جاءه ملك الموت ، فقال : أولم يبق من عمري أربعون سنة ؟ قال : أولم تعطها ابنك داود ؟ ! قال : فجحد آدم ، فجحدت ذريته ، ونسي آدم ، فنسيت ذريته ، وخطئ آدم ، فخطئت ذريته ) </a:t>
            </a:r>
            <a:r>
              <a:rPr lang="ar-SA" sz="2000" b="1">
                <a:solidFill>
                  <a:schemeClr val="folHlink"/>
                </a:solidFill>
                <a:latin typeface="Traditional Arabic" pitchFamily="2" charset="-78"/>
                <a:cs typeface="Traditional Arabic" pitchFamily="2" charset="-78"/>
              </a:rPr>
              <a:t>صحيح الترمذي 3076</a:t>
            </a:r>
            <a:endParaRPr lang="ar-KW" sz="1600" b="1">
              <a:solidFill>
                <a:schemeClr val="folHlink"/>
              </a:solidFill>
              <a:latin typeface="Traditional Arabic" pitchFamily="2" charset="-78"/>
              <a:cs typeface="Traditional Arabic" pitchFamily="2" charset="-78"/>
            </a:endParaRPr>
          </a:p>
        </p:txBody>
      </p:sp>
      <p:sp>
        <p:nvSpPr>
          <p:cNvPr id="3076" name="Rectangle 4"/>
          <p:cNvSpPr>
            <a:spLocks noChangeArrowheads="1"/>
          </p:cNvSpPr>
          <p:nvPr/>
        </p:nvSpPr>
        <p:spPr bwMode="auto">
          <a:xfrm>
            <a:off x="0" y="0"/>
            <a:ext cx="1066800" cy="6858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951" y="5867400"/>
            <a:ext cx="1825755" cy="869545"/>
          </a:xfrm>
          <a:prstGeom prst="rect">
            <a:avLst/>
          </a:prstGeom>
        </p:spPr>
      </p:pic>
    </p:spTree>
  </p:cSld>
  <p:clrMapOvr>
    <a:masterClrMapping/>
  </p:clrMapOvr>
  <p:transition spd="slow">
    <p:comb/>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3"/>
          <p:cNvSpPr txBox="1">
            <a:spLocks noChangeArrowheads="1"/>
          </p:cNvSpPr>
          <p:nvPr/>
        </p:nvSpPr>
        <p:spPr bwMode="auto">
          <a:xfrm>
            <a:off x="1295400" y="381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4099" name="TextBox 4"/>
          <p:cNvSpPr txBox="1">
            <a:spLocks noChangeArrowheads="1"/>
          </p:cNvSpPr>
          <p:nvPr/>
        </p:nvSpPr>
        <p:spPr bwMode="auto">
          <a:xfrm>
            <a:off x="1447800" y="1690688"/>
            <a:ext cx="72390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800" b="1">
                <a:solidFill>
                  <a:schemeClr val="accent2"/>
                </a:solidFill>
                <a:latin typeface="Traditional Arabic" pitchFamily="2" charset="-78"/>
                <a:cs typeface="Traditional Arabic" pitchFamily="2" charset="-78"/>
              </a:rPr>
              <a:t>1- قدرة الله تعالى على الخلق والبعث :</a:t>
            </a:r>
          </a:p>
        </p:txBody>
      </p:sp>
      <p:sp>
        <p:nvSpPr>
          <p:cNvPr id="4100" name="TextBox 5"/>
          <p:cNvSpPr txBox="1">
            <a:spLocks noChangeArrowheads="1"/>
          </p:cNvSpPr>
          <p:nvPr/>
        </p:nvSpPr>
        <p:spPr bwMode="auto">
          <a:xfrm>
            <a:off x="1524000" y="2819400"/>
            <a:ext cx="6858000"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800" b="1">
                <a:solidFill>
                  <a:schemeClr val="folHlink"/>
                </a:solidFill>
                <a:latin typeface="Traditional Arabic" pitchFamily="2" charset="-78"/>
                <a:cs typeface="Traditional Arabic" pitchFamily="2" charset="-78"/>
              </a:rPr>
              <a:t>( مسح ظهره )</a:t>
            </a:r>
          </a:p>
          <a:p>
            <a:pPr algn="just" rtl="1" eaLnBrk="1" hangingPunct="1"/>
            <a:r>
              <a:rPr lang="ar-KW" sz="4800" b="1">
                <a:solidFill>
                  <a:schemeClr val="folHlink"/>
                </a:solidFill>
                <a:latin typeface="Traditional Arabic" pitchFamily="2" charset="-78"/>
                <a:cs typeface="Traditional Arabic" pitchFamily="2" charset="-78"/>
              </a:rPr>
              <a:t>قال الله تعالى : ( إن كنتم في ريب من البعث فإنا خلقناكم من تراب ) .</a:t>
            </a:r>
            <a:endParaRPr lang="ar-KW" sz="4000" b="1">
              <a:solidFill>
                <a:schemeClr val="folHlink"/>
              </a:solidFill>
              <a:latin typeface="Traditional Arabic" pitchFamily="2" charset="-78"/>
              <a:cs typeface="Traditional Arabic" pitchFamily="2" charset="-78"/>
            </a:endParaRPr>
          </a:p>
        </p:txBody>
      </p:sp>
      <p:sp>
        <p:nvSpPr>
          <p:cNvPr id="4102" name="Rectangle 6"/>
          <p:cNvSpPr>
            <a:spLocks noChangeArrowheads="1"/>
          </p:cNvSpPr>
          <p:nvPr/>
        </p:nvSpPr>
        <p:spPr bwMode="auto">
          <a:xfrm>
            <a:off x="0" y="0"/>
            <a:ext cx="1066800" cy="6858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951" y="5867400"/>
            <a:ext cx="1825755" cy="869545"/>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TextBox 3"/>
          <p:cNvSpPr txBox="1">
            <a:spLocks noChangeArrowheads="1"/>
          </p:cNvSpPr>
          <p:nvPr/>
        </p:nvSpPr>
        <p:spPr bwMode="auto">
          <a:xfrm>
            <a:off x="1295400" y="381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5127" name="TextBox 4"/>
          <p:cNvSpPr txBox="1">
            <a:spLocks noChangeArrowheads="1"/>
          </p:cNvSpPr>
          <p:nvPr/>
        </p:nvSpPr>
        <p:spPr bwMode="auto">
          <a:xfrm>
            <a:off x="1447800" y="1690688"/>
            <a:ext cx="72390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000" b="1">
                <a:solidFill>
                  <a:schemeClr val="accent2"/>
                </a:solidFill>
                <a:latin typeface="Traditional Arabic" pitchFamily="2" charset="-78"/>
                <a:cs typeface="Traditional Arabic" pitchFamily="2" charset="-78"/>
              </a:rPr>
              <a:t>2- أن الله خلق آدم على صورته ولم يتطور من خلق إلى خلق كما يقول الضالون من البشر :</a:t>
            </a:r>
          </a:p>
        </p:txBody>
      </p:sp>
      <p:sp>
        <p:nvSpPr>
          <p:cNvPr id="5128" name="TextBox 5"/>
          <p:cNvSpPr txBox="1">
            <a:spLocks noChangeArrowheads="1"/>
          </p:cNvSpPr>
          <p:nvPr/>
        </p:nvSpPr>
        <p:spPr bwMode="auto">
          <a:xfrm>
            <a:off x="1676400" y="3167063"/>
            <a:ext cx="6858000"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2800" b="1">
                <a:solidFill>
                  <a:schemeClr val="folHlink"/>
                </a:solidFill>
                <a:latin typeface="Traditional Arabic" pitchFamily="2" charset="-78"/>
                <a:cs typeface="Traditional Arabic" pitchFamily="2" charset="-78"/>
              </a:rPr>
              <a:t>ولم يتطور من الحيوان أو النبات لقد خلقه الله من اللحظة الأولى عاقلا متكلما يفقه ما يقال له ويجيب بالقول المناسب روى البخاري في صحيحه أن رسول الله صلى الله عليه وسلم قال : (</a:t>
            </a:r>
            <a:r>
              <a:rPr lang="ar-SA" sz="2800" b="1">
                <a:solidFill>
                  <a:schemeClr val="folHlink"/>
                </a:solidFill>
                <a:latin typeface="Traditional Arabic" pitchFamily="2" charset="-78"/>
                <a:cs typeface="Traditional Arabic" pitchFamily="2" charset="-78"/>
              </a:rPr>
              <a:t> خلق الله آدم وطوله ستون ذراعا ، ثم قال </a:t>
            </a:r>
            <a:r>
              <a:rPr lang="ar-KW" sz="2800" b="1">
                <a:solidFill>
                  <a:schemeClr val="folHlink"/>
                </a:solidFill>
                <a:latin typeface="Traditional Arabic" pitchFamily="2" charset="-78"/>
                <a:cs typeface="Traditional Arabic" pitchFamily="2" charset="-78"/>
              </a:rPr>
              <a:t>: </a:t>
            </a:r>
            <a:r>
              <a:rPr lang="ar-SA" sz="2800" b="1">
                <a:solidFill>
                  <a:schemeClr val="folHlink"/>
                </a:solidFill>
                <a:latin typeface="Traditional Arabic" pitchFamily="2" charset="-78"/>
                <a:cs typeface="Traditional Arabic" pitchFamily="2" charset="-78"/>
              </a:rPr>
              <a:t>اذهب فسلم على أولئك من الملائكة ، فاستمع ما يحيونك ، تحيتك وتحية ذريتك ، فقال </a:t>
            </a:r>
            <a:r>
              <a:rPr lang="ar-KW" sz="2800" b="1">
                <a:solidFill>
                  <a:schemeClr val="folHlink"/>
                </a:solidFill>
                <a:latin typeface="Traditional Arabic" pitchFamily="2" charset="-78"/>
                <a:cs typeface="Traditional Arabic" pitchFamily="2" charset="-78"/>
              </a:rPr>
              <a:t>: </a:t>
            </a:r>
            <a:r>
              <a:rPr lang="ar-SA" sz="2800" b="1">
                <a:solidFill>
                  <a:schemeClr val="folHlink"/>
                </a:solidFill>
                <a:latin typeface="Traditional Arabic" pitchFamily="2" charset="-78"/>
                <a:cs typeface="Traditional Arabic" pitchFamily="2" charset="-78"/>
              </a:rPr>
              <a:t>السلام عليكم ، فقالوا </a:t>
            </a:r>
            <a:r>
              <a:rPr lang="ar-KW" sz="2800" b="1">
                <a:solidFill>
                  <a:schemeClr val="folHlink"/>
                </a:solidFill>
                <a:latin typeface="Traditional Arabic" pitchFamily="2" charset="-78"/>
                <a:cs typeface="Traditional Arabic" pitchFamily="2" charset="-78"/>
              </a:rPr>
              <a:t>: </a:t>
            </a:r>
            <a:r>
              <a:rPr lang="ar-SA" sz="2800" b="1">
                <a:solidFill>
                  <a:schemeClr val="folHlink"/>
                </a:solidFill>
                <a:latin typeface="Traditional Arabic" pitchFamily="2" charset="-78"/>
                <a:cs typeface="Traditional Arabic" pitchFamily="2" charset="-78"/>
              </a:rPr>
              <a:t>السلام عليك ورحمة الله ، فزادوه </a:t>
            </a:r>
            <a:r>
              <a:rPr lang="ar-KW" sz="2800" b="1">
                <a:solidFill>
                  <a:schemeClr val="folHlink"/>
                </a:solidFill>
                <a:latin typeface="Traditional Arabic" pitchFamily="2" charset="-78"/>
                <a:cs typeface="Traditional Arabic" pitchFamily="2" charset="-78"/>
              </a:rPr>
              <a:t>: </a:t>
            </a:r>
            <a:r>
              <a:rPr lang="ar-SA" sz="2800" b="1">
                <a:solidFill>
                  <a:schemeClr val="folHlink"/>
                </a:solidFill>
                <a:latin typeface="Traditional Arabic" pitchFamily="2" charset="-78"/>
                <a:cs typeface="Traditional Arabic" pitchFamily="2" charset="-78"/>
              </a:rPr>
              <a:t>ورحمة الله ، فكل من يدخل الجنة على صورة آدم ، فلم يزل الخلق ينقص حتى الآن ) .</a:t>
            </a:r>
            <a:endParaRPr lang="ar-KW" sz="2800" b="1">
              <a:solidFill>
                <a:schemeClr val="folHlink"/>
              </a:solidFill>
              <a:latin typeface="Traditional Arabic" pitchFamily="2" charset="-78"/>
              <a:cs typeface="Traditional Arabic" pitchFamily="2" charset="-78"/>
            </a:endParaRPr>
          </a:p>
        </p:txBody>
      </p:sp>
      <p:sp>
        <p:nvSpPr>
          <p:cNvPr id="5129" name="Rectangle 9"/>
          <p:cNvSpPr>
            <a:spLocks noChangeArrowheads="1"/>
          </p:cNvSpPr>
          <p:nvPr/>
        </p:nvSpPr>
        <p:spPr bwMode="auto">
          <a:xfrm>
            <a:off x="0" y="0"/>
            <a:ext cx="1066800" cy="6858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951" y="5867400"/>
            <a:ext cx="1825755" cy="869545"/>
          </a:xfrm>
          <a:prstGeom prst="rect">
            <a:avLst/>
          </a:prstGeom>
        </p:spPr>
      </p:pic>
    </p:spTree>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TextBox 3"/>
          <p:cNvSpPr txBox="1">
            <a:spLocks noChangeArrowheads="1"/>
          </p:cNvSpPr>
          <p:nvPr/>
        </p:nvSpPr>
        <p:spPr bwMode="auto">
          <a:xfrm>
            <a:off x="1295400" y="381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6151" name="TextBox 4"/>
          <p:cNvSpPr txBox="1">
            <a:spLocks noChangeArrowheads="1"/>
          </p:cNvSpPr>
          <p:nvPr/>
        </p:nvSpPr>
        <p:spPr bwMode="auto">
          <a:xfrm>
            <a:off x="1447800" y="1812925"/>
            <a:ext cx="7239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000" b="1">
                <a:solidFill>
                  <a:schemeClr val="accent2"/>
                </a:solidFill>
                <a:latin typeface="Traditional Arabic" pitchFamily="2" charset="-78"/>
                <a:cs typeface="Traditional Arabic" pitchFamily="2" charset="-78"/>
              </a:rPr>
              <a:t>3- حرص الأب الوالد على ولده وسؤاله عنه :</a:t>
            </a:r>
          </a:p>
        </p:txBody>
      </p:sp>
      <p:sp>
        <p:nvSpPr>
          <p:cNvPr id="6152" name="TextBox 5"/>
          <p:cNvSpPr txBox="1">
            <a:spLocks noChangeArrowheads="1"/>
          </p:cNvSpPr>
          <p:nvPr/>
        </p:nvSpPr>
        <p:spPr bwMode="auto">
          <a:xfrm>
            <a:off x="1524000" y="2819400"/>
            <a:ext cx="6858000"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800" b="1">
                <a:solidFill>
                  <a:schemeClr val="folHlink"/>
                </a:solidFill>
                <a:latin typeface="Traditional Arabic" pitchFamily="2" charset="-78"/>
                <a:cs typeface="Traditional Arabic" pitchFamily="2" charset="-78"/>
              </a:rPr>
              <a:t>أي رب من هؤلاء ؟ أي رب من هذا ؟</a:t>
            </a:r>
          </a:p>
          <a:p>
            <a:pPr algn="just" rtl="1" eaLnBrk="1" hangingPunct="1"/>
            <a:r>
              <a:rPr lang="ar-KW" sz="4800" b="1">
                <a:solidFill>
                  <a:schemeClr val="folHlink"/>
                </a:solidFill>
                <a:latin typeface="Traditional Arabic" pitchFamily="2" charset="-78"/>
                <a:cs typeface="Traditional Arabic" pitchFamily="2" charset="-78"/>
              </a:rPr>
              <a:t>قال صلى الله عليه وسلم : ( كل راع وكلكم مسؤول عن رعيته )</a:t>
            </a:r>
            <a:endParaRPr lang="ar-KW" sz="4000" b="1">
              <a:solidFill>
                <a:schemeClr val="folHlink"/>
              </a:solidFill>
              <a:latin typeface="Traditional Arabic" pitchFamily="2" charset="-78"/>
              <a:cs typeface="Traditional Arabic" pitchFamily="2" charset="-78"/>
            </a:endParaRPr>
          </a:p>
        </p:txBody>
      </p:sp>
      <p:sp>
        <p:nvSpPr>
          <p:cNvPr id="6153" name="Rectangle 9"/>
          <p:cNvSpPr>
            <a:spLocks noChangeArrowheads="1"/>
          </p:cNvSpPr>
          <p:nvPr/>
        </p:nvSpPr>
        <p:spPr bwMode="auto">
          <a:xfrm>
            <a:off x="0" y="0"/>
            <a:ext cx="1066800" cy="6858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951" y="5867400"/>
            <a:ext cx="1825755" cy="869545"/>
          </a:xfrm>
          <a:prstGeom prst="rect">
            <a:avLst/>
          </a:prstGeom>
        </p:spPr>
      </p:pic>
    </p:spTree>
  </p:cSld>
  <p:clrMapOvr>
    <a:masterClrMapping/>
  </p:clrMapOvr>
  <p:transition spd="slow">
    <p:cover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TextBox 3"/>
          <p:cNvSpPr txBox="1">
            <a:spLocks noChangeArrowheads="1"/>
          </p:cNvSpPr>
          <p:nvPr/>
        </p:nvSpPr>
        <p:spPr bwMode="auto">
          <a:xfrm>
            <a:off x="1295400" y="381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7175" name="TextBox 4"/>
          <p:cNvSpPr txBox="1">
            <a:spLocks noChangeArrowheads="1"/>
          </p:cNvSpPr>
          <p:nvPr/>
        </p:nvSpPr>
        <p:spPr bwMode="auto">
          <a:xfrm>
            <a:off x="1447800" y="1690688"/>
            <a:ext cx="72390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800" b="1">
                <a:solidFill>
                  <a:schemeClr val="accent2"/>
                </a:solidFill>
                <a:latin typeface="Traditional Arabic" pitchFamily="2" charset="-78"/>
                <a:cs typeface="Traditional Arabic" pitchFamily="2" charset="-78"/>
              </a:rPr>
              <a:t>4- إثبات اليدين لله تعالى :</a:t>
            </a:r>
          </a:p>
        </p:txBody>
      </p:sp>
      <p:sp>
        <p:nvSpPr>
          <p:cNvPr id="7176" name="TextBox 5"/>
          <p:cNvSpPr txBox="1">
            <a:spLocks noChangeArrowheads="1"/>
          </p:cNvSpPr>
          <p:nvPr/>
        </p:nvSpPr>
        <p:spPr bwMode="auto">
          <a:xfrm>
            <a:off x="1524000" y="2819400"/>
            <a:ext cx="6858000"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800" b="1">
                <a:solidFill>
                  <a:schemeClr val="folHlink"/>
                </a:solidFill>
                <a:latin typeface="Traditional Arabic" pitchFamily="2" charset="-78"/>
                <a:cs typeface="Traditional Arabic" pitchFamily="2" charset="-78"/>
              </a:rPr>
              <a:t>وهو يقبضهما متى شاء كيف شاء من غير تكييف ولا تعطيل ليس كمثله شيء وهو السميع البصير.</a:t>
            </a:r>
            <a:endParaRPr lang="ar-KW" sz="4000" b="1">
              <a:solidFill>
                <a:schemeClr val="folHlink"/>
              </a:solidFill>
              <a:latin typeface="Traditional Arabic" pitchFamily="2" charset="-78"/>
              <a:cs typeface="Traditional Arabic" pitchFamily="2" charset="-78"/>
            </a:endParaRPr>
          </a:p>
        </p:txBody>
      </p:sp>
      <p:sp>
        <p:nvSpPr>
          <p:cNvPr id="7177" name="Rectangle 9"/>
          <p:cNvSpPr>
            <a:spLocks noChangeArrowheads="1"/>
          </p:cNvSpPr>
          <p:nvPr/>
        </p:nvSpPr>
        <p:spPr bwMode="auto">
          <a:xfrm>
            <a:off x="0" y="0"/>
            <a:ext cx="1066800" cy="6858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951" y="5867400"/>
            <a:ext cx="1825755" cy="869545"/>
          </a:xfrm>
          <a:prstGeom prst="rect">
            <a:avLst/>
          </a:prstGeom>
        </p:spPr>
      </p:pic>
    </p:spTree>
  </p:cSld>
  <p:clrMapOvr>
    <a:masterClrMapping/>
  </p:clrMapOvr>
  <p:transition spd="slow">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8" name="TextBox 3"/>
          <p:cNvSpPr txBox="1">
            <a:spLocks noChangeArrowheads="1"/>
          </p:cNvSpPr>
          <p:nvPr/>
        </p:nvSpPr>
        <p:spPr bwMode="auto">
          <a:xfrm>
            <a:off x="1295400" y="381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8199" name="TextBox 4"/>
          <p:cNvSpPr txBox="1">
            <a:spLocks noChangeArrowheads="1"/>
          </p:cNvSpPr>
          <p:nvPr/>
        </p:nvSpPr>
        <p:spPr bwMode="auto">
          <a:xfrm>
            <a:off x="1447800" y="1690688"/>
            <a:ext cx="7239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800" b="1">
                <a:solidFill>
                  <a:schemeClr val="accent2"/>
                </a:solidFill>
                <a:latin typeface="Traditional Arabic" pitchFamily="2" charset="-78"/>
                <a:cs typeface="Traditional Arabic" pitchFamily="2" charset="-78"/>
              </a:rPr>
              <a:t>5- فضل داود عليه السلام وعظم إيمانه الدال عليه قوة نوره الذي بين عينيه :</a:t>
            </a:r>
          </a:p>
        </p:txBody>
      </p:sp>
      <p:sp>
        <p:nvSpPr>
          <p:cNvPr id="8200" name="TextBox 5"/>
          <p:cNvSpPr txBox="1">
            <a:spLocks noChangeArrowheads="1"/>
          </p:cNvSpPr>
          <p:nvPr/>
        </p:nvSpPr>
        <p:spPr bwMode="auto">
          <a:xfrm>
            <a:off x="1600200" y="3489325"/>
            <a:ext cx="68580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6000" b="1">
                <a:solidFill>
                  <a:schemeClr val="folHlink"/>
                </a:solidFill>
                <a:latin typeface="Traditional Arabic" pitchFamily="2" charset="-78"/>
                <a:cs typeface="Traditional Arabic" pitchFamily="2" charset="-78"/>
              </a:rPr>
              <a:t>( </a:t>
            </a:r>
            <a:r>
              <a:rPr lang="ar-SA" sz="6000" b="1">
                <a:solidFill>
                  <a:schemeClr val="folHlink"/>
                </a:solidFill>
                <a:latin typeface="Traditional Arabic" pitchFamily="2" charset="-78"/>
                <a:cs typeface="Traditional Arabic" pitchFamily="2" charset="-78"/>
              </a:rPr>
              <a:t>فرأى رجلا منهم ، فأعجبه وبيص ما بين عينيه  )</a:t>
            </a:r>
            <a:endParaRPr lang="ar-KW" sz="6000" b="1">
              <a:solidFill>
                <a:schemeClr val="folHlink"/>
              </a:solidFill>
              <a:latin typeface="Traditional Arabic" pitchFamily="2" charset="-78"/>
              <a:cs typeface="Traditional Arabic" pitchFamily="2" charset="-78"/>
            </a:endParaRPr>
          </a:p>
        </p:txBody>
      </p:sp>
      <p:sp>
        <p:nvSpPr>
          <p:cNvPr id="8201" name="Rectangle 9"/>
          <p:cNvSpPr>
            <a:spLocks noChangeArrowheads="1"/>
          </p:cNvSpPr>
          <p:nvPr/>
        </p:nvSpPr>
        <p:spPr bwMode="auto">
          <a:xfrm>
            <a:off x="0" y="0"/>
            <a:ext cx="1066800" cy="6858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951" y="5867400"/>
            <a:ext cx="1825755" cy="869545"/>
          </a:xfrm>
          <a:prstGeom prst="rect">
            <a:avLst/>
          </a:prstGeom>
        </p:spPr>
      </p:pic>
    </p:spTree>
  </p:cSld>
  <p:clrMapOvr>
    <a:masterClrMapping/>
  </p:clrMapOvr>
  <p:transition spd="slow">
    <p:diamon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TextBox 3"/>
          <p:cNvSpPr txBox="1">
            <a:spLocks noChangeArrowheads="1"/>
          </p:cNvSpPr>
          <p:nvPr/>
        </p:nvSpPr>
        <p:spPr bwMode="auto">
          <a:xfrm>
            <a:off x="1295400" y="381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9223" name="TextBox 4"/>
          <p:cNvSpPr txBox="1">
            <a:spLocks noChangeArrowheads="1"/>
          </p:cNvSpPr>
          <p:nvPr/>
        </p:nvSpPr>
        <p:spPr bwMode="auto">
          <a:xfrm>
            <a:off x="1447800" y="1690688"/>
            <a:ext cx="72390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800" b="1">
                <a:solidFill>
                  <a:schemeClr val="accent2"/>
                </a:solidFill>
                <a:latin typeface="Traditional Arabic" pitchFamily="2" charset="-78"/>
                <a:cs typeface="Traditional Arabic" pitchFamily="2" charset="-78"/>
              </a:rPr>
              <a:t>6- الوالد دائما يعطي وقليلا ما يأخذ :</a:t>
            </a:r>
          </a:p>
        </p:txBody>
      </p:sp>
      <p:sp>
        <p:nvSpPr>
          <p:cNvPr id="9224" name="TextBox 5"/>
          <p:cNvSpPr txBox="1">
            <a:spLocks noChangeArrowheads="1"/>
          </p:cNvSpPr>
          <p:nvPr/>
        </p:nvSpPr>
        <p:spPr bwMode="auto">
          <a:xfrm>
            <a:off x="1524000" y="2819400"/>
            <a:ext cx="6858000"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800" b="1">
                <a:solidFill>
                  <a:schemeClr val="folHlink"/>
                </a:solidFill>
                <a:latin typeface="Traditional Arabic" pitchFamily="2" charset="-78"/>
                <a:cs typeface="Traditional Arabic" pitchFamily="2" charset="-78"/>
              </a:rPr>
              <a:t>كم جعلت عمره ؟ قال : ستين سنة . قال : أي رب زده من عمري أربعين سنة.</a:t>
            </a:r>
            <a:endParaRPr lang="ar-KW" sz="4000" b="1">
              <a:solidFill>
                <a:schemeClr val="folHlink"/>
              </a:solidFill>
              <a:latin typeface="Traditional Arabic" pitchFamily="2" charset="-78"/>
              <a:cs typeface="Traditional Arabic" pitchFamily="2" charset="-78"/>
            </a:endParaRPr>
          </a:p>
        </p:txBody>
      </p:sp>
      <p:sp>
        <p:nvSpPr>
          <p:cNvPr id="9225" name="Rectangle 9"/>
          <p:cNvSpPr>
            <a:spLocks noChangeArrowheads="1"/>
          </p:cNvSpPr>
          <p:nvPr/>
        </p:nvSpPr>
        <p:spPr bwMode="auto">
          <a:xfrm>
            <a:off x="0" y="0"/>
            <a:ext cx="1066800" cy="6858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951" y="5867400"/>
            <a:ext cx="1825755" cy="869545"/>
          </a:xfrm>
          <a:prstGeom prst="rect">
            <a:avLst/>
          </a:prstGeom>
        </p:spPr>
      </p:pic>
    </p:spTree>
  </p:cSld>
  <p:clrMapOvr>
    <a:masterClrMapping/>
  </p:clrMapOvr>
  <p:transition spd="slow">
    <p:randomBa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7" name="TextBox 3"/>
          <p:cNvSpPr txBox="1">
            <a:spLocks noChangeArrowheads="1"/>
          </p:cNvSpPr>
          <p:nvPr/>
        </p:nvSpPr>
        <p:spPr bwMode="auto">
          <a:xfrm>
            <a:off x="1295400" y="381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10248" name="TextBox 4"/>
          <p:cNvSpPr txBox="1">
            <a:spLocks noChangeArrowheads="1"/>
          </p:cNvSpPr>
          <p:nvPr/>
        </p:nvSpPr>
        <p:spPr bwMode="auto">
          <a:xfrm>
            <a:off x="1447800" y="1690688"/>
            <a:ext cx="7239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800" b="1">
                <a:solidFill>
                  <a:schemeClr val="accent2"/>
                </a:solidFill>
                <a:latin typeface="Traditional Arabic" pitchFamily="2" charset="-78"/>
                <a:cs typeface="Traditional Arabic" pitchFamily="2" charset="-78"/>
              </a:rPr>
              <a:t>7- ضرورة كتابة العهد وإشهاد الشهود حتى تقام الحجة ولا ينسى أحد :</a:t>
            </a:r>
          </a:p>
        </p:txBody>
      </p:sp>
      <p:sp>
        <p:nvSpPr>
          <p:cNvPr id="10249" name="TextBox 5"/>
          <p:cNvSpPr txBox="1">
            <a:spLocks noChangeArrowheads="1"/>
          </p:cNvSpPr>
          <p:nvPr/>
        </p:nvSpPr>
        <p:spPr bwMode="auto">
          <a:xfrm>
            <a:off x="1600200" y="3429000"/>
            <a:ext cx="68580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3600" b="1">
                <a:solidFill>
                  <a:schemeClr val="folHlink"/>
                </a:solidFill>
                <a:latin typeface="Traditional Arabic" pitchFamily="2" charset="-78"/>
                <a:cs typeface="Traditional Arabic" pitchFamily="2" charset="-78"/>
              </a:rPr>
              <a:t>ففي رواية أخرى قال صلى الله عليه وسلم : ( </a:t>
            </a:r>
            <a:r>
              <a:rPr lang="ar-SA" sz="3600" b="1">
                <a:solidFill>
                  <a:schemeClr val="folHlink"/>
                </a:solidFill>
                <a:latin typeface="Traditional Arabic" pitchFamily="2" charset="-78"/>
                <a:cs typeface="Traditional Arabic" pitchFamily="2" charset="-78"/>
              </a:rPr>
              <a:t>فلما احتضر آدم وأتته الملائكة لتقبضه قال </a:t>
            </a:r>
            <a:r>
              <a:rPr lang="ar-KW" sz="3600" b="1">
                <a:solidFill>
                  <a:schemeClr val="folHlink"/>
                </a:solidFill>
                <a:latin typeface="Traditional Arabic" pitchFamily="2" charset="-78"/>
                <a:cs typeface="Traditional Arabic" pitchFamily="2" charset="-78"/>
              </a:rPr>
              <a:t>: </a:t>
            </a:r>
            <a:r>
              <a:rPr lang="ar-SA" sz="3600" b="1">
                <a:solidFill>
                  <a:schemeClr val="folHlink"/>
                </a:solidFill>
                <a:latin typeface="Traditional Arabic" pitchFamily="2" charset="-78"/>
                <a:cs typeface="Traditional Arabic" pitchFamily="2" charset="-78"/>
              </a:rPr>
              <a:t>إنه قد بقي من عمري أربعون عاما فقيل : إنك قد وهبتها لابنك داود قال : ما فعلت وأبرز الله عز وجل عليه الكتاب وشهدت عليه الملائكة ) </a:t>
            </a:r>
            <a:r>
              <a:rPr lang="ar-SA" sz="2400" b="1">
                <a:solidFill>
                  <a:schemeClr val="folHlink"/>
                </a:solidFill>
                <a:latin typeface="Traditional Arabic" pitchFamily="2" charset="-78"/>
                <a:cs typeface="Traditional Arabic" pitchFamily="2" charset="-78"/>
              </a:rPr>
              <a:t>رواه أحمد وصححه أحمد شاكر 4 / 71.</a:t>
            </a:r>
            <a:endParaRPr lang="ar-KW" sz="2400" b="1">
              <a:solidFill>
                <a:schemeClr val="folHlink"/>
              </a:solidFill>
              <a:latin typeface="Traditional Arabic" pitchFamily="2" charset="-78"/>
              <a:cs typeface="Traditional Arabic" pitchFamily="2" charset="-78"/>
            </a:endParaRPr>
          </a:p>
        </p:txBody>
      </p:sp>
      <p:sp>
        <p:nvSpPr>
          <p:cNvPr id="10250" name="Rectangle 10"/>
          <p:cNvSpPr>
            <a:spLocks noChangeArrowheads="1"/>
          </p:cNvSpPr>
          <p:nvPr/>
        </p:nvSpPr>
        <p:spPr bwMode="auto">
          <a:xfrm>
            <a:off x="0" y="0"/>
            <a:ext cx="1066800" cy="6858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951" y="5867400"/>
            <a:ext cx="1825755" cy="869545"/>
          </a:xfrm>
          <a:prstGeom prst="rect">
            <a:avLst/>
          </a:prstGeom>
        </p:spPr>
      </p:pic>
    </p:spTree>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TextBox 3"/>
          <p:cNvSpPr txBox="1">
            <a:spLocks noChangeArrowheads="1"/>
          </p:cNvSpPr>
          <p:nvPr/>
        </p:nvSpPr>
        <p:spPr bwMode="auto">
          <a:xfrm>
            <a:off x="1295400" y="381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1" eaLnBrk="1" hangingPunct="1"/>
            <a:r>
              <a:rPr lang="ar-KW" sz="7200" b="1">
                <a:latin typeface="Traditional Arabic" pitchFamily="2" charset="-78"/>
                <a:cs typeface="Traditional Arabic" pitchFamily="2" charset="-78"/>
              </a:rPr>
              <a:t>الفوائد من القصة</a:t>
            </a:r>
          </a:p>
        </p:txBody>
      </p:sp>
      <p:sp>
        <p:nvSpPr>
          <p:cNvPr id="11271" name="TextBox 4"/>
          <p:cNvSpPr txBox="1">
            <a:spLocks noChangeArrowheads="1"/>
          </p:cNvSpPr>
          <p:nvPr/>
        </p:nvSpPr>
        <p:spPr bwMode="auto">
          <a:xfrm>
            <a:off x="1447800" y="1690688"/>
            <a:ext cx="7239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800" b="1">
                <a:solidFill>
                  <a:schemeClr val="accent2"/>
                </a:solidFill>
                <a:latin typeface="Traditional Arabic" pitchFamily="2" charset="-78"/>
                <a:cs typeface="Traditional Arabic" pitchFamily="2" charset="-78"/>
              </a:rPr>
              <a:t>8- الجحود والنسيان والخطيئة صفات ملازمة لبني آدم :</a:t>
            </a:r>
          </a:p>
        </p:txBody>
      </p:sp>
      <p:sp>
        <p:nvSpPr>
          <p:cNvPr id="11272" name="TextBox 5"/>
          <p:cNvSpPr txBox="1">
            <a:spLocks noChangeArrowheads="1"/>
          </p:cNvSpPr>
          <p:nvPr/>
        </p:nvSpPr>
        <p:spPr bwMode="auto">
          <a:xfrm>
            <a:off x="1676400" y="3351213"/>
            <a:ext cx="6858000" cy="22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rtl="1" eaLnBrk="1" hangingPunct="1"/>
            <a:r>
              <a:rPr lang="ar-KW" sz="4800" b="1">
                <a:solidFill>
                  <a:schemeClr val="folHlink"/>
                </a:solidFill>
                <a:latin typeface="Traditional Arabic" pitchFamily="2" charset="-78"/>
                <a:cs typeface="Traditional Arabic" pitchFamily="2" charset="-78"/>
              </a:rPr>
              <a:t>قال صلى الله عليه وسلم : ( رفع عن أمتي الخطأ والنسيان وما استكرهوا   عليه ) </a:t>
            </a:r>
            <a:r>
              <a:rPr lang="ar-KW" sz="3600" b="1">
                <a:solidFill>
                  <a:schemeClr val="folHlink"/>
                </a:solidFill>
                <a:latin typeface="Traditional Arabic" pitchFamily="2" charset="-78"/>
                <a:cs typeface="Traditional Arabic" pitchFamily="2" charset="-78"/>
              </a:rPr>
              <a:t>صحيح الجامع الصغير 3515</a:t>
            </a:r>
            <a:endParaRPr lang="ar-KW" sz="2800" b="1">
              <a:solidFill>
                <a:schemeClr val="folHlink"/>
              </a:solidFill>
              <a:latin typeface="Traditional Arabic" pitchFamily="2" charset="-78"/>
              <a:cs typeface="Traditional Arabic" pitchFamily="2" charset="-78"/>
            </a:endParaRPr>
          </a:p>
        </p:txBody>
      </p:sp>
      <p:sp>
        <p:nvSpPr>
          <p:cNvPr id="11273" name="Rectangle 9"/>
          <p:cNvSpPr>
            <a:spLocks noChangeArrowheads="1"/>
          </p:cNvSpPr>
          <p:nvPr/>
        </p:nvSpPr>
        <p:spPr bwMode="auto">
          <a:xfrm>
            <a:off x="0" y="0"/>
            <a:ext cx="1066800" cy="6858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951" y="5867400"/>
            <a:ext cx="1825755" cy="869545"/>
          </a:xfrm>
          <a:prstGeom prst="rect">
            <a:avLst/>
          </a:prstGeom>
        </p:spPr>
      </p:pic>
    </p:spTree>
  </p:cSld>
  <p:clrMapOvr>
    <a:masterClrMapping/>
  </p:clrMapOvr>
  <p:transition spd="slow">
    <p:pull dir="d"/>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499</TotalTime>
  <Words>563</Words>
  <Application>Microsoft Office PowerPoint</Application>
  <PresentationFormat>On-screen Show (4:3)</PresentationFormat>
  <Paragraphs>29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ipu</dc:creator>
  <cp:lastModifiedBy>desktop</cp:lastModifiedBy>
  <cp:revision>137</cp:revision>
  <dcterms:created xsi:type="dcterms:W3CDTF">2010-08-31T13:25:35Z</dcterms:created>
  <dcterms:modified xsi:type="dcterms:W3CDTF">2018-10-12T20:33:09Z</dcterms:modified>
</cp:coreProperties>
</file>