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  <p:sldId id="265" r:id="rId4"/>
    <p:sldId id="266" r:id="rId5"/>
    <p:sldId id="267" r:id="rId6"/>
    <p:sldId id="268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x="9144000" cy="6858000" type="screen4x3"/>
  <p:notesSz cx="6858000" cy="9144000"/>
  <p:defaultTextStyle>
    <a:defPPr>
      <a:defRPr lang="ar-SA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>
        <p:scale>
          <a:sx n="73" d="100"/>
          <a:sy n="73" d="100"/>
        </p:scale>
        <p:origin x="-2640" y="-81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KW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KW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EB22D1-6709-4ABD-9D31-B54DD17B0A5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3760167"/>
      </p:ext>
    </p:extLst>
  </p:cSld>
  <p:clrMapOvr>
    <a:masterClrMapping/>
  </p:clrMapOvr>
  <p:transition spd="slow">
    <p:blinds dir="vert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KW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KW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153A89-E3A7-4EBE-9120-060E961D7D6B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8545398"/>
      </p:ext>
    </p:extLst>
  </p:cSld>
  <p:clrMapOvr>
    <a:masterClrMapping/>
  </p:clrMapOvr>
  <p:transition spd="slow">
    <p:blinds dir="vert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KW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E43A62-9C01-4D20-8148-E58C896869E5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5930614"/>
      </p:ext>
    </p:extLst>
  </p:cSld>
  <p:clrMapOvr>
    <a:masterClrMapping/>
  </p:clrMapOvr>
  <p:transition spd="slow">
    <p:blinds dir="vert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KW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KW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KW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BB7C99-523A-48ED-A2A4-5A55DD847961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8631605"/>
      </p:ext>
    </p:extLst>
  </p:cSld>
  <p:clrMapOvr>
    <a:masterClrMapping/>
  </p:clrMapOvr>
  <p:transition spd="slow">
    <p:blinds dir="vert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KW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KW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KW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355860-65DE-418C-94F2-C3058543FBAB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2908363"/>
      </p:ext>
    </p:extLst>
  </p:cSld>
  <p:clrMapOvr>
    <a:masterClrMapping/>
  </p:clrMapOvr>
  <p:transition spd="slow">
    <p:blinds dir="vert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KW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129E5B-CCF6-4176-BB83-2E11F8798907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0673580"/>
      </p:ext>
    </p:extLst>
  </p:cSld>
  <p:clrMapOvr>
    <a:masterClrMapping/>
  </p:clrMapOvr>
  <p:transition spd="slow">
    <p:blinds dir="vert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4E454D-E702-4540-BBCB-9B5428CE5A17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6459912"/>
      </p:ext>
    </p:extLst>
  </p:cSld>
  <p:clrMapOvr>
    <a:masterClrMapping/>
  </p:clrMapOvr>
  <p:transition spd="slow">
    <p:blinds dir="vert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KW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KW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80C8BA-BD0E-44F1-8BD7-E4658D4F25A5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2619170"/>
      </p:ext>
    </p:extLst>
  </p:cSld>
  <p:clrMapOvr>
    <a:masterClrMapping/>
  </p:clrMapOvr>
  <p:transition spd="slow">
    <p:blinds dir="vert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KW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ar-KW" noProof="0" smtClean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5A3C06-BCA4-45A9-B90E-FFD11D163766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6435122"/>
      </p:ext>
    </p:extLst>
  </p:cSld>
  <p:clrMapOvr>
    <a:masterClrMapping/>
  </p:clrMapOvr>
  <p:transition spd="slow">
    <p:blinds dir="vert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KW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KW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9D3C05-0755-4D27-B21C-686572DE9C8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2094516"/>
      </p:ext>
    </p:extLst>
  </p:cSld>
  <p:clrMapOvr>
    <a:masterClrMapping/>
  </p:clrMapOvr>
  <p:transition spd="slow">
    <p:blinds dir="vert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KW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KW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9F6F37-34EC-4E00-862B-EE4A1014797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390289"/>
      </p:ext>
    </p:extLst>
  </p:cSld>
  <p:clrMapOvr>
    <a:masterClrMapping/>
  </p:clrMapOvr>
  <p:transition spd="slow">
    <p:blinds dir="vert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5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SA" smtClean="0"/>
              <a:t>انقر لتحرير نمط العنوان الرئيسي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 smtClean="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05235A45-6638-4C53-A88B-F6AA6FD1C15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blinds dir="vert"/>
  </p:transition>
  <p:txStyles>
    <p:titleStyle>
      <a:lvl1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2pPr>
      <a:lvl3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3pPr>
      <a:lvl4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4pPr>
      <a:lvl5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5pPr>
      <a:lvl6pPr marL="4572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6pPr>
      <a:lvl7pPr marL="9144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7pPr>
      <a:lvl8pPr marL="13716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8pPr>
      <a:lvl9pPr marL="18288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9pPr>
    </p:titleStyle>
    <p:bodyStyle>
      <a:lvl1pPr marL="342900" indent="-342900" algn="r" rtl="1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rtl="1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r" rtl="1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r" rtl="1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r" rtl="1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ar-KW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 Box 4"/>
          <p:cNvSpPr txBox="1">
            <a:spLocks noChangeArrowheads="1"/>
          </p:cNvSpPr>
          <p:nvPr/>
        </p:nvSpPr>
        <p:spPr bwMode="auto">
          <a:xfrm>
            <a:off x="1416920" y="231775"/>
            <a:ext cx="6251424" cy="3631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ar-KW" sz="11500" b="1" dirty="0">
                <a:cs typeface="Traditional Arabic" pitchFamily="2" charset="-78"/>
              </a:rPr>
              <a:t>النبي الذي أعجب بقومه</a:t>
            </a:r>
            <a:endParaRPr lang="en-US" sz="11500" b="1" dirty="0">
              <a:cs typeface="Traditional Arabic" pitchFamily="2" charset="-78"/>
            </a:endParaRPr>
          </a:p>
        </p:txBody>
      </p:sp>
      <p:sp>
        <p:nvSpPr>
          <p:cNvPr id="5" name="TextBox 2"/>
          <p:cNvSpPr txBox="1">
            <a:spLocks noChangeArrowheads="1"/>
          </p:cNvSpPr>
          <p:nvPr/>
        </p:nvSpPr>
        <p:spPr bwMode="auto">
          <a:xfrm>
            <a:off x="1250776" y="5013176"/>
            <a:ext cx="6705600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ar-SA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ctr" eaLnBrk="1" hangingPunct="1"/>
            <a:r>
              <a:rPr lang="ar-KW" sz="4000" b="1" dirty="0">
                <a:solidFill>
                  <a:schemeClr val="bg1"/>
                </a:solidFill>
                <a:latin typeface="Traditional Arabic" pitchFamily="2" charset="-78"/>
                <a:cs typeface="Traditional Arabic" pitchFamily="2" charset="-78"/>
              </a:rPr>
              <a:t>المادة أخذت من كتاب صحيح القصص النبوي للشيخ/ عمر الأشقر رحمه الله بتصرف وزيادات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8861" y="3717032"/>
            <a:ext cx="2169430" cy="1033225"/>
          </a:xfrm>
          <a:prstGeom prst="rect">
            <a:avLst/>
          </a:prstGeom>
        </p:spPr>
      </p:pic>
    </p:spTree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4"/>
          <p:cNvSpPr txBox="1">
            <a:spLocks noChangeArrowheads="1"/>
          </p:cNvSpPr>
          <p:nvPr/>
        </p:nvSpPr>
        <p:spPr bwMode="auto">
          <a:xfrm>
            <a:off x="1214438" y="1196975"/>
            <a:ext cx="6715125" cy="4246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ar-KW" sz="5400" b="1">
                <a:cs typeface="Traditional Arabic" pitchFamily="2" charset="-78"/>
              </a:rPr>
              <a:t>روى الإمام أحمد في مسنده عَنْ صُهَيْبٍ قَالَ : كَانَ رَسُولُ اللَّهِ صَلَّى اللَّهُ عَلَيْهِ وَسَلَّمَ إذَا صَلَّى هَمَسَ شَيْئًا لَا اَفْهَمُهُ وَلَا يُخْبِرُنَا بِهِ ، قَالَ : ( أَفَطِنْتُمْ لِي ؟ ) قُلْنَا  : نَعَمْ .</a:t>
            </a:r>
            <a:endParaRPr lang="en-US" sz="5400" b="1">
              <a:cs typeface="Traditional Arabic" pitchFamily="2" charset="-78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5733256"/>
            <a:ext cx="2169430" cy="1033225"/>
          </a:xfrm>
          <a:prstGeom prst="rect">
            <a:avLst/>
          </a:prstGeom>
        </p:spPr>
      </p:pic>
    </p:spTree>
  </p:cSld>
  <p:clrMapOvr>
    <a:masterClrMapping/>
  </p:clrMapOvr>
  <p:transition spd="slow">
    <p:zoom dir="in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4"/>
          <p:cNvSpPr txBox="1">
            <a:spLocks noChangeArrowheads="1"/>
          </p:cNvSpPr>
          <p:nvPr/>
        </p:nvSpPr>
        <p:spPr bwMode="auto">
          <a:xfrm>
            <a:off x="1241425" y="1512888"/>
            <a:ext cx="7245350" cy="341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ar-KW" sz="5400" b="1">
                <a:cs typeface="Traditional Arabic" pitchFamily="2" charset="-78"/>
              </a:rPr>
              <a:t>قَالَ : ( إِنِّي ذَكَرْتُ نَبِيًّا مِنْ الْأَنْبِيَاءِ أُعْطِيَ جُنُودًا مِنْ قَوْمِهِ فَقَالَ : مَنْ يُكَافِئُ هَؤُلَاءِ ؟ أَوْ مَنْ يَقُومُ لِهَؤُلَاءِ ؟ أَوْ غَيْرَهَا مِنْ الْكَلَامِ . </a:t>
            </a:r>
            <a:endParaRPr lang="en-US" sz="5400" b="1">
              <a:cs typeface="Traditional Arabic" pitchFamily="2" charset="-78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5733256"/>
            <a:ext cx="2169430" cy="1033225"/>
          </a:xfrm>
          <a:prstGeom prst="rect">
            <a:avLst/>
          </a:prstGeom>
        </p:spPr>
      </p:pic>
    </p:spTree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 Box 4"/>
          <p:cNvSpPr txBox="1">
            <a:spLocks noChangeArrowheads="1"/>
          </p:cNvSpPr>
          <p:nvPr/>
        </p:nvSpPr>
        <p:spPr bwMode="auto">
          <a:xfrm>
            <a:off x="1285875" y="1914525"/>
            <a:ext cx="7173913" cy="2586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ar-KW" sz="5400" b="1">
                <a:cs typeface="Traditional Arabic" pitchFamily="2" charset="-78"/>
              </a:rPr>
              <a:t>فَأُوحِيَ إِلَيْهِ أَنْ اخْتَرْ لِقَوْمِكَ إحْدَى ثَلَاثٍ : إِمَّا أَنْ نُسَلِّطَ عَلَيْهِمْ عَدُوًّا مِنْ غَيْرِهِمْ ، أَوْ الْجُوعَ ، أَوْ الْمَوْتَ . </a:t>
            </a:r>
            <a:endParaRPr lang="en-US" sz="5400" b="1">
              <a:cs typeface="Traditional Arabic" pitchFamily="2" charset="-78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5733256"/>
            <a:ext cx="2169430" cy="1033225"/>
          </a:xfrm>
          <a:prstGeom prst="rect">
            <a:avLst/>
          </a:prstGeom>
        </p:spPr>
      </p:pic>
    </p:spTree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4"/>
          <p:cNvSpPr txBox="1">
            <a:spLocks noChangeArrowheads="1"/>
          </p:cNvSpPr>
          <p:nvPr/>
        </p:nvSpPr>
        <p:spPr bwMode="auto">
          <a:xfrm>
            <a:off x="1357313" y="1196975"/>
            <a:ext cx="7102475" cy="4832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ar-KW" sz="4400" b="1">
                <a:cs typeface="Traditional Arabic" pitchFamily="2" charset="-78"/>
              </a:rPr>
              <a:t>فَاسْتَشَارَ قَوْمَهُ فِي ذَلِكَ فَقَالُوا أَنْتَ نَبِيُّ اللَّهِ فَكُلُّ ذَلِكَ إلَيْكَ ، خِرْ لَنَا فَقَامَ إِلَى الصَّلَاةِ وَكَانُوا إِذَا فَزِعُوا فَزِعُوا إِلَى الصَّلَاةِ فَصَلَّى مَا شَاءَ اللَّهُ . قَالَ : ثُمَّ قَالَ : أَيْ رَبِّ أَمَّا عَدُوٌّ مِنْ غَيْرِهِمْ فَلا ، أَوْ الْجُوعُ فَلا ، وَلَكِنْ الْمَوْتُ فَسُلِّطَ عَلَيْهِمْ الْمَوْتُ فَمَاتَ مِنْهُمْ سَبْعُونَ أَلْفًا.</a:t>
            </a:r>
            <a:endParaRPr lang="en-US" sz="4400" b="1">
              <a:cs typeface="Traditional Arabic" pitchFamily="2" charset="-78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5733256"/>
            <a:ext cx="2169430" cy="1033225"/>
          </a:xfrm>
          <a:prstGeom prst="rect">
            <a:avLst/>
          </a:prstGeom>
        </p:spPr>
      </p:pic>
    </p:spTree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4"/>
          <p:cNvSpPr txBox="1">
            <a:spLocks noChangeArrowheads="1"/>
          </p:cNvSpPr>
          <p:nvPr/>
        </p:nvSpPr>
        <p:spPr bwMode="auto">
          <a:xfrm>
            <a:off x="1643063" y="1196975"/>
            <a:ext cx="6816725" cy="4154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ar-KW" sz="6600" b="1">
                <a:cs typeface="Traditional Arabic" pitchFamily="2" charset="-78"/>
              </a:rPr>
              <a:t>  فَهَمْسِي الَّذِي تَرَوْنَ أَنِّي أَقُولُ : اللَّهُمَّ بِكَ أُقَاتِلُ وَبِكَ أُصَاوِلُ وَلَا حَوْلَ وَلَا قُوَّةَ إلا بِاللَّهِ‏.‏).</a:t>
            </a:r>
            <a:endParaRPr lang="en-US" sz="6600" b="1">
              <a:cs typeface="Traditional Arabic" pitchFamily="2" charset="-78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5733256"/>
            <a:ext cx="2169430" cy="1033225"/>
          </a:xfrm>
          <a:prstGeom prst="rect">
            <a:avLst/>
          </a:prstGeom>
        </p:spPr>
      </p:pic>
    </p:spTree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4"/>
          <p:cNvSpPr txBox="1">
            <a:spLocks noChangeArrowheads="1"/>
          </p:cNvSpPr>
          <p:nvPr/>
        </p:nvSpPr>
        <p:spPr bwMode="auto">
          <a:xfrm>
            <a:off x="755650" y="836613"/>
            <a:ext cx="7704138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ar-KW" sz="6000" b="1">
                <a:solidFill>
                  <a:schemeClr val="accent2"/>
                </a:solidFill>
                <a:cs typeface="Traditional Arabic" pitchFamily="2" charset="-78"/>
              </a:rPr>
              <a:t>الفوائد من هذه القصة :</a:t>
            </a:r>
            <a:endParaRPr lang="en-US" sz="6000" b="1">
              <a:solidFill>
                <a:schemeClr val="accent2"/>
              </a:solidFill>
              <a:cs typeface="Traditional Arabic" pitchFamily="2" charset="-78"/>
            </a:endParaRPr>
          </a:p>
        </p:txBody>
      </p:sp>
      <p:sp>
        <p:nvSpPr>
          <p:cNvPr id="8195" name="Text Box 5"/>
          <p:cNvSpPr txBox="1">
            <a:spLocks noChangeArrowheads="1"/>
          </p:cNvSpPr>
          <p:nvPr/>
        </p:nvSpPr>
        <p:spPr bwMode="auto">
          <a:xfrm>
            <a:off x="2357438" y="1785938"/>
            <a:ext cx="6102350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ar-KW" sz="4400" b="1">
                <a:cs typeface="Traditional Arabic" pitchFamily="2" charset="-78"/>
              </a:rPr>
              <a:t>1- الإعجاب بالنفس عاقبته وخيمة :</a:t>
            </a:r>
            <a:endParaRPr lang="en-US" sz="4400" b="1">
              <a:cs typeface="Traditional Arabic" pitchFamily="2" charset="-78"/>
            </a:endParaRPr>
          </a:p>
        </p:txBody>
      </p:sp>
      <p:sp>
        <p:nvSpPr>
          <p:cNvPr id="4102" name="Text Box 6"/>
          <p:cNvSpPr txBox="1">
            <a:spLocks noChangeArrowheads="1"/>
          </p:cNvSpPr>
          <p:nvPr/>
        </p:nvSpPr>
        <p:spPr bwMode="auto">
          <a:xfrm>
            <a:off x="1071563" y="2703513"/>
            <a:ext cx="7643812" cy="310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>
              <a:defRPr/>
            </a:pPr>
            <a:r>
              <a:rPr lang="ar-KW" sz="2800" b="1" dirty="0">
                <a:latin typeface="Arial" pitchFamily="34" charset="0"/>
                <a:cs typeface="Traditional Arabic" pitchFamily="2" charset="-78"/>
              </a:rPr>
              <a:t>قال صلى الله عليه وسلم : ( </a:t>
            </a:r>
            <a:r>
              <a:rPr lang="ar-KW" sz="2800" b="1" dirty="0">
                <a:solidFill>
                  <a:srgbClr val="FFFF00"/>
                </a:solidFill>
                <a:latin typeface="Arial" pitchFamily="34" charset="0"/>
                <a:cs typeface="Traditional Arabic" pitchFamily="2" charset="-78"/>
              </a:rPr>
              <a:t>ثلاث مهلكات وثلاث منجيات وثلاث كفارات وثلاث درجات فأما المهلكات فشح مطاع وهوى متبع </a:t>
            </a:r>
            <a:r>
              <a:rPr lang="ar-KW" sz="2800" b="1" dirty="0">
                <a:solidFill>
                  <a:schemeClr val="accent3"/>
                </a:solidFill>
                <a:latin typeface="Arial" pitchFamily="34" charset="0"/>
                <a:cs typeface="Traditional Arabic" pitchFamily="2" charset="-78"/>
              </a:rPr>
              <a:t>وإعجاب المرء بنفسه </a:t>
            </a:r>
            <a:r>
              <a:rPr lang="ar-KW" sz="2800" b="1" dirty="0">
                <a:solidFill>
                  <a:srgbClr val="FFFF00"/>
                </a:solidFill>
                <a:latin typeface="Arial" pitchFamily="34" charset="0"/>
                <a:cs typeface="Traditional Arabic" pitchFamily="2" charset="-78"/>
              </a:rPr>
              <a:t>وأما المنجيات فالعدل في الغضب والرضا والقصد في الفقر والغنى وخشية الله تعالى في السر والعلانية وأما </a:t>
            </a:r>
            <a:r>
              <a:rPr lang="ar-KW" sz="2800" b="1" dirty="0" err="1">
                <a:solidFill>
                  <a:srgbClr val="FFFF00"/>
                </a:solidFill>
                <a:latin typeface="Arial" pitchFamily="34" charset="0"/>
                <a:cs typeface="Traditional Arabic" pitchFamily="2" charset="-78"/>
              </a:rPr>
              <a:t>الكفارات</a:t>
            </a:r>
            <a:r>
              <a:rPr lang="ar-KW" sz="2800" b="1" dirty="0">
                <a:solidFill>
                  <a:srgbClr val="FFFF00"/>
                </a:solidFill>
                <a:latin typeface="Arial" pitchFamily="34" charset="0"/>
                <a:cs typeface="Traditional Arabic" pitchFamily="2" charset="-78"/>
              </a:rPr>
              <a:t> فانتظار الصلاة بعد الصلاة وإسباغ الوضوء في </a:t>
            </a:r>
            <a:r>
              <a:rPr lang="ar-KW" sz="2800" b="1" dirty="0" err="1">
                <a:solidFill>
                  <a:srgbClr val="FFFF00"/>
                </a:solidFill>
                <a:latin typeface="Arial" pitchFamily="34" charset="0"/>
                <a:cs typeface="Traditional Arabic" pitchFamily="2" charset="-78"/>
              </a:rPr>
              <a:t>السبرات</a:t>
            </a:r>
            <a:r>
              <a:rPr lang="ar-KW" sz="2800" b="1" dirty="0">
                <a:solidFill>
                  <a:srgbClr val="FFFF00"/>
                </a:solidFill>
                <a:latin typeface="Arial" pitchFamily="34" charset="0"/>
                <a:cs typeface="Traditional Arabic" pitchFamily="2" charset="-78"/>
              </a:rPr>
              <a:t> ونقل الأقدام إلى الجماعات وأما الدرجات فإطعام الطعام وإفشاء السلام والصلاة بالليل والناس نيام </a:t>
            </a:r>
            <a:r>
              <a:rPr lang="ar-KW" sz="2800" b="1" dirty="0">
                <a:latin typeface="Arial" pitchFamily="34" charset="0"/>
                <a:cs typeface="Traditional Arabic" pitchFamily="2" charset="-78"/>
              </a:rPr>
              <a:t>) رواه الطبراني في الأوسط وحسنه الألباني في السلسلة 1802 </a:t>
            </a:r>
            <a:r>
              <a:rPr lang="ar-KW" sz="2800" b="1" dirty="0" err="1">
                <a:latin typeface="Arial" pitchFamily="34" charset="0"/>
                <a:cs typeface="Traditional Arabic" pitchFamily="2" charset="-78"/>
              </a:rPr>
              <a:t>السبرات</a:t>
            </a:r>
            <a:r>
              <a:rPr lang="ar-KW" sz="2800" b="1" dirty="0">
                <a:latin typeface="Arial" pitchFamily="34" charset="0"/>
                <a:cs typeface="Traditional Arabic" pitchFamily="2" charset="-78"/>
              </a:rPr>
              <a:t> : الصباح البارد.</a:t>
            </a:r>
            <a:endParaRPr lang="ar-KW" sz="2000" b="1" dirty="0">
              <a:latin typeface="Arial" pitchFamily="34" charset="0"/>
              <a:cs typeface="Traditional Arabic" pitchFamily="2" charset="-78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5733256"/>
            <a:ext cx="2169430" cy="1033225"/>
          </a:xfrm>
          <a:prstGeom prst="rect">
            <a:avLst/>
          </a:prstGeom>
        </p:spPr>
      </p:pic>
    </p:spTree>
  </p:cSld>
  <p:clrMapOvr>
    <a:masterClrMapping/>
  </p:clrMapOvr>
  <p:transition spd="slow">
    <p:checker dir="vert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4"/>
          <p:cNvSpPr txBox="1">
            <a:spLocks noChangeArrowheads="1"/>
          </p:cNvSpPr>
          <p:nvPr/>
        </p:nvSpPr>
        <p:spPr bwMode="auto">
          <a:xfrm>
            <a:off x="755650" y="836613"/>
            <a:ext cx="7704138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ar-KW" sz="6000" b="1">
                <a:solidFill>
                  <a:schemeClr val="accent2"/>
                </a:solidFill>
                <a:cs typeface="Traditional Arabic" pitchFamily="2" charset="-78"/>
              </a:rPr>
              <a:t>الفوائد من هذه القصة :</a:t>
            </a:r>
            <a:endParaRPr lang="en-US" sz="6000" b="1">
              <a:solidFill>
                <a:schemeClr val="accent2"/>
              </a:solidFill>
              <a:cs typeface="Traditional Arabic" pitchFamily="2" charset="-78"/>
            </a:endParaRPr>
          </a:p>
        </p:txBody>
      </p:sp>
      <p:sp>
        <p:nvSpPr>
          <p:cNvPr id="9219" name="Text Box 5"/>
          <p:cNvSpPr txBox="1">
            <a:spLocks noChangeArrowheads="1"/>
          </p:cNvSpPr>
          <p:nvPr/>
        </p:nvSpPr>
        <p:spPr bwMode="auto">
          <a:xfrm>
            <a:off x="1428750" y="1801813"/>
            <a:ext cx="7050088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ar-KW" sz="4400" b="1">
                <a:cs typeface="Traditional Arabic" pitchFamily="2" charset="-78"/>
              </a:rPr>
              <a:t>2- أن النصر من عند الله ينصر من يشاء:</a:t>
            </a:r>
            <a:endParaRPr lang="en-US" sz="4400" b="1">
              <a:cs typeface="Traditional Arabic" pitchFamily="2" charset="-78"/>
            </a:endParaRPr>
          </a:p>
        </p:txBody>
      </p:sp>
      <p:sp>
        <p:nvSpPr>
          <p:cNvPr id="9220" name="Text Box 6"/>
          <p:cNvSpPr txBox="1">
            <a:spLocks noChangeArrowheads="1"/>
          </p:cNvSpPr>
          <p:nvPr/>
        </p:nvSpPr>
        <p:spPr bwMode="auto">
          <a:xfrm>
            <a:off x="1214438" y="2708275"/>
            <a:ext cx="7245350" cy="440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just" eaLnBrk="1" hangingPunct="1"/>
            <a:r>
              <a:rPr lang="ar-KW" sz="4000" b="1">
                <a:cs typeface="Traditional Arabic" pitchFamily="2" charset="-78"/>
              </a:rPr>
              <a:t>قال الله تعالى : ( </a:t>
            </a:r>
            <a:r>
              <a:rPr lang="ar-KW" sz="4000" b="1">
                <a:solidFill>
                  <a:srgbClr val="FFFF00"/>
                </a:solidFill>
                <a:cs typeface="Traditional Arabic" pitchFamily="2" charset="-78"/>
              </a:rPr>
              <a:t>وما النصر إلا من عند الله </a:t>
            </a:r>
            <a:r>
              <a:rPr lang="ar-KW" sz="4000" b="1">
                <a:cs typeface="Traditional Arabic" pitchFamily="2" charset="-78"/>
              </a:rPr>
              <a:t>)  </a:t>
            </a:r>
          </a:p>
          <a:p>
            <a:pPr algn="just" eaLnBrk="1" hangingPunct="1"/>
            <a:r>
              <a:rPr lang="ar-KW" sz="4000" b="1">
                <a:cs typeface="Traditional Arabic" pitchFamily="2" charset="-78"/>
              </a:rPr>
              <a:t>قال الله تعالى : ( </a:t>
            </a:r>
            <a:r>
              <a:rPr lang="ar-KW" sz="4000" b="1">
                <a:solidFill>
                  <a:srgbClr val="FFFF00"/>
                </a:solidFill>
                <a:cs typeface="Traditional Arabic" pitchFamily="2" charset="-78"/>
              </a:rPr>
              <a:t>كم من فئة قليلة غلبت فئة كثيرة بإذن الله والله مع الصابرين </a:t>
            </a:r>
            <a:r>
              <a:rPr lang="ar-KW" sz="4000" b="1">
                <a:cs typeface="Traditional Arabic" pitchFamily="2" charset="-78"/>
              </a:rPr>
              <a:t>)</a:t>
            </a:r>
          </a:p>
          <a:p>
            <a:pPr algn="just" eaLnBrk="1" hangingPunct="1"/>
            <a:r>
              <a:rPr lang="ar-KW" sz="4000" b="1">
                <a:cs typeface="Traditional Arabic" pitchFamily="2" charset="-78"/>
              </a:rPr>
              <a:t>وقال الله تعالى : ( </a:t>
            </a:r>
            <a:r>
              <a:rPr lang="ar-KW" sz="4000" b="1">
                <a:solidFill>
                  <a:srgbClr val="FFFF00"/>
                </a:solidFill>
                <a:cs typeface="Traditional Arabic" pitchFamily="2" charset="-78"/>
              </a:rPr>
              <a:t>ويوم حنين إذ أعجبتكم كثرتكم فلم تغن عنكم شيئا وضاقت عليكم الأرض بما رحبت ثم وليتم مدبرين </a:t>
            </a:r>
            <a:r>
              <a:rPr lang="ar-KW" sz="4000" b="1">
                <a:cs typeface="Traditional Arabic" pitchFamily="2" charset="-78"/>
              </a:rPr>
              <a:t>) مع كثرة عددهم.</a:t>
            </a:r>
          </a:p>
          <a:p>
            <a:pPr algn="just" eaLnBrk="1" hangingPunct="1"/>
            <a:endParaRPr lang="ar-KW" sz="4000" b="1">
              <a:cs typeface="Traditional Arabic" pitchFamily="2" charset="-78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5733256"/>
            <a:ext cx="2169430" cy="1033225"/>
          </a:xfrm>
          <a:prstGeom prst="rect">
            <a:avLst/>
          </a:prstGeom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4"/>
          <p:cNvSpPr txBox="1">
            <a:spLocks noChangeArrowheads="1"/>
          </p:cNvSpPr>
          <p:nvPr/>
        </p:nvSpPr>
        <p:spPr bwMode="auto">
          <a:xfrm>
            <a:off x="755650" y="836613"/>
            <a:ext cx="7704138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ar-KW" sz="6000" b="1">
                <a:solidFill>
                  <a:schemeClr val="accent2"/>
                </a:solidFill>
                <a:cs typeface="Traditional Arabic" pitchFamily="2" charset="-78"/>
              </a:rPr>
              <a:t>الفوائد من هذه القصة :</a:t>
            </a:r>
            <a:endParaRPr lang="en-US" sz="6000" b="1">
              <a:solidFill>
                <a:schemeClr val="accent2"/>
              </a:solidFill>
              <a:cs typeface="Traditional Arabic" pitchFamily="2" charset="-78"/>
            </a:endParaRPr>
          </a:p>
        </p:txBody>
      </p:sp>
      <p:sp>
        <p:nvSpPr>
          <p:cNvPr id="10243" name="Text Box 5"/>
          <p:cNvSpPr txBox="1">
            <a:spLocks noChangeArrowheads="1"/>
          </p:cNvSpPr>
          <p:nvPr/>
        </p:nvSpPr>
        <p:spPr bwMode="auto">
          <a:xfrm>
            <a:off x="755650" y="2060575"/>
            <a:ext cx="7704138" cy="76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ar-KW" sz="4400" b="1">
                <a:cs typeface="Traditional Arabic" pitchFamily="2" charset="-78"/>
              </a:rPr>
              <a:t>3- الفزع إلى الصلاة عند الشدائد :</a:t>
            </a:r>
            <a:endParaRPr lang="en-US" sz="4400" b="1">
              <a:cs typeface="Traditional Arabic" pitchFamily="2" charset="-78"/>
            </a:endParaRPr>
          </a:p>
        </p:txBody>
      </p:sp>
      <p:sp>
        <p:nvSpPr>
          <p:cNvPr id="10244" name="Text Box 6"/>
          <p:cNvSpPr txBox="1">
            <a:spLocks noChangeArrowheads="1"/>
          </p:cNvSpPr>
          <p:nvPr/>
        </p:nvSpPr>
        <p:spPr bwMode="auto">
          <a:xfrm>
            <a:off x="1357313" y="2928938"/>
            <a:ext cx="7215187" cy="1754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just" eaLnBrk="1" hangingPunct="1"/>
            <a:r>
              <a:rPr lang="ar-KW" sz="5400" b="1">
                <a:cs typeface="Traditional Arabic" pitchFamily="2" charset="-78"/>
              </a:rPr>
              <a:t>( </a:t>
            </a:r>
            <a:r>
              <a:rPr lang="ar-KW" sz="5400" b="1">
                <a:solidFill>
                  <a:srgbClr val="FFFF00"/>
                </a:solidFill>
                <a:cs typeface="Traditional Arabic" pitchFamily="2" charset="-78"/>
              </a:rPr>
              <a:t>كان النبي صلى الله عليه وسلم إذا حزبه أمر صلى </a:t>
            </a:r>
            <a:r>
              <a:rPr lang="ar-KW" sz="5400" b="1">
                <a:cs typeface="Traditional Arabic" pitchFamily="2" charset="-78"/>
              </a:rPr>
              <a:t>) </a:t>
            </a:r>
            <a:r>
              <a:rPr lang="ar-KW" sz="4400" b="1">
                <a:cs typeface="Traditional Arabic" pitchFamily="2" charset="-78"/>
              </a:rPr>
              <a:t>رواه أبوداود .</a:t>
            </a:r>
            <a:endParaRPr lang="en-US" sz="5400" b="1">
              <a:cs typeface="Traditional Arabic" pitchFamily="2" charset="-78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5733256"/>
            <a:ext cx="2169430" cy="1033225"/>
          </a:xfrm>
          <a:prstGeom prst="rect">
            <a:avLst/>
          </a:prstGeom>
        </p:spPr>
      </p:pic>
    </p:spTree>
  </p:cSld>
  <p:clrMapOvr>
    <a:masterClrMapping/>
  </p:clrMapOvr>
  <p:transition spd="slow">
    <p:comb dir="vert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4"/>
          <p:cNvSpPr txBox="1">
            <a:spLocks noChangeArrowheads="1"/>
          </p:cNvSpPr>
          <p:nvPr/>
        </p:nvSpPr>
        <p:spPr bwMode="auto">
          <a:xfrm>
            <a:off x="755650" y="836613"/>
            <a:ext cx="7704138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ar-KW" sz="6000" b="1">
                <a:solidFill>
                  <a:schemeClr val="accent2"/>
                </a:solidFill>
                <a:cs typeface="Traditional Arabic" pitchFamily="2" charset="-78"/>
              </a:rPr>
              <a:t>الفوائد من هذه القصة :</a:t>
            </a:r>
            <a:endParaRPr lang="en-US" sz="6000" b="1">
              <a:solidFill>
                <a:schemeClr val="accent2"/>
              </a:solidFill>
              <a:cs typeface="Traditional Arabic" pitchFamily="2" charset="-78"/>
            </a:endParaRPr>
          </a:p>
        </p:txBody>
      </p:sp>
      <p:sp>
        <p:nvSpPr>
          <p:cNvPr id="11267" name="Text Box 5"/>
          <p:cNvSpPr txBox="1">
            <a:spLocks noChangeArrowheads="1"/>
          </p:cNvSpPr>
          <p:nvPr/>
        </p:nvSpPr>
        <p:spPr bwMode="auto">
          <a:xfrm>
            <a:off x="755650" y="2071688"/>
            <a:ext cx="7704138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ar-KW" sz="4400" b="1">
                <a:cs typeface="Traditional Arabic" pitchFamily="2" charset="-78"/>
              </a:rPr>
              <a:t>4- عدم الاستعجال والتأني في الاختيار :</a:t>
            </a:r>
            <a:endParaRPr lang="en-US" sz="4400" b="1">
              <a:cs typeface="Traditional Arabic" pitchFamily="2" charset="-78"/>
            </a:endParaRPr>
          </a:p>
        </p:txBody>
      </p:sp>
      <p:sp>
        <p:nvSpPr>
          <p:cNvPr id="11268" name="Text Box 6"/>
          <p:cNvSpPr txBox="1">
            <a:spLocks noChangeArrowheads="1"/>
          </p:cNvSpPr>
          <p:nvPr/>
        </p:nvSpPr>
        <p:spPr bwMode="auto">
          <a:xfrm>
            <a:off x="1255713" y="2979738"/>
            <a:ext cx="7388225" cy="2554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just" eaLnBrk="1" hangingPunct="1"/>
            <a:r>
              <a:rPr lang="ar-KW" sz="4000" b="1">
                <a:cs typeface="Traditional Arabic" pitchFamily="2" charset="-78"/>
              </a:rPr>
              <a:t>قال الله تعالى : ( </a:t>
            </a:r>
            <a:r>
              <a:rPr lang="ar-KW" sz="4000" b="1">
                <a:solidFill>
                  <a:srgbClr val="FFFF00"/>
                </a:solidFill>
                <a:cs typeface="Traditional Arabic" pitchFamily="2" charset="-78"/>
              </a:rPr>
              <a:t>خلق الإنسان من عجل سأوريكم ءاياتي فلا تستعجلون </a:t>
            </a:r>
            <a:r>
              <a:rPr lang="ar-SA" sz="4000" b="1">
                <a:cs typeface="Traditional Arabic" pitchFamily="2" charset="-78"/>
              </a:rPr>
              <a:t>)</a:t>
            </a:r>
            <a:endParaRPr lang="ar-KW" sz="4000" b="1">
              <a:cs typeface="Traditional Arabic" pitchFamily="2" charset="-78"/>
            </a:endParaRPr>
          </a:p>
          <a:p>
            <a:pPr algn="just" eaLnBrk="1" hangingPunct="1"/>
            <a:r>
              <a:rPr lang="ar-KW" sz="4000" b="1">
                <a:cs typeface="Traditional Arabic" pitchFamily="2" charset="-78"/>
              </a:rPr>
              <a:t>وقال صلى الله عليه وسلم : ( </a:t>
            </a:r>
            <a:r>
              <a:rPr lang="ar-KW" sz="4000" b="1">
                <a:solidFill>
                  <a:schemeClr val="accent2"/>
                </a:solidFill>
                <a:cs typeface="Traditional Arabic" pitchFamily="2" charset="-78"/>
              </a:rPr>
              <a:t>التؤدة في كل شيء إلا في عمل الآخرة </a:t>
            </a:r>
            <a:r>
              <a:rPr lang="ar-KW" sz="4000" b="1">
                <a:cs typeface="Traditional Arabic" pitchFamily="2" charset="-78"/>
              </a:rPr>
              <a:t>) </a:t>
            </a:r>
            <a:r>
              <a:rPr lang="ar-KW" sz="3200" b="1">
                <a:cs typeface="Traditional Arabic" pitchFamily="2" charset="-78"/>
              </a:rPr>
              <a:t>رواه أبوداود وصححه الألباني.</a:t>
            </a:r>
            <a:endParaRPr lang="ar-KW" sz="4000" b="1">
              <a:cs typeface="Traditional Arabic" pitchFamily="2" charset="-78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5733256"/>
            <a:ext cx="2169430" cy="1033225"/>
          </a:xfrm>
          <a:prstGeom prst="rect">
            <a:avLst/>
          </a:prstGeom>
        </p:spPr>
      </p:pic>
    </p:spTree>
  </p:cSld>
  <p:clrMapOvr>
    <a:masterClrMapping/>
  </p:clrMapOvr>
  <p:transition spd="slow">
    <p:cover dir="l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4"/>
          <p:cNvSpPr txBox="1">
            <a:spLocks noChangeArrowheads="1"/>
          </p:cNvSpPr>
          <p:nvPr/>
        </p:nvSpPr>
        <p:spPr bwMode="auto">
          <a:xfrm>
            <a:off x="755650" y="836613"/>
            <a:ext cx="7704138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ar-KW" sz="6000" b="1">
                <a:solidFill>
                  <a:schemeClr val="accent2"/>
                </a:solidFill>
                <a:cs typeface="Traditional Arabic" pitchFamily="2" charset="-78"/>
              </a:rPr>
              <a:t>الفوائد من هذه القصة :</a:t>
            </a:r>
            <a:endParaRPr lang="en-US" sz="6000" b="1">
              <a:solidFill>
                <a:schemeClr val="accent2"/>
              </a:solidFill>
              <a:cs typeface="Traditional Arabic" pitchFamily="2" charset="-78"/>
            </a:endParaRPr>
          </a:p>
        </p:txBody>
      </p:sp>
      <p:sp>
        <p:nvSpPr>
          <p:cNvPr id="12291" name="Text Box 5"/>
          <p:cNvSpPr txBox="1">
            <a:spLocks noChangeArrowheads="1"/>
          </p:cNvSpPr>
          <p:nvPr/>
        </p:nvSpPr>
        <p:spPr bwMode="auto">
          <a:xfrm>
            <a:off x="755650" y="2060575"/>
            <a:ext cx="7704138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ar-KW" sz="4400" b="1">
                <a:cs typeface="Traditional Arabic" pitchFamily="2" charset="-78"/>
              </a:rPr>
              <a:t>5- الاستشارة أمر ضروري :</a:t>
            </a:r>
            <a:endParaRPr lang="en-US" sz="4400" b="1">
              <a:cs typeface="Traditional Arabic" pitchFamily="2" charset="-78"/>
            </a:endParaRPr>
          </a:p>
        </p:txBody>
      </p:sp>
      <p:sp>
        <p:nvSpPr>
          <p:cNvPr id="12292" name="Text Box 6"/>
          <p:cNvSpPr txBox="1">
            <a:spLocks noChangeArrowheads="1"/>
          </p:cNvSpPr>
          <p:nvPr/>
        </p:nvSpPr>
        <p:spPr bwMode="auto">
          <a:xfrm>
            <a:off x="1214438" y="2997200"/>
            <a:ext cx="7245350" cy="212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just" eaLnBrk="1" hangingPunct="1"/>
            <a:r>
              <a:rPr lang="ar-KW" sz="4400" b="1">
                <a:cs typeface="Traditional Arabic" pitchFamily="2" charset="-78"/>
              </a:rPr>
              <a:t>قال الله تعالى : ( </a:t>
            </a:r>
            <a:r>
              <a:rPr lang="ar-KW" sz="4400" b="1">
                <a:solidFill>
                  <a:srgbClr val="FFFF00"/>
                </a:solidFill>
                <a:cs typeface="Traditional Arabic" pitchFamily="2" charset="-78"/>
              </a:rPr>
              <a:t>وشاورهم في الأمر </a:t>
            </a:r>
            <a:r>
              <a:rPr lang="ar-KW" sz="4400" b="1">
                <a:cs typeface="Traditional Arabic" pitchFamily="2" charset="-78"/>
              </a:rPr>
              <a:t>) </a:t>
            </a:r>
            <a:r>
              <a:rPr lang="ar-KW" sz="3200" b="1">
                <a:cs typeface="Traditional Arabic" pitchFamily="2" charset="-78"/>
              </a:rPr>
              <a:t>.</a:t>
            </a:r>
          </a:p>
          <a:p>
            <a:pPr algn="just" eaLnBrk="1" hangingPunct="1"/>
            <a:r>
              <a:rPr lang="ar-KW" sz="4400" b="1">
                <a:cs typeface="Traditional Arabic" pitchFamily="2" charset="-78"/>
              </a:rPr>
              <a:t>وقال علي رضي الله عنه : نعم المؤازرة المشاورة وبئس الاستعداد الاستبداد .</a:t>
            </a:r>
            <a:endParaRPr lang="en-US" sz="3600" b="1">
              <a:cs typeface="Traditional Arabic" pitchFamily="2" charset="-78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5733256"/>
            <a:ext cx="2169430" cy="1033225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Box 4"/>
          <p:cNvSpPr txBox="1">
            <a:spLocks noChangeArrowheads="1"/>
          </p:cNvSpPr>
          <p:nvPr/>
        </p:nvSpPr>
        <p:spPr bwMode="auto">
          <a:xfrm>
            <a:off x="755650" y="836613"/>
            <a:ext cx="7704138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ar-KW" sz="6000" b="1">
                <a:solidFill>
                  <a:schemeClr val="accent2"/>
                </a:solidFill>
                <a:cs typeface="Traditional Arabic" pitchFamily="2" charset="-78"/>
              </a:rPr>
              <a:t>الفوائد من هذه القصة :</a:t>
            </a:r>
            <a:endParaRPr lang="en-US" sz="6000" b="1">
              <a:solidFill>
                <a:schemeClr val="accent2"/>
              </a:solidFill>
              <a:cs typeface="Traditional Arabic" pitchFamily="2" charset="-78"/>
            </a:endParaRPr>
          </a:p>
        </p:txBody>
      </p:sp>
      <p:sp>
        <p:nvSpPr>
          <p:cNvPr id="13315" name="Text Box 5"/>
          <p:cNvSpPr txBox="1">
            <a:spLocks noChangeArrowheads="1"/>
          </p:cNvSpPr>
          <p:nvPr/>
        </p:nvSpPr>
        <p:spPr bwMode="auto">
          <a:xfrm>
            <a:off x="2714625" y="1916113"/>
            <a:ext cx="5529263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ar-KW" sz="4400" b="1">
                <a:cs typeface="Traditional Arabic" pitchFamily="2" charset="-78"/>
              </a:rPr>
              <a:t>6- اختيار أيسر الأمور :</a:t>
            </a:r>
            <a:endParaRPr lang="en-US" sz="4400" b="1">
              <a:cs typeface="Traditional Arabic" pitchFamily="2" charset="-78"/>
            </a:endParaRPr>
          </a:p>
        </p:txBody>
      </p:sp>
      <p:sp>
        <p:nvSpPr>
          <p:cNvPr id="9222" name="Text Box 6"/>
          <p:cNvSpPr txBox="1">
            <a:spLocks noChangeArrowheads="1"/>
          </p:cNvSpPr>
          <p:nvPr/>
        </p:nvSpPr>
        <p:spPr bwMode="auto">
          <a:xfrm>
            <a:off x="1357313" y="2759075"/>
            <a:ext cx="7031037" cy="2554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>
              <a:defRPr/>
            </a:pPr>
            <a:r>
              <a:rPr lang="ar-KW" sz="4000" b="1" dirty="0">
                <a:solidFill>
                  <a:schemeClr val="accent3"/>
                </a:solidFill>
                <a:latin typeface="Arial" pitchFamily="34" charset="0"/>
                <a:cs typeface="Traditional Arabic" pitchFamily="2" charset="-78"/>
              </a:rPr>
              <a:t>فالموت أيسر من الذل والجوع </a:t>
            </a:r>
            <a:r>
              <a:rPr lang="ar-KW" sz="4000" b="1" dirty="0">
                <a:latin typeface="Arial" pitchFamily="34" charset="0"/>
                <a:cs typeface="Traditional Arabic" pitchFamily="2" charset="-78"/>
              </a:rPr>
              <a:t>تقول عائشة رضي الله عنها : ما خير رسول الله صلى الله عليه وسلم بين أمرين إلا قط إلا أخذ أيسرهما ما لم يكن إثما فإن كان إثما كان أبعد الناس منه . </a:t>
            </a:r>
            <a:r>
              <a:rPr lang="ar-KW" sz="3200" b="1" dirty="0">
                <a:latin typeface="Arial" pitchFamily="34" charset="0"/>
                <a:cs typeface="Traditional Arabic" pitchFamily="2" charset="-78"/>
              </a:rPr>
              <a:t>متفق عليه</a:t>
            </a:r>
            <a:endParaRPr lang="en-US" sz="4000" b="1" dirty="0">
              <a:latin typeface="Arial" pitchFamily="34" charset="0"/>
              <a:cs typeface="Traditional Arabic" pitchFamily="2" charset="-78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5733256"/>
            <a:ext cx="2169430" cy="1033225"/>
          </a:xfrm>
          <a:prstGeom prst="rect">
            <a:avLst/>
          </a:prstGeom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 Box 4"/>
          <p:cNvSpPr txBox="1">
            <a:spLocks noChangeArrowheads="1"/>
          </p:cNvSpPr>
          <p:nvPr/>
        </p:nvSpPr>
        <p:spPr bwMode="auto">
          <a:xfrm>
            <a:off x="755650" y="500063"/>
            <a:ext cx="7704138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ar-KW" sz="6000" b="1">
                <a:solidFill>
                  <a:schemeClr val="accent2"/>
                </a:solidFill>
                <a:cs typeface="Traditional Arabic" pitchFamily="2" charset="-78"/>
              </a:rPr>
              <a:t>الفوائد من هذه القصة :</a:t>
            </a:r>
            <a:endParaRPr lang="en-US" sz="6000" b="1">
              <a:solidFill>
                <a:schemeClr val="accent2"/>
              </a:solidFill>
              <a:cs typeface="Traditional Arabic" pitchFamily="2" charset="-78"/>
            </a:endParaRPr>
          </a:p>
        </p:txBody>
      </p:sp>
      <p:sp>
        <p:nvSpPr>
          <p:cNvPr id="14339" name="Text Box 5"/>
          <p:cNvSpPr txBox="1">
            <a:spLocks noChangeArrowheads="1"/>
          </p:cNvSpPr>
          <p:nvPr/>
        </p:nvSpPr>
        <p:spPr bwMode="auto">
          <a:xfrm>
            <a:off x="1214438" y="1579563"/>
            <a:ext cx="724535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ar-KW" sz="4400" b="1">
                <a:cs typeface="Traditional Arabic" pitchFamily="2" charset="-78"/>
              </a:rPr>
              <a:t>7- التبرؤ من الحول والقوة إلا بالله تعالى :</a:t>
            </a:r>
            <a:endParaRPr lang="en-US" sz="4400" b="1">
              <a:cs typeface="Traditional Arabic" pitchFamily="2" charset="-78"/>
            </a:endParaRPr>
          </a:p>
        </p:txBody>
      </p:sp>
      <p:sp>
        <p:nvSpPr>
          <p:cNvPr id="14340" name="Text Box 6"/>
          <p:cNvSpPr txBox="1">
            <a:spLocks noChangeArrowheads="1"/>
          </p:cNvSpPr>
          <p:nvPr/>
        </p:nvSpPr>
        <p:spPr bwMode="auto">
          <a:xfrm>
            <a:off x="755650" y="2300288"/>
            <a:ext cx="7848600" cy="3908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just" eaLnBrk="1" hangingPunct="1"/>
            <a:r>
              <a:rPr lang="ar-KW" sz="3600" b="1">
                <a:cs typeface="Traditional Arabic" pitchFamily="2" charset="-78"/>
              </a:rPr>
              <a:t>قال </a:t>
            </a:r>
            <a:r>
              <a:rPr lang="ar-SA" sz="3600" b="1">
                <a:cs typeface="Traditional Arabic" pitchFamily="2" charset="-78"/>
              </a:rPr>
              <a:t>رسول الله صلى الله عليه وسلم </a:t>
            </a:r>
            <a:r>
              <a:rPr lang="ar-KW" sz="3600" b="1">
                <a:cs typeface="Traditional Arabic" pitchFamily="2" charset="-78"/>
              </a:rPr>
              <a:t>في الحديث : ( </a:t>
            </a:r>
            <a:r>
              <a:rPr lang="ar-KW" sz="3600" b="1">
                <a:solidFill>
                  <a:srgbClr val="FFFF00"/>
                </a:solidFill>
                <a:cs typeface="Traditional Arabic" pitchFamily="2" charset="-78"/>
              </a:rPr>
              <a:t>اللهم بك أقاتل وبك أصاول ولاحول ولاقوة إلا بالله </a:t>
            </a:r>
            <a:r>
              <a:rPr lang="ar-KW" sz="3600" b="1">
                <a:cs typeface="Traditional Arabic" pitchFamily="2" charset="-78"/>
              </a:rPr>
              <a:t>) </a:t>
            </a:r>
          </a:p>
          <a:p>
            <a:pPr algn="just" eaLnBrk="1" hangingPunct="1"/>
            <a:r>
              <a:rPr lang="ar-KW" sz="3600" b="1">
                <a:cs typeface="Traditional Arabic" pitchFamily="2" charset="-78"/>
              </a:rPr>
              <a:t>وقال الإمام الشافعي رحمه الله :</a:t>
            </a:r>
          </a:p>
          <a:p>
            <a:pPr algn="just" eaLnBrk="1" hangingPunct="1"/>
            <a:r>
              <a:rPr lang="ar-KW" sz="3200" b="1">
                <a:cs typeface="Traditional Arabic" pitchFamily="2" charset="-78"/>
              </a:rPr>
              <a:t>أكل العقاب بقوة جيف الفلا *** وجنى الذباب الشهد وهو ضعيف</a:t>
            </a:r>
          </a:p>
          <a:p>
            <a:pPr algn="just" eaLnBrk="1" hangingPunct="1"/>
            <a:r>
              <a:rPr lang="ar-KW" sz="3600" b="1">
                <a:cs typeface="Traditional Arabic" pitchFamily="2" charset="-78"/>
              </a:rPr>
              <a:t>وعن أبي موسى الأشعري رضي الله عنه قال : قال لي رسول الله صلى الله عليه وسلم : </a:t>
            </a:r>
            <a:r>
              <a:rPr lang="ar-KW" sz="3600" b="1">
                <a:solidFill>
                  <a:srgbClr val="FFFF00"/>
                </a:solidFill>
                <a:cs typeface="Traditional Arabic" pitchFamily="2" charset="-78"/>
              </a:rPr>
              <a:t>ألا أدلك على كنز من كنوز الجنة </a:t>
            </a:r>
            <a:r>
              <a:rPr lang="ar-KW" sz="3600" b="1">
                <a:cs typeface="Traditional Arabic" pitchFamily="2" charset="-78"/>
              </a:rPr>
              <a:t>؟ فقلت بلى يارسول الله قال : </a:t>
            </a:r>
            <a:r>
              <a:rPr lang="ar-KW" sz="3600" b="1">
                <a:solidFill>
                  <a:srgbClr val="FFFF00"/>
                </a:solidFill>
                <a:cs typeface="Traditional Arabic" pitchFamily="2" charset="-78"/>
              </a:rPr>
              <a:t>لاحول ولاقوة إلا بالله </a:t>
            </a:r>
            <a:r>
              <a:rPr lang="ar-KW" sz="3600" b="1">
                <a:cs typeface="Traditional Arabic" pitchFamily="2" charset="-78"/>
              </a:rPr>
              <a:t>) </a:t>
            </a:r>
            <a:r>
              <a:rPr lang="ar-KW" sz="2800" b="1">
                <a:cs typeface="Traditional Arabic" pitchFamily="2" charset="-78"/>
              </a:rPr>
              <a:t>متفق عليه.</a:t>
            </a:r>
            <a:endParaRPr lang="en-US" sz="2800" b="1">
              <a:cs typeface="Traditional Arabic" pitchFamily="2" charset="-78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5877272"/>
            <a:ext cx="1867044" cy="889209"/>
          </a:xfrm>
          <a:prstGeom prst="rect">
            <a:avLst/>
          </a:prstGeom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تصميم افتراضي">
  <a:themeElements>
    <a:clrScheme name="تصميم افتراضي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تصميم افتراضي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تصميم افتراضي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151</TotalTime>
  <Words>594</Words>
  <Application>Microsoft Office PowerPoint</Application>
  <PresentationFormat>On-screen Show (4:3)</PresentationFormat>
  <Paragraphs>35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تصميم افتراضي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ASD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WELCOME</dc:creator>
  <cp:lastModifiedBy>desktop</cp:lastModifiedBy>
  <cp:revision>76</cp:revision>
  <dcterms:created xsi:type="dcterms:W3CDTF">2010-08-11T00:37:55Z</dcterms:created>
  <dcterms:modified xsi:type="dcterms:W3CDTF">2018-10-13T09:21:58Z</dcterms:modified>
</cp:coreProperties>
</file>