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8" r:id="rId6"/>
    <p:sldId id="269" r:id="rId7"/>
    <p:sldId id="26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02560-A09F-4D6A-8C86-EB32D61503CF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87213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96BBEC-905D-4149-920F-4BDEE49869CF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653072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FC299-3AE2-46E4-926E-F4812CDB561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43103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FEDDF-0D2B-4F49-8FB7-559BED3153E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53221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5DC54-74BD-40C0-803D-98592C6ECC8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56190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8B9EB-21BB-4C6B-A0C3-43EBC75F4ACE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37418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0D546-D4A0-4B05-B278-649D19913A31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85649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640A38-2355-4EAB-9673-3EDE83216AB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82132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B008EA-B966-48EB-8AF9-C9D06E7ACD3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38000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63E12-C24C-4E32-98E7-0F0CF91DA30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91123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D5BEC-0E39-4826-AD76-B063BEE0A5BE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53333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F7EC881F-3816-4FEE-8D82-1461A70480DB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052888" y="1704975"/>
            <a:ext cx="4968875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KW" sz="8800" b="1">
                <a:solidFill>
                  <a:srgbClr val="008000"/>
                </a:solidFill>
                <a:cs typeface="Traditional Arabic" pitchFamily="2" charset="-78"/>
              </a:rPr>
              <a:t>الملك الذي فر </a:t>
            </a:r>
          </a:p>
          <a:p>
            <a:pPr algn="ctr"/>
            <a:r>
              <a:rPr lang="ar-KW" sz="8800" b="1">
                <a:solidFill>
                  <a:srgbClr val="008000"/>
                </a:solidFill>
                <a:cs typeface="Traditional Arabic" pitchFamily="2" charset="-78"/>
              </a:rPr>
              <a:t>من الحكم</a:t>
            </a:r>
            <a:endParaRPr lang="en-US" sz="88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564632" y="5592142"/>
            <a:ext cx="63998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ar-KW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479925"/>
            <a:ext cx="2162444" cy="1029898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00563" y="1125538"/>
            <a:ext cx="4392612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روى الإمام أحمد ‏</a:t>
            </a:r>
            <a:r>
              <a:rPr lang="ar-SA" sz="4400" b="1">
                <a:solidFill>
                  <a:srgbClr val="008000"/>
                </a:solidFill>
                <a:cs typeface="Traditional Arabic" pitchFamily="2" charset="-78"/>
              </a:rPr>
              <a:t>عن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‏عبدالله ا</a:t>
            </a:r>
            <a:r>
              <a:rPr lang="ar-SA" sz="4400" b="1">
                <a:solidFill>
                  <a:srgbClr val="008000"/>
                </a:solidFill>
                <a:cs typeface="Traditional Arabic" pitchFamily="2" charset="-78"/>
              </a:rPr>
              <a:t>بن مسعود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‏رضي الله عنه قال : </a:t>
            </a:r>
            <a:r>
              <a:rPr lang="ar-SA" sz="4400" b="1">
                <a:solidFill>
                  <a:srgbClr val="008000"/>
                </a:solidFill>
                <a:cs typeface="Traditional Arabic" pitchFamily="2" charset="-78"/>
              </a:rPr>
              <a:t>بينما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‏ ‏</a:t>
            </a:r>
            <a:r>
              <a:rPr lang="ar-SA" sz="4400" b="1">
                <a:solidFill>
                  <a:srgbClr val="008000"/>
                </a:solidFill>
                <a:cs typeface="Traditional Arabic" pitchFamily="2" charset="-78"/>
              </a:rPr>
              <a:t>رجل فيمن كان قبلكم كان في مملكته فتفكر فعلم أن ذلك منقطع عنه وأن ما هو فيه قد شغله عن عبادة ربه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 .</a:t>
            </a:r>
            <a:endParaRPr lang="en-US" sz="44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427538" y="1751013"/>
            <a:ext cx="4537075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3600" b="1">
                <a:solidFill>
                  <a:srgbClr val="008000"/>
                </a:solidFill>
                <a:cs typeface="Traditional Arabic" pitchFamily="2" charset="-78"/>
              </a:rPr>
              <a:t>فتسرب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- </a:t>
            </a:r>
            <a:r>
              <a:rPr lang="ar-KW" sz="3600" b="1">
                <a:solidFill>
                  <a:srgbClr val="FF3300"/>
                </a:solidFill>
                <a:cs typeface="Traditional Arabic" pitchFamily="2" charset="-78"/>
              </a:rPr>
              <a:t>أي هرب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 - </a:t>
            </a:r>
            <a:r>
              <a:rPr lang="ar-SA" sz="3600" b="1">
                <a:solidFill>
                  <a:srgbClr val="008000"/>
                </a:solidFill>
                <a:cs typeface="Traditional Arabic" pitchFamily="2" charset="-78"/>
              </a:rPr>
              <a:t>فانساب ذات ليلة من قصره فأصبح في مملكة غيره وأتى ساحل البحر وكان به ‏ ‏يضرب ‏ ‏اللبن ‏ ‏بالأجر ‏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- </a:t>
            </a:r>
            <a:r>
              <a:rPr lang="ar-KW" sz="3600" b="1">
                <a:solidFill>
                  <a:srgbClr val="FF3300"/>
                </a:solidFill>
                <a:cs typeface="Traditional Arabic" pitchFamily="2" charset="-78"/>
              </a:rPr>
              <a:t>أي يشتغل بصناعة الحجارة بالأجر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 - </a:t>
            </a:r>
            <a:r>
              <a:rPr lang="ar-SA" sz="3600" b="1">
                <a:solidFill>
                  <a:srgbClr val="008000"/>
                </a:solidFill>
                <a:cs typeface="Traditional Arabic" pitchFamily="2" charset="-78"/>
              </a:rPr>
              <a:t>‏فيأكل ويتصدق بالفضل فلم يزل كذلك حتى ‏ ‏رقي ‏ ‏أمره إلى ملكهم وعبادته وفضله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 .</a:t>
            </a:r>
            <a:endParaRPr lang="en-US" sz="36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644009" y="1484313"/>
            <a:ext cx="403168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5400" b="1" dirty="0">
                <a:solidFill>
                  <a:srgbClr val="008000"/>
                </a:solidFill>
                <a:cs typeface="Traditional Arabic" pitchFamily="2" charset="-78"/>
              </a:rPr>
              <a:t>فأرسل ملكهم إليه أن يأتيه فأبى أن يأتيه فأعاد ثم أعاد إليه فأبى أن يأتيه </a:t>
            </a:r>
            <a:r>
              <a:rPr lang="ar-SA" sz="5400" b="1" dirty="0" smtClean="0">
                <a:solidFill>
                  <a:srgbClr val="008000"/>
                </a:solidFill>
                <a:cs typeface="Traditional Arabic" pitchFamily="2" charset="-78"/>
              </a:rPr>
              <a:t>وقال</a:t>
            </a:r>
            <a:r>
              <a:rPr lang="ar-KW" sz="5400" b="1" dirty="0" smtClean="0">
                <a:solidFill>
                  <a:srgbClr val="008000"/>
                </a:solidFill>
                <a:cs typeface="Traditional Arabic" pitchFamily="2" charset="-78"/>
              </a:rPr>
              <a:t>: </a:t>
            </a:r>
            <a:r>
              <a:rPr lang="ar-SA" sz="5400" b="1" dirty="0">
                <a:solidFill>
                  <a:srgbClr val="008000"/>
                </a:solidFill>
                <a:cs typeface="Traditional Arabic" pitchFamily="2" charset="-78"/>
              </a:rPr>
              <a:t>ما له وما لي</a:t>
            </a:r>
            <a:r>
              <a:rPr lang="ar-KW" sz="5400" b="1" dirty="0">
                <a:solidFill>
                  <a:srgbClr val="008000"/>
                </a:solidFill>
                <a:cs typeface="Traditional Arabic" pitchFamily="2" charset="-78"/>
              </a:rPr>
              <a:t> ؟</a:t>
            </a:r>
            <a:endParaRPr lang="en-US" sz="5400" b="1" dirty="0">
              <a:solidFill>
                <a:srgbClr val="008000"/>
              </a:solidFill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572000" y="1838325"/>
            <a:ext cx="4248150" cy="375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4800" b="1">
                <a:solidFill>
                  <a:srgbClr val="008000"/>
                </a:solidFill>
                <a:cs typeface="Traditional Arabic" pitchFamily="2" charset="-78"/>
              </a:rPr>
              <a:t>قال </a:t>
            </a:r>
            <a:r>
              <a:rPr lang="ar-KW" sz="4800" b="1">
                <a:solidFill>
                  <a:srgbClr val="008000"/>
                </a:solidFill>
                <a:cs typeface="Traditional Arabic" pitchFamily="2" charset="-78"/>
              </a:rPr>
              <a:t>: </a:t>
            </a:r>
            <a:r>
              <a:rPr lang="ar-SA" sz="4800" b="1">
                <a:solidFill>
                  <a:srgbClr val="008000"/>
                </a:solidFill>
                <a:cs typeface="Traditional Arabic" pitchFamily="2" charset="-78"/>
              </a:rPr>
              <a:t>فركب الملك فلما رآه الرجل ‏ ‏ولى ‏ ‏هاربا فلما رأى ذلك </a:t>
            </a:r>
            <a:r>
              <a:rPr lang="ar-KW" sz="4800" b="1">
                <a:solidFill>
                  <a:srgbClr val="008000"/>
                </a:solidFill>
                <a:cs typeface="Traditional Arabic" pitchFamily="2" charset="-78"/>
              </a:rPr>
              <a:t> </a:t>
            </a:r>
            <a:r>
              <a:rPr lang="ar-SA" sz="4800" b="1">
                <a:solidFill>
                  <a:srgbClr val="008000"/>
                </a:solidFill>
                <a:cs typeface="Traditional Arabic" pitchFamily="2" charset="-78"/>
              </a:rPr>
              <a:t>الملك ‏ ‏ركض ‏ ‏في ‏ ‏أثره ‏ ‏فلم يدركه</a:t>
            </a:r>
            <a:r>
              <a:rPr lang="ar-KW" sz="4800" b="1">
                <a:solidFill>
                  <a:srgbClr val="008000"/>
                </a:solidFill>
                <a:cs typeface="Traditional Arabic" pitchFamily="2" charset="-78"/>
              </a:rPr>
              <a:t> .</a:t>
            </a:r>
            <a:endParaRPr lang="en-US" sz="48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076825" y="908050"/>
            <a:ext cx="3671888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3200" b="1">
                <a:solidFill>
                  <a:srgbClr val="008000"/>
                </a:solidFill>
                <a:cs typeface="Traditional Arabic" pitchFamily="2" charset="-78"/>
              </a:rPr>
              <a:t>قال فناداه 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: </a:t>
            </a:r>
            <a:r>
              <a:rPr lang="ar-SA" sz="3200" b="1">
                <a:solidFill>
                  <a:srgbClr val="008000"/>
                </a:solidFill>
                <a:cs typeface="Traditional Arabic" pitchFamily="2" charset="-78"/>
              </a:rPr>
              <a:t>يا عبد الله إنه ليس عليك مني ‏ ‏بأس ‏ ‏فأقام 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- </a:t>
            </a:r>
            <a:r>
              <a:rPr lang="ar-KW" sz="3200" b="1">
                <a:solidFill>
                  <a:srgbClr val="FF3300"/>
                </a:solidFill>
                <a:cs typeface="Traditional Arabic" pitchFamily="2" charset="-78"/>
              </a:rPr>
              <a:t>أي وقف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 - </a:t>
            </a:r>
            <a:r>
              <a:rPr lang="ar-SA" sz="3200" b="1">
                <a:solidFill>
                  <a:srgbClr val="008000"/>
                </a:solidFill>
                <a:cs typeface="Traditional Arabic" pitchFamily="2" charset="-78"/>
              </a:rPr>
              <a:t>حتى أدركه فقال له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 :</a:t>
            </a:r>
            <a:r>
              <a:rPr lang="ar-SA" sz="3200" b="1">
                <a:solidFill>
                  <a:srgbClr val="008000"/>
                </a:solidFill>
                <a:cs typeface="Traditional Arabic" pitchFamily="2" charset="-78"/>
              </a:rPr>
              <a:t> من أنت رحمك الله 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؟ </a:t>
            </a:r>
            <a:r>
              <a:rPr lang="ar-SA" sz="3200" b="1">
                <a:solidFill>
                  <a:srgbClr val="008000"/>
                </a:solidFill>
                <a:cs typeface="Traditional Arabic" pitchFamily="2" charset="-78"/>
              </a:rPr>
              <a:t>قال أنا فلان بن فلان صاحب ملك كذا وكذا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 ، </a:t>
            </a:r>
            <a:r>
              <a:rPr lang="ar-SA" sz="3200" b="1">
                <a:solidFill>
                  <a:srgbClr val="008000"/>
                </a:solidFill>
                <a:cs typeface="Traditional Arabic" pitchFamily="2" charset="-78"/>
              </a:rPr>
              <a:t> تفكرت في أمري فعلمت أن ما أنا فيه منقطع فإنه قد شغلني عن عبادة ربي 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؛ </a:t>
            </a:r>
            <a:r>
              <a:rPr lang="ar-SA" sz="3200" b="1">
                <a:solidFill>
                  <a:srgbClr val="008000"/>
                </a:solidFill>
                <a:cs typeface="Traditional Arabic" pitchFamily="2" charset="-78"/>
              </a:rPr>
              <a:t>فتركته وجئت هاهنا أعبد ربي عز وجل 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. </a:t>
            </a:r>
            <a:r>
              <a:rPr lang="ar-SA" sz="3200" b="1">
                <a:solidFill>
                  <a:srgbClr val="008000"/>
                </a:solidFill>
                <a:cs typeface="Traditional Arabic" pitchFamily="2" charset="-78"/>
              </a:rPr>
              <a:t>فقال ما أنت بأحوج إلى ما صنعت مني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 .</a:t>
            </a:r>
            <a:endParaRPr lang="en-US" sz="3200"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500563" y="404813"/>
            <a:ext cx="4392612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4000" b="1">
                <a:solidFill>
                  <a:srgbClr val="008000"/>
                </a:solidFill>
                <a:cs typeface="Traditional Arabic" pitchFamily="2" charset="-78"/>
              </a:rPr>
              <a:t>قال ثم نزل عن دابته فسيبها ثم تبعه فكانا جميعا يعبدان الله عز وجل فدعوا الله أن يميتهما جميعا قال </a:t>
            </a:r>
            <a:r>
              <a:rPr lang="ar-KW" sz="4000" b="1">
                <a:solidFill>
                  <a:srgbClr val="008000"/>
                </a:solidFill>
                <a:cs typeface="Traditional Arabic" pitchFamily="2" charset="-78"/>
              </a:rPr>
              <a:t>: </a:t>
            </a:r>
            <a:r>
              <a:rPr lang="ar-SA" sz="4000" b="1">
                <a:solidFill>
                  <a:srgbClr val="008000"/>
                </a:solidFill>
                <a:cs typeface="Traditional Arabic" pitchFamily="2" charset="-78"/>
              </a:rPr>
              <a:t>فماتا قال </a:t>
            </a:r>
            <a:r>
              <a:rPr lang="ar-KW" sz="4000" b="1">
                <a:solidFill>
                  <a:srgbClr val="008000"/>
                </a:solidFill>
                <a:cs typeface="Traditional Arabic" pitchFamily="2" charset="-78"/>
              </a:rPr>
              <a:t>: </a:t>
            </a:r>
            <a:r>
              <a:rPr lang="ar-SA" sz="4000" b="1">
                <a:solidFill>
                  <a:srgbClr val="008000"/>
                </a:solidFill>
                <a:cs typeface="Traditional Arabic" pitchFamily="2" charset="-78"/>
              </a:rPr>
              <a:t>لو كنت ‏بر</a:t>
            </a:r>
            <a:r>
              <a:rPr lang="ar-KW" sz="4000" b="1">
                <a:solidFill>
                  <a:srgbClr val="008000"/>
                </a:solidFill>
                <a:cs typeface="Traditional Arabic" pitchFamily="2" charset="-78"/>
              </a:rPr>
              <a:t>ُ</a:t>
            </a:r>
            <a:r>
              <a:rPr lang="ar-SA" sz="4000" b="1">
                <a:solidFill>
                  <a:srgbClr val="008000"/>
                </a:solidFill>
                <a:cs typeface="Traditional Arabic" pitchFamily="2" charset="-78"/>
              </a:rPr>
              <a:t>ميلة</a:t>
            </a:r>
            <a:r>
              <a:rPr lang="ar-KW" sz="4000" b="1">
                <a:solidFill>
                  <a:srgbClr val="008000"/>
                </a:solidFill>
                <a:cs typeface="Traditional Arabic" pitchFamily="2" charset="-78"/>
              </a:rPr>
              <a:t>ِ</a:t>
            </a:r>
            <a:r>
              <a:rPr lang="ar-SA" sz="4000" b="1">
                <a:solidFill>
                  <a:srgbClr val="008000"/>
                </a:solidFill>
                <a:cs typeface="Traditional Arabic" pitchFamily="2" charset="-78"/>
              </a:rPr>
              <a:t> مصر </a:t>
            </a:r>
            <a:r>
              <a:rPr lang="ar-KW" sz="4000" b="1">
                <a:solidFill>
                  <a:srgbClr val="008000"/>
                </a:solidFill>
                <a:cs typeface="Traditional Arabic" pitchFamily="2" charset="-78"/>
              </a:rPr>
              <a:t>- </a:t>
            </a:r>
            <a:r>
              <a:rPr lang="ar-KW" sz="4000" b="1">
                <a:solidFill>
                  <a:srgbClr val="FF3300"/>
                </a:solidFill>
                <a:cs typeface="Traditional Arabic" pitchFamily="2" charset="-78"/>
              </a:rPr>
              <a:t>منطقة ذات رمل على شاطي البحر بمصر</a:t>
            </a:r>
            <a:r>
              <a:rPr lang="ar-KW" sz="4000" b="1">
                <a:solidFill>
                  <a:srgbClr val="008000"/>
                </a:solidFill>
                <a:cs typeface="Traditional Arabic" pitchFamily="2" charset="-78"/>
              </a:rPr>
              <a:t> - </a:t>
            </a:r>
            <a:r>
              <a:rPr lang="ar-SA" sz="4000" b="1">
                <a:solidFill>
                  <a:srgbClr val="008000"/>
                </a:solidFill>
                <a:cs typeface="Traditional Arabic" pitchFamily="2" charset="-78"/>
              </a:rPr>
              <a:t>‏لأريتكم قبورهما ‏ ‏بالنعت ‏ ‏الذي ‏ ‏نعت ‏ ‏لنا رسول الله ‏ ‏صلى الله عليه وسلم</a:t>
            </a:r>
            <a:r>
              <a:rPr lang="ar-KW" sz="4000" b="1">
                <a:solidFill>
                  <a:srgbClr val="008000"/>
                </a:solidFill>
                <a:cs typeface="Traditional Arabic" pitchFamily="2" charset="-78"/>
              </a:rPr>
              <a:t> .</a:t>
            </a:r>
            <a:endParaRPr lang="en-US" sz="40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211638" y="1146175"/>
            <a:ext cx="47513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54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54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356100" y="2060575"/>
            <a:ext cx="45370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1- محاسبة النفس بين فترة وأخرى أمر ضروري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563938" y="3630613"/>
            <a:ext cx="5329237" cy="289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3200" b="1">
                <a:cs typeface="Traditional Arabic" pitchFamily="2" charset="-78"/>
              </a:rPr>
              <a:t>قال عمر بن الخطاب رضي الله عنه : حاسبوا أنفسكم قبل أن تحاسبوا وزنوا أنفسكم قبل أن توزنوا فإنه أخف عليكم في الحسنات غدا أن تحاسبوا أنفسكم اليوم وتزينوا للعرض الأكبر   ( 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يومئذ تعرضون لا تخفى منكم خافية </a:t>
            </a:r>
            <a:r>
              <a:rPr lang="ar-KW" sz="3200" b="1">
                <a:cs typeface="Traditional Arabic" pitchFamily="2" charset="-78"/>
              </a:rPr>
              <a:t>) </a:t>
            </a:r>
            <a:r>
              <a:rPr lang="ar-KW" sz="2400" b="1">
                <a:cs typeface="Traditional Arabic" pitchFamily="2" charset="-78"/>
              </a:rPr>
              <a:t>رواه ابن كثير في مسند الفاروق وقال : مشهور وفيه انقطاع .</a:t>
            </a:r>
            <a:endParaRPr lang="en-US" b="1">
              <a:cs typeface="Traditional Arabic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4211638" y="1146175"/>
            <a:ext cx="47513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54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54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356100" y="2060575"/>
            <a:ext cx="45370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000" b="1">
                <a:cs typeface="Traditional Arabic" pitchFamily="2" charset="-78"/>
              </a:rPr>
              <a:t>2- الفرار إلى الله تعالى وترك الدنيا وشهواتها وملذاتها :</a:t>
            </a:r>
            <a:endParaRPr lang="en-US" sz="4000" b="1">
              <a:cs typeface="Traditional Arabic" pitchFamily="2" charset="-78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3492500" y="3355975"/>
            <a:ext cx="5329238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3600" b="1">
                <a:cs typeface="Traditional Arabic" pitchFamily="2" charset="-78"/>
              </a:rPr>
              <a:t>قال الله تعالى (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ففروا إلى الله إني لكم منه نذير مبين </a:t>
            </a:r>
            <a:r>
              <a:rPr lang="ar-KW" sz="3600" b="1">
                <a:cs typeface="Traditional Arabic" pitchFamily="2" charset="-78"/>
              </a:rPr>
              <a:t>).</a:t>
            </a:r>
          </a:p>
          <a:p>
            <a:pPr algn="just"/>
            <a:r>
              <a:rPr lang="ar-KW" sz="3600" b="1">
                <a:cs typeface="Traditional Arabic" pitchFamily="2" charset="-78"/>
              </a:rPr>
              <a:t>وقال صلى الله عليه وسلم : </a:t>
            </a:r>
            <a:r>
              <a:rPr lang="ar-KW" sz="3600" b="1">
                <a:solidFill>
                  <a:schemeClr val="accent2"/>
                </a:solidFill>
                <a:cs typeface="Traditional Arabic" pitchFamily="2" charset="-78"/>
              </a:rPr>
              <a:t>لا تمنوا الموت فإن هول المطلع شديد وإن من السعادة أن يطول عمر العبد ويرزقه الله الإنابة</a:t>
            </a:r>
            <a:r>
              <a:rPr lang="ar-KW" sz="3600" b="1">
                <a:cs typeface="Traditional Arabic" pitchFamily="2" charset="-78"/>
              </a:rPr>
              <a:t> . رواه أحمد .</a:t>
            </a:r>
            <a:endParaRPr lang="en-US" sz="3600" b="1">
              <a:cs typeface="Traditional Arabic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211638" y="1146175"/>
            <a:ext cx="47513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54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54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211638" y="2060575"/>
            <a:ext cx="4681537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3- مشروعية صلاة الليل في شريعة بني إسرائيل وشريعتنا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3490913" y="3852863"/>
            <a:ext cx="5402262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3200" b="1">
                <a:cs typeface="Traditional Arabic" pitchFamily="2" charset="-78"/>
              </a:rPr>
              <a:t>قال الله تعالى : ( 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كانوا قليلا من الليل ما يهجعون * وبالأسحار هم يستغفرون </a:t>
            </a:r>
            <a:r>
              <a:rPr lang="ar-KW" sz="3200" b="1">
                <a:cs typeface="Traditional Arabic" pitchFamily="2" charset="-78"/>
              </a:rPr>
              <a:t>).</a:t>
            </a:r>
          </a:p>
          <a:p>
            <a:pPr algn="just"/>
            <a:r>
              <a:rPr lang="ar-KW" sz="3200" b="1">
                <a:cs typeface="Traditional Arabic" pitchFamily="2" charset="-78"/>
              </a:rPr>
              <a:t>وقال صلى الله عليه وسلم : </a:t>
            </a:r>
            <a:r>
              <a:rPr lang="ar-KW" sz="3200" b="1">
                <a:solidFill>
                  <a:schemeClr val="accent2"/>
                </a:solidFill>
                <a:cs typeface="Traditional Arabic" pitchFamily="2" charset="-78"/>
              </a:rPr>
              <a:t>أفضل الصيام بعد رمضان شهر الله المحرم وأفضل الصلاة بعد الفريضة صلاة الليل</a:t>
            </a:r>
            <a:r>
              <a:rPr lang="ar-KW" sz="3200" b="1">
                <a:cs typeface="Traditional Arabic" pitchFamily="2" charset="-78"/>
              </a:rPr>
              <a:t> . رواه مسلم.</a:t>
            </a:r>
            <a:endParaRPr lang="en-US" sz="3200" b="1">
              <a:cs typeface="Traditional Arabic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211638" y="1146175"/>
            <a:ext cx="47513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54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54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356100" y="2060575"/>
            <a:ext cx="45370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000" b="1">
                <a:cs typeface="Traditional Arabic" pitchFamily="2" charset="-78"/>
              </a:rPr>
              <a:t>4- أن العمل الصالح هو الذي يبقى وما غيره من ملك فهو يفنى :</a:t>
            </a:r>
            <a:endParaRPr lang="en-US" sz="4000" b="1">
              <a:cs typeface="Traditional Arabic" pitchFamily="2" charset="-78"/>
            </a:endParaRP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708400" y="4014788"/>
            <a:ext cx="5113338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2800" b="1">
                <a:cs typeface="Traditional Arabic" pitchFamily="2" charset="-78"/>
              </a:rPr>
              <a:t>قال صلى الله عليه وسلم : </a:t>
            </a:r>
            <a:r>
              <a:rPr lang="ar-KW" sz="2800" b="1">
                <a:solidFill>
                  <a:schemeClr val="accent2"/>
                </a:solidFill>
                <a:cs typeface="Traditional Arabic" pitchFamily="2" charset="-78"/>
              </a:rPr>
              <a:t>إذا مات ابن آدم انقطع عمله إلا من ثلاث : صدقة جارية أو علم ينتفع به أو ولد صالح يدعو له</a:t>
            </a:r>
            <a:r>
              <a:rPr lang="ar-KW" sz="2800" b="1">
                <a:cs typeface="Traditional Arabic" pitchFamily="2" charset="-78"/>
              </a:rPr>
              <a:t> . رواه مسلم.</a:t>
            </a:r>
          </a:p>
          <a:p>
            <a:pPr algn="just"/>
            <a:r>
              <a:rPr lang="ar-KW" sz="2800" b="1">
                <a:cs typeface="Traditional Arabic" pitchFamily="2" charset="-78"/>
              </a:rPr>
              <a:t>وقال : </a:t>
            </a:r>
            <a:r>
              <a:rPr lang="ar-KW" sz="2800" b="1">
                <a:solidFill>
                  <a:schemeClr val="accent2"/>
                </a:solidFill>
                <a:cs typeface="Traditional Arabic" pitchFamily="2" charset="-78"/>
              </a:rPr>
              <a:t>الدنيا ملعونة ملعون ما فيها إلا ذكر الله تعالى وماوالاه وعالما أو متعلما .</a:t>
            </a:r>
            <a:r>
              <a:rPr lang="ar-KW" sz="2800" b="1">
                <a:cs typeface="Traditional Arabic" pitchFamily="2" charset="-78"/>
              </a:rPr>
              <a:t> رواه الترمذي وقال : حديث حسن.</a:t>
            </a:r>
            <a:endParaRPr lang="en-US" sz="20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021288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555</Words>
  <Application>Microsoft Office PowerPoint</Application>
  <PresentationFormat>On-screen Show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80</cp:revision>
  <dcterms:created xsi:type="dcterms:W3CDTF">2010-08-11T00:37:55Z</dcterms:created>
  <dcterms:modified xsi:type="dcterms:W3CDTF">2018-10-13T09:29:47Z</dcterms:modified>
</cp:coreProperties>
</file>