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716DA2-EC83-4B17-A6C2-0F6F819A8A71}" type="slidenum">
              <a:rPr lang="ar-SA"/>
              <a:pPr>
                <a:defRPr/>
              </a:pPr>
              <a:t>‹#›</a:t>
            </a:fld>
            <a:endParaRPr lang="en-US"/>
          </a:p>
        </p:txBody>
      </p:sp>
    </p:spTree>
    <p:extLst>
      <p:ext uri="{BB962C8B-B14F-4D97-AF65-F5344CB8AC3E}">
        <p14:creationId xmlns:p14="http://schemas.microsoft.com/office/powerpoint/2010/main" val="211272567"/>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696A3F-D947-40D0-B801-A93D725764F2}" type="slidenum">
              <a:rPr lang="ar-SA"/>
              <a:pPr>
                <a:defRPr/>
              </a:pPr>
              <a:t>‹#›</a:t>
            </a:fld>
            <a:endParaRPr lang="en-US"/>
          </a:p>
        </p:txBody>
      </p:sp>
    </p:spTree>
    <p:extLst>
      <p:ext uri="{BB962C8B-B14F-4D97-AF65-F5344CB8AC3E}">
        <p14:creationId xmlns:p14="http://schemas.microsoft.com/office/powerpoint/2010/main" val="3772545916"/>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58FFBD-964C-4213-9B7B-BE8339DFA299}" type="slidenum">
              <a:rPr lang="ar-SA"/>
              <a:pPr>
                <a:defRPr/>
              </a:pPr>
              <a:t>‹#›</a:t>
            </a:fld>
            <a:endParaRPr lang="en-US"/>
          </a:p>
        </p:txBody>
      </p:sp>
    </p:spTree>
    <p:extLst>
      <p:ext uri="{BB962C8B-B14F-4D97-AF65-F5344CB8AC3E}">
        <p14:creationId xmlns:p14="http://schemas.microsoft.com/office/powerpoint/2010/main" val="3267489773"/>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1DBDC92-4D7A-47D5-9221-45A42321598D}" type="slidenum">
              <a:rPr lang="ar-SA"/>
              <a:pPr>
                <a:defRPr/>
              </a:pPr>
              <a:t>‹#›</a:t>
            </a:fld>
            <a:endParaRPr lang="en-US"/>
          </a:p>
        </p:txBody>
      </p:sp>
    </p:spTree>
    <p:extLst>
      <p:ext uri="{BB962C8B-B14F-4D97-AF65-F5344CB8AC3E}">
        <p14:creationId xmlns:p14="http://schemas.microsoft.com/office/powerpoint/2010/main" val="74507801"/>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357D7BD-69BE-4F78-A2A9-F01E856AEBEF}" type="slidenum">
              <a:rPr lang="ar-SA"/>
              <a:pPr>
                <a:defRPr/>
              </a:pPr>
              <a:t>‹#›</a:t>
            </a:fld>
            <a:endParaRPr lang="en-US"/>
          </a:p>
        </p:txBody>
      </p:sp>
    </p:spTree>
    <p:extLst>
      <p:ext uri="{BB962C8B-B14F-4D97-AF65-F5344CB8AC3E}">
        <p14:creationId xmlns:p14="http://schemas.microsoft.com/office/powerpoint/2010/main" val="2196625607"/>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6C30B63-9433-438B-BFBD-EC6F75870E4B}" type="slidenum">
              <a:rPr lang="ar-SA"/>
              <a:pPr>
                <a:defRPr/>
              </a:pPr>
              <a:t>‹#›</a:t>
            </a:fld>
            <a:endParaRPr lang="en-US"/>
          </a:p>
        </p:txBody>
      </p:sp>
    </p:spTree>
    <p:extLst>
      <p:ext uri="{BB962C8B-B14F-4D97-AF65-F5344CB8AC3E}">
        <p14:creationId xmlns:p14="http://schemas.microsoft.com/office/powerpoint/2010/main" val="2449791513"/>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6201A1E-60EB-4497-B2BC-D03CEEAAFD3F}" type="slidenum">
              <a:rPr lang="ar-SA"/>
              <a:pPr>
                <a:defRPr/>
              </a:pPr>
              <a:t>‹#›</a:t>
            </a:fld>
            <a:endParaRPr lang="en-US"/>
          </a:p>
        </p:txBody>
      </p:sp>
    </p:spTree>
    <p:extLst>
      <p:ext uri="{BB962C8B-B14F-4D97-AF65-F5344CB8AC3E}">
        <p14:creationId xmlns:p14="http://schemas.microsoft.com/office/powerpoint/2010/main" val="2994682533"/>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0E2402-7250-4998-8C54-53B227142A7F}" type="slidenum">
              <a:rPr lang="ar-SA"/>
              <a:pPr>
                <a:defRPr/>
              </a:pPr>
              <a:t>‹#›</a:t>
            </a:fld>
            <a:endParaRPr lang="en-US"/>
          </a:p>
        </p:txBody>
      </p:sp>
    </p:spTree>
    <p:extLst>
      <p:ext uri="{BB962C8B-B14F-4D97-AF65-F5344CB8AC3E}">
        <p14:creationId xmlns:p14="http://schemas.microsoft.com/office/powerpoint/2010/main" val="661047443"/>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A5CC4D-A23B-495F-8338-95E1FE397F7A}" type="slidenum">
              <a:rPr lang="ar-SA"/>
              <a:pPr>
                <a:defRPr/>
              </a:pPr>
              <a:t>‹#›</a:t>
            </a:fld>
            <a:endParaRPr lang="en-US"/>
          </a:p>
        </p:txBody>
      </p:sp>
    </p:spTree>
    <p:extLst>
      <p:ext uri="{BB962C8B-B14F-4D97-AF65-F5344CB8AC3E}">
        <p14:creationId xmlns:p14="http://schemas.microsoft.com/office/powerpoint/2010/main" val="1746549021"/>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216F1B-B25B-4136-A20A-382C0AC97E15}" type="slidenum">
              <a:rPr lang="ar-SA"/>
              <a:pPr>
                <a:defRPr/>
              </a:pPr>
              <a:t>‹#›</a:t>
            </a:fld>
            <a:endParaRPr lang="en-US"/>
          </a:p>
        </p:txBody>
      </p:sp>
    </p:spTree>
    <p:extLst>
      <p:ext uri="{BB962C8B-B14F-4D97-AF65-F5344CB8AC3E}">
        <p14:creationId xmlns:p14="http://schemas.microsoft.com/office/powerpoint/2010/main" val="4195959050"/>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538CDC-ECBA-4F2D-96DB-3672D8EFB704}" type="slidenum">
              <a:rPr lang="ar-SA"/>
              <a:pPr>
                <a:defRPr/>
              </a:pPr>
              <a:t>‹#›</a:t>
            </a:fld>
            <a:endParaRPr lang="en-US"/>
          </a:p>
        </p:txBody>
      </p:sp>
    </p:spTree>
    <p:extLst>
      <p:ext uri="{BB962C8B-B14F-4D97-AF65-F5344CB8AC3E}">
        <p14:creationId xmlns:p14="http://schemas.microsoft.com/office/powerpoint/2010/main" val="2982585152"/>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Arial" pitchFamily="34" charset="0"/>
                <a:cs typeface="Arial" pitchFamily="34" charset="0"/>
              </a:defRPr>
            </a:lvl1pPr>
          </a:lstStyle>
          <a:p>
            <a:pPr>
              <a:defRPr/>
            </a:pPr>
            <a:fld id="{F671A265-A913-43F4-82EA-C6C66316EA3D}"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755650" y="1484784"/>
            <a:ext cx="73453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9600" b="1">
                <a:cs typeface="Traditional Arabic" pitchFamily="2" charset="-78"/>
              </a:rPr>
              <a:t>المفاخر بآبائه الكفرة</a:t>
            </a:r>
            <a:endParaRPr lang="en-US" sz="9600" b="1">
              <a:cs typeface="Traditional Arabic" pitchFamily="2" charset="-78"/>
            </a:endParaRPr>
          </a:p>
        </p:txBody>
      </p:sp>
      <p:sp>
        <p:nvSpPr>
          <p:cNvPr id="5" name="TextBox 2"/>
          <p:cNvSpPr txBox="1">
            <a:spLocks noChangeArrowheads="1"/>
          </p:cNvSpPr>
          <p:nvPr/>
        </p:nvSpPr>
        <p:spPr bwMode="auto">
          <a:xfrm>
            <a:off x="1219200" y="4697462"/>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chemeClr val="tx1">
                    <a:lumMod val="75000"/>
                    <a:lumOff val="25000"/>
                  </a:schemeClr>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245" y="3054822"/>
            <a:ext cx="2889510" cy="1376175"/>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755650" y="785813"/>
            <a:ext cx="7704138"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600" b="1">
                <a:cs typeface="Traditional Arabic" pitchFamily="2" charset="-78"/>
              </a:rPr>
              <a:t>روى أحمد في مسنده عن أبي بن كعب رضي الله عنه قال : انتسب رجلان على عهد رسول الله صلى الله عليه وسلم فقال أحدهما : أنا فلان بن فلان فمن أنت لا أم لك ؟ فقال رسول الله صلى الله عليه وسلم : </a:t>
            </a:r>
            <a:r>
              <a:rPr lang="ar-KW" sz="3600" b="1">
                <a:solidFill>
                  <a:srgbClr val="C00000"/>
                </a:solidFill>
                <a:cs typeface="Traditional Arabic" pitchFamily="2" charset="-78"/>
              </a:rPr>
              <a:t>انتسب رجلان على عهد موسى صلى الله عليه وسلم فقال : أحدهما أنا فلان بن فلان حتى عد تسعة فمن أنت لا أم لك ؟ فقال : أنا فلان بن فلان ابن الإسلام . قال : فأوحى الله تعالى إلى موسى صلى الله عليه وسلم إن هذين المنتسبين أما أنت أيها المنتمي أو المنتسب إلى تسعة في النار فأنت عاشرهم . وأما أنت يا هذا المنتسب إلى اثنين في الجنة فأنت ثالثهما في الجنة .</a:t>
            </a:r>
            <a:endParaRPr lang="en-US" sz="3600" b="1">
              <a:solidFill>
                <a:srgbClr val="C00000"/>
              </a:solidFill>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4099"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1- أننا جميعا نعود إلى أصل واحد وأب واحد :</a:t>
            </a:r>
            <a:endParaRPr lang="en-US" sz="4400" b="1">
              <a:solidFill>
                <a:srgbClr val="C00000"/>
              </a:solidFill>
              <a:cs typeface="Traditional Arabic" pitchFamily="2" charset="-78"/>
            </a:endParaRPr>
          </a:p>
        </p:txBody>
      </p:sp>
      <p:sp>
        <p:nvSpPr>
          <p:cNvPr id="2" name="Text Box 6"/>
          <p:cNvSpPr txBox="1">
            <a:spLocks noChangeArrowheads="1"/>
          </p:cNvSpPr>
          <p:nvPr/>
        </p:nvSpPr>
        <p:spPr bwMode="auto">
          <a:xfrm>
            <a:off x="755650" y="3286125"/>
            <a:ext cx="77041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صلى الله عليه وسلم : ( </a:t>
            </a:r>
            <a:r>
              <a:rPr lang="ar-KW" sz="4800" b="1">
                <a:solidFill>
                  <a:srgbClr val="008000"/>
                </a:solidFill>
                <a:cs typeface="Traditional Arabic" pitchFamily="2" charset="-78"/>
              </a:rPr>
              <a:t>كلكم بنو آدم وآدم خلق من تراب</a:t>
            </a:r>
            <a:r>
              <a:rPr lang="ar-KW" sz="4800" b="1">
                <a:cs typeface="Traditional Arabic" pitchFamily="2" charset="-78"/>
              </a:rPr>
              <a:t> ) </a:t>
            </a:r>
            <a:r>
              <a:rPr lang="ar-KW" sz="3600" b="1">
                <a:cs typeface="Traditional Arabic" pitchFamily="2" charset="-78"/>
              </a:rPr>
              <a:t>رواه البزار وصححه الألباني</a:t>
            </a:r>
            <a:r>
              <a:rPr lang="ar-KW" sz="2800" b="1">
                <a:cs typeface="Traditional Arabic" pitchFamily="2" charset="-78"/>
              </a:rPr>
              <a:t>.</a:t>
            </a:r>
            <a:endParaRPr lang="ar-KW"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5123"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2- النهي عن المفاخرة بالآباء :</a:t>
            </a:r>
            <a:endParaRPr lang="en-US" sz="4400" b="1">
              <a:solidFill>
                <a:srgbClr val="C00000"/>
              </a:solidFill>
              <a:cs typeface="Traditional Arabic" pitchFamily="2" charset="-78"/>
            </a:endParaRPr>
          </a:p>
        </p:txBody>
      </p:sp>
      <p:sp>
        <p:nvSpPr>
          <p:cNvPr id="5124" name="Text Box 6"/>
          <p:cNvSpPr txBox="1">
            <a:spLocks noChangeArrowheads="1"/>
          </p:cNvSpPr>
          <p:nvPr/>
        </p:nvSpPr>
        <p:spPr bwMode="auto">
          <a:xfrm>
            <a:off x="755650" y="3286125"/>
            <a:ext cx="770413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صلى الله عليه وسلم : ( </a:t>
            </a:r>
            <a:r>
              <a:rPr lang="ar-KW" sz="4800" b="1">
                <a:solidFill>
                  <a:srgbClr val="008000"/>
                </a:solidFill>
                <a:cs typeface="Traditional Arabic" pitchFamily="2" charset="-78"/>
              </a:rPr>
              <a:t>لينتهين قوم يفتخرون بآبائهم أو ليكونن أهون على الله من الجعلان </a:t>
            </a:r>
            <a:r>
              <a:rPr lang="ar-KW" sz="4800" b="1">
                <a:cs typeface="Traditional Arabic" pitchFamily="2" charset="-78"/>
              </a:rPr>
              <a:t>) </a:t>
            </a:r>
            <a:r>
              <a:rPr lang="ar-KW" sz="3600" b="1">
                <a:cs typeface="Traditional Arabic" pitchFamily="2" charset="-78"/>
              </a:rPr>
              <a:t>رواه البزار وصححه الألباني</a:t>
            </a:r>
            <a:r>
              <a:rPr lang="ar-KW" sz="2800" b="1">
                <a:cs typeface="Traditional Arabic" pitchFamily="2" charset="-78"/>
              </a:rPr>
              <a:t>.</a:t>
            </a:r>
            <a:endParaRPr lang="ar-KW"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6147"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3- أن التفاضل بين البشر إنما يكون بالتقوى :</a:t>
            </a:r>
            <a:endParaRPr lang="en-US" sz="4400" b="1">
              <a:solidFill>
                <a:srgbClr val="C00000"/>
              </a:solidFill>
              <a:cs typeface="Traditional Arabic" pitchFamily="2" charset="-78"/>
            </a:endParaRPr>
          </a:p>
        </p:txBody>
      </p:sp>
      <p:sp>
        <p:nvSpPr>
          <p:cNvPr id="6148" name="Text Box 6"/>
          <p:cNvSpPr txBox="1">
            <a:spLocks noChangeArrowheads="1"/>
          </p:cNvSpPr>
          <p:nvPr/>
        </p:nvSpPr>
        <p:spPr bwMode="auto">
          <a:xfrm>
            <a:off x="755650" y="3286125"/>
            <a:ext cx="770413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الله تعالى : ( </a:t>
            </a:r>
            <a:r>
              <a:rPr lang="ar-KW" sz="4800" b="1">
                <a:solidFill>
                  <a:srgbClr val="008000"/>
                </a:solidFill>
                <a:cs typeface="Traditional Arabic" pitchFamily="2" charset="-78"/>
              </a:rPr>
              <a:t>يا أيها الناس إنا خلقناكم من ذكر وأنثى وجعلناكم شعوبا وقبائل لتعارفوا إن أكرمكم عند الله أتقاكم </a:t>
            </a:r>
            <a:r>
              <a:rPr lang="ar-KW" sz="4800" b="1">
                <a:cs typeface="Traditional Arabic" pitchFamily="2" charset="-78"/>
              </a:rPr>
              <a:t>) </a:t>
            </a:r>
            <a:r>
              <a:rPr lang="ar-KW" sz="3600" b="1">
                <a:cs typeface="Traditional Arabic" pitchFamily="2" charset="-78"/>
              </a:rPr>
              <a:t>الحجرات 13.</a:t>
            </a:r>
            <a:endParaRPr lang="ar-KW"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7171"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4- يكرم الإنسان بكرم آبائه الأتقياء :</a:t>
            </a:r>
            <a:endParaRPr lang="en-US" sz="4400" b="1">
              <a:solidFill>
                <a:srgbClr val="C00000"/>
              </a:solidFill>
              <a:cs typeface="Traditional Arabic" pitchFamily="2" charset="-78"/>
            </a:endParaRPr>
          </a:p>
        </p:txBody>
      </p:sp>
      <p:sp>
        <p:nvSpPr>
          <p:cNvPr id="7172" name="Text Box 6"/>
          <p:cNvSpPr txBox="1">
            <a:spLocks noChangeArrowheads="1"/>
          </p:cNvSpPr>
          <p:nvPr/>
        </p:nvSpPr>
        <p:spPr bwMode="auto">
          <a:xfrm>
            <a:off x="755650" y="3071813"/>
            <a:ext cx="7704138"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cs typeface="Traditional Arabic" pitchFamily="2" charset="-78"/>
              </a:rPr>
              <a:t>إن هو أحبهم وسار على خطاهم وفعل فعلهم كما قال الكريم ابن الكريم ابن الكريم ابن الكريم يوسف بن يعقوب بن إسحاق بن إبراهيم عليه وعلى آبائه أفضل الصلاة وأزكى التسليم : ( </a:t>
            </a:r>
            <a:r>
              <a:rPr lang="ar-KW" sz="4000" b="1">
                <a:solidFill>
                  <a:srgbClr val="008000"/>
                </a:solidFill>
                <a:cs typeface="Traditional Arabic" pitchFamily="2" charset="-78"/>
              </a:rPr>
              <a:t>واتبعت ملة آبائي إبراهيم وإسحاق ويعقوب </a:t>
            </a:r>
            <a:r>
              <a:rPr lang="ar-KW" sz="4000" b="1">
                <a:cs typeface="Traditional Arabic" pitchFamily="2" charset="-78"/>
              </a:rPr>
              <a:t>) </a:t>
            </a:r>
            <a:r>
              <a:rPr lang="ar-KW" sz="2800" b="1">
                <a:cs typeface="Traditional Arabic" pitchFamily="2" charset="-78"/>
              </a:rPr>
              <a:t>يوسف 38.</a:t>
            </a:r>
            <a:endParaRPr lang="ar-KW" sz="32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cover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8195" name="Text Box 5"/>
          <p:cNvSpPr txBox="1">
            <a:spLocks noChangeArrowheads="1"/>
          </p:cNvSpPr>
          <p:nvPr/>
        </p:nvSpPr>
        <p:spPr bwMode="auto">
          <a:xfrm>
            <a:off x="571500" y="2000250"/>
            <a:ext cx="788828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5- تحقير الفخر بغير الأتقياء والصالحين من الآباء :</a:t>
            </a:r>
            <a:endParaRPr lang="en-US" sz="4400" b="1">
              <a:solidFill>
                <a:srgbClr val="C00000"/>
              </a:solidFill>
              <a:cs typeface="Traditional Arabic" pitchFamily="2" charset="-78"/>
            </a:endParaRPr>
          </a:p>
        </p:txBody>
      </p:sp>
      <p:sp>
        <p:nvSpPr>
          <p:cNvPr id="8196" name="Text Box 6"/>
          <p:cNvSpPr txBox="1">
            <a:spLocks noChangeArrowheads="1"/>
          </p:cNvSpPr>
          <p:nvPr/>
        </p:nvSpPr>
        <p:spPr bwMode="auto">
          <a:xfrm>
            <a:off x="714375" y="3000375"/>
            <a:ext cx="770413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cs typeface="Traditional Arabic" pitchFamily="2" charset="-78"/>
              </a:rPr>
              <a:t>قال صلى الله عليه وسلم : ( </a:t>
            </a:r>
            <a:r>
              <a:rPr lang="ar-KW" sz="3600" b="1">
                <a:solidFill>
                  <a:srgbClr val="008000"/>
                </a:solidFill>
                <a:cs typeface="Traditional Arabic" pitchFamily="2" charset="-78"/>
              </a:rPr>
              <a:t>لينتهين أقوام يفخرون بآبائهم الذين ماتوا إنما هم من فيح جهنم أو ليكونن أهون على الله من الجعل يدهده الخراء بأنفه إن الله قد أذهب عنكم عبية الجاهلية وفخرها بالآباء إنما هو مؤمن تقي أو فاجر شقي الناس كلهم بنو آدم وآدم من تراب </a:t>
            </a:r>
            <a:r>
              <a:rPr lang="ar-KW" sz="3600" b="1">
                <a:cs typeface="Traditional Arabic" pitchFamily="2" charset="-78"/>
              </a:rPr>
              <a:t>) </a:t>
            </a:r>
            <a:r>
              <a:rPr lang="ar-KW" sz="2400" b="1">
                <a:cs typeface="Traditional Arabic" pitchFamily="2" charset="-78"/>
              </a:rPr>
              <a:t>مشكاة المصابيح 4899</a:t>
            </a:r>
            <a:r>
              <a:rPr lang="ar-KW" b="1">
                <a:cs typeface="Traditional Arabic" pitchFamily="2" charset="-78"/>
              </a:rPr>
              <a:t>.</a:t>
            </a:r>
            <a:endParaRPr lang="ar-KW" sz="2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9219"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6- عدم جواز الشماتة بالغير :</a:t>
            </a:r>
            <a:endParaRPr lang="en-US" sz="4400" b="1">
              <a:solidFill>
                <a:srgbClr val="C00000"/>
              </a:solidFill>
              <a:cs typeface="Traditional Arabic" pitchFamily="2" charset="-78"/>
            </a:endParaRPr>
          </a:p>
        </p:txBody>
      </p:sp>
      <p:sp>
        <p:nvSpPr>
          <p:cNvPr id="9220" name="Text Box 6"/>
          <p:cNvSpPr txBox="1">
            <a:spLocks noChangeArrowheads="1"/>
          </p:cNvSpPr>
          <p:nvPr/>
        </p:nvSpPr>
        <p:spPr bwMode="auto">
          <a:xfrm>
            <a:off x="755650" y="3286125"/>
            <a:ext cx="770413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صلى الله عليه وسلم : ( </a:t>
            </a:r>
            <a:r>
              <a:rPr lang="ar-KW" sz="4800" b="1">
                <a:solidFill>
                  <a:srgbClr val="008000"/>
                </a:solidFill>
                <a:cs typeface="Traditional Arabic" pitchFamily="2" charset="-78"/>
              </a:rPr>
              <a:t>لا تظهر الشماتة لأخيك فيرحمه الله ويبتليك </a:t>
            </a:r>
            <a:r>
              <a:rPr lang="ar-KW" sz="4800" b="1">
                <a:cs typeface="Traditional Arabic" pitchFamily="2" charset="-78"/>
              </a:rPr>
              <a:t>) </a:t>
            </a:r>
            <a:r>
              <a:rPr lang="ar-KW" sz="3600" b="1">
                <a:cs typeface="Traditional Arabic" pitchFamily="2" charset="-78"/>
              </a:rPr>
              <a:t>رواه الترمذي وقال : حديث حسن .</a:t>
            </a:r>
            <a:endParaRPr lang="ar-KW"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10243"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7- الحرص على التواضع :</a:t>
            </a:r>
            <a:endParaRPr lang="en-US" sz="4400" b="1">
              <a:solidFill>
                <a:srgbClr val="C00000"/>
              </a:solidFill>
              <a:cs typeface="Traditional Arabic" pitchFamily="2" charset="-78"/>
            </a:endParaRPr>
          </a:p>
        </p:txBody>
      </p:sp>
      <p:sp>
        <p:nvSpPr>
          <p:cNvPr id="10244" name="Text Box 6"/>
          <p:cNvSpPr txBox="1">
            <a:spLocks noChangeArrowheads="1"/>
          </p:cNvSpPr>
          <p:nvPr/>
        </p:nvSpPr>
        <p:spPr bwMode="auto">
          <a:xfrm>
            <a:off x="755650" y="3286125"/>
            <a:ext cx="77041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صلى الله عليه وسلم : ( </a:t>
            </a:r>
            <a:r>
              <a:rPr lang="ar-KW" sz="4800" b="1">
                <a:solidFill>
                  <a:srgbClr val="008000"/>
                </a:solidFill>
                <a:cs typeface="Traditional Arabic" pitchFamily="2" charset="-78"/>
              </a:rPr>
              <a:t>من تواضع لله رفعه الله </a:t>
            </a:r>
            <a:r>
              <a:rPr lang="ar-KW" sz="4800" b="1">
                <a:cs typeface="Traditional Arabic" pitchFamily="2" charset="-78"/>
              </a:rPr>
              <a:t>) </a:t>
            </a:r>
            <a:r>
              <a:rPr lang="ar-KW" sz="3600" b="1">
                <a:cs typeface="Traditional Arabic" pitchFamily="2" charset="-78"/>
              </a:rPr>
              <a:t>رواه أبو نعيم في الحلية وصححه الألباني</a:t>
            </a:r>
            <a:r>
              <a:rPr lang="ar-KW" sz="2800" b="1">
                <a:cs typeface="Traditional Arabic" pitchFamily="2" charset="-78"/>
              </a:rPr>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755650" y="571500"/>
            <a:ext cx="7704138" cy="1200150"/>
          </a:xfrm>
          <a:prstGeom prst="rect">
            <a:avLst/>
          </a:prstGeom>
          <a:noFill/>
          <a:ln w="9525">
            <a:noFill/>
            <a:miter lim="800000"/>
            <a:headEnd/>
            <a:tailEnd/>
          </a:ln>
          <a:effectLst/>
        </p:spPr>
        <p:txBody>
          <a:bodyPr>
            <a:spAutoFit/>
          </a:bodyPr>
          <a:lstStyle/>
          <a:p>
            <a:pPr algn="ctr">
              <a:spcBef>
                <a:spcPct val="50000"/>
              </a:spcBef>
              <a:defRPr/>
            </a:pPr>
            <a:r>
              <a:rPr lang="ar-KW" sz="7200" b="1" dirty="0">
                <a:solidFill>
                  <a:schemeClr val="accent3"/>
                </a:solidFill>
                <a:latin typeface="Arial" pitchFamily="34" charset="0"/>
                <a:cs typeface="Traditional Arabic" pitchFamily="2" charset="-78"/>
              </a:rPr>
              <a:t>الفوائد من هذه القصة :</a:t>
            </a:r>
            <a:endParaRPr lang="en-US" sz="7200" b="1" dirty="0">
              <a:solidFill>
                <a:schemeClr val="accent3"/>
              </a:solidFill>
              <a:latin typeface="Arial" pitchFamily="34" charset="0"/>
              <a:cs typeface="Traditional Arabic" pitchFamily="2" charset="-78"/>
            </a:endParaRPr>
          </a:p>
        </p:txBody>
      </p:sp>
      <p:sp>
        <p:nvSpPr>
          <p:cNvPr id="11267" name="Text Box 5"/>
          <p:cNvSpPr txBox="1">
            <a:spLocks noChangeArrowheads="1"/>
          </p:cNvSpPr>
          <p:nvPr/>
        </p:nvSpPr>
        <p:spPr bwMode="auto">
          <a:xfrm>
            <a:off x="755650" y="2060575"/>
            <a:ext cx="77041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C00000"/>
                </a:solidFill>
                <a:cs typeface="Traditional Arabic" pitchFamily="2" charset="-78"/>
              </a:rPr>
              <a:t>8- حرمة الكبر :</a:t>
            </a:r>
            <a:endParaRPr lang="en-US" sz="4400" b="1">
              <a:solidFill>
                <a:srgbClr val="C00000"/>
              </a:solidFill>
              <a:cs typeface="Traditional Arabic" pitchFamily="2" charset="-78"/>
            </a:endParaRPr>
          </a:p>
        </p:txBody>
      </p:sp>
      <p:sp>
        <p:nvSpPr>
          <p:cNvPr id="11268" name="Text Box 6"/>
          <p:cNvSpPr txBox="1">
            <a:spLocks noChangeArrowheads="1"/>
          </p:cNvSpPr>
          <p:nvPr/>
        </p:nvSpPr>
        <p:spPr bwMode="auto">
          <a:xfrm>
            <a:off x="755650" y="3286125"/>
            <a:ext cx="770413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صلى الله عليه وسلم : ( </a:t>
            </a:r>
            <a:r>
              <a:rPr lang="ar-KW" sz="4800" b="1">
                <a:solidFill>
                  <a:srgbClr val="008000"/>
                </a:solidFill>
                <a:cs typeface="Traditional Arabic" pitchFamily="2" charset="-78"/>
              </a:rPr>
              <a:t>يقول الله سبحانه : الكبرياء ردائي والعظمة إزاري من نازعني واحدا منهما ألقيته في جهنم </a:t>
            </a:r>
            <a:r>
              <a:rPr lang="ar-KW" sz="4800" b="1">
                <a:cs typeface="Traditional Arabic" pitchFamily="2" charset="-78"/>
              </a:rPr>
              <a:t>) </a:t>
            </a:r>
            <a:r>
              <a:rPr lang="ar-KW" sz="3600" b="1">
                <a:cs typeface="Traditional Arabic" pitchFamily="2" charset="-78"/>
              </a:rPr>
              <a:t>رواه مسلم</a:t>
            </a:r>
            <a:endParaRPr lang="ar-KW"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03" y="5869249"/>
            <a:ext cx="1831160" cy="872119"/>
          </a:xfrm>
          <a:prstGeom prst="rect">
            <a:avLst/>
          </a:prstGeom>
        </p:spPr>
      </p:pic>
    </p:spTree>
  </p:cSld>
  <p:clrMapOvr>
    <a:masterClrMapping/>
  </p:clrMapOvr>
  <p:transition spd="slow">
    <p:blinds dir="vert"/>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97</TotalTime>
  <Words>470</Words>
  <Application>Microsoft Office PowerPoint</Application>
  <PresentationFormat>On-screen Show (4:3)</PresentationFormat>
  <Paragraphs>27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69</cp:revision>
  <dcterms:created xsi:type="dcterms:W3CDTF">2010-08-11T00:37:55Z</dcterms:created>
  <dcterms:modified xsi:type="dcterms:W3CDTF">2018-10-13T09:34:23Z</dcterms:modified>
</cp:coreProperties>
</file>