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58" r:id="rId8"/>
    <p:sldId id="259" r:id="rId9"/>
    <p:sldId id="260" r:id="rId10"/>
    <p:sldId id="261" r:id="rId11"/>
    <p:sldId id="262" r:id="rId12"/>
    <p:sldId id="263" r:id="rId13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90" d="100"/>
          <a:sy n="90" d="100"/>
        </p:scale>
        <p:origin x="-2160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17F34-29BD-4FAF-BFA8-32AEDFD72A1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243680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960D3-E62D-4C62-9ED0-05CFEFF0C69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573353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FE13B4-07DC-4815-BE90-3101D7ACC69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257288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61DF9-9A8F-41DF-9997-E6949950C7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986381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F4EAB-22AB-4BD8-A5F2-B5844945F87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635390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53BA7-AA47-4174-9902-6C64328E41F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00552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2DA59-8800-4BDF-A1F7-45AB155E912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1105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CB2DB9-64D8-439A-836B-DCD98CCE2B7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395067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KW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9EA8F-C8BD-46A9-A2E1-A7BA6BB65D8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898579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83236-9011-40F5-97F5-C39982CF86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52070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D8B96-A28E-4E2C-991E-BEEFAC1B8C0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47644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0818F25-58E2-432A-B49E-D3CD572EB7E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blinds dir="vert"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3714750" y="1000125"/>
            <a:ext cx="5214938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ar-KW" sz="9600" b="1">
                <a:solidFill>
                  <a:srgbClr val="FFFF00"/>
                </a:solidFill>
                <a:cs typeface="Traditional Arabic" pitchFamily="2" charset="-78"/>
              </a:rPr>
              <a:t>المرأة التي </a:t>
            </a:r>
          </a:p>
          <a:p>
            <a:pPr algn="ctr" eaLnBrk="1" hangingPunct="1"/>
            <a:r>
              <a:rPr lang="ar-KW" sz="9600" b="1">
                <a:solidFill>
                  <a:srgbClr val="FFFF00"/>
                </a:solidFill>
                <a:cs typeface="Traditional Arabic" pitchFamily="2" charset="-78"/>
              </a:rPr>
              <a:t>وعظت عالما</a:t>
            </a:r>
            <a:endParaRPr lang="en-US" sz="96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690936" y="5397023"/>
            <a:ext cx="61295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ar-SA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hangingPunct="1"/>
            <a:r>
              <a:rPr lang="ar-KW" sz="3600" b="1" dirty="0">
                <a:solidFill>
                  <a:schemeClr val="bg1"/>
                </a:solidFill>
                <a:latin typeface="Traditional Arabic" pitchFamily="2" charset="-78"/>
                <a:cs typeface="Traditional Arabic" pitchFamily="2" charset="-78"/>
              </a:rPr>
              <a:t>المادة أخذت من كتاب صحيح القصص النبوي للشيخ/ عمر الأشقر رحمه الله بتصرف وزيادات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059685"/>
            <a:ext cx="2209862" cy="1052482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785938" y="1190625"/>
            <a:ext cx="671512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8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روى الإمام مالك في موطئه عَنْ يَحْيَى بْنِ سَعِيدٍ، عَنِ الْقَاسِمِ بْنِ مُحَمَّدٍ، أَنَّهُ قَالَ هَلَكَتِ امْرَأَةٌ لِي فَأَتَانِي مُحَمَّدُ بْنُ كَعْبٍ </a:t>
            </a:r>
            <a:r>
              <a:rPr lang="ar-KW" sz="4800" b="1" dirty="0" err="1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الْقُرَظِيُّ</a:t>
            </a:r>
            <a:r>
              <a:rPr lang="ar-KW" sz="48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يُعَزِّينِي </a:t>
            </a:r>
            <a:r>
              <a:rPr lang="ar-KW" sz="4800" b="1" dirty="0" err="1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بِهَا</a:t>
            </a:r>
            <a:r>
              <a:rPr lang="ar-KW" sz="48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فَقَالَ إِنَّهُ كَانَ فِي بَنِي إِسْرَائِيلَ رَجُلٌ فَقِيهٌ عَالِمٌ عَابِدٌ مُجْتَهِدٌ وَكَانَتْ لَهُ امْرَأَةٌ.</a:t>
            </a:r>
            <a:endParaRPr lang="en-US" sz="48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373216"/>
            <a:ext cx="2209862" cy="1052482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785938" y="857250"/>
            <a:ext cx="6715125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5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وَكَانَ </a:t>
            </a:r>
            <a:r>
              <a:rPr lang="ar-KW" sz="5400" b="1" dirty="0" err="1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بِهَا</a:t>
            </a:r>
            <a:r>
              <a:rPr lang="ar-KW" sz="5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مُعْجَبًا وَلَهَا مُحِبًّا - فَمَاتَتْ فَوَجَدَ عَلَيْهَا وَجْدًا شَدِيدًا وَلَقِيَ عَلَيْهَا أَسَفًا حَتَّى خَلاَ فِي بَيْتٍ وَغَلَّقَ عَلَى نَفْسِهِ وَاحْتَجَبَ مِنَ النَّاسِ فَلَمْ يَكُنْ يَدْخُلُ عَلَيْهِ أَحَدٌ.</a:t>
            </a:r>
            <a:endParaRPr lang="en-US" sz="5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373216"/>
            <a:ext cx="2209862" cy="1052482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785938" y="857250"/>
            <a:ext cx="6715125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وَإِنَّ امْرَأَةً سَمِعَتْ </a:t>
            </a:r>
            <a:r>
              <a:rPr lang="ar-KW" sz="4400" b="1" dirty="0" err="1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بِهِ</a:t>
            </a: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فَجَاءَتْهُ فَقَالَتْ إِنَّ لِي إِلَيْهِ حَاجَةً أَسْتَفْتِيهِ فِيهَا لَيْسَ يُجْزِينِي فِيهَا إِلاَّ مُشَافَهَتُهُ فَذَهَبَ النَّاسُ وَلَزِمَتْ بَابَهُ وَقَالَتْ مَا لِي مِنْهُ بُدٌّ ‏.‏ فَقَالَ لَهُ قَائِلٌ إِنَّ هَا هُنَا امْرَأَةً أَرَادَتْ أَنْ تَسْتَفْتِيَكَ وَقَالَتْ إِنْ أَرَدْتُ إِلاَّ مُشَافَهَتَهُ وَقَدْ ذَهَبَ النَّاسُ وَهِيَ لاَ تُفَارِقُ الْبَابَ ‏.‏ فَقَالَ ائْذَنُوا لَهَا ‏.‏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373216"/>
            <a:ext cx="2209862" cy="1052482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85938" y="857250"/>
            <a:ext cx="6715125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فَدَخَلَتْ عَلَيْهِ فَقَالَتْ : إِنِّي جِئْتُكَ أَسْتَفْتِيكَ فِي أَمْرٍ ‏.‏</a:t>
            </a:r>
          </a:p>
          <a:p>
            <a:pPr algn="just">
              <a:spcBef>
                <a:spcPct val="50000"/>
              </a:spcBef>
              <a:defRPr/>
            </a:pP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قَالَ : وَمَا هُوَ .</a:t>
            </a:r>
          </a:p>
          <a:p>
            <a:pPr algn="just">
              <a:spcBef>
                <a:spcPct val="50000"/>
              </a:spcBef>
              <a:defRPr/>
            </a:pP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قَالَتْ : إِنِّي اسْتَعَرْتُ مِنْ جَارَةٍ لِي حَلْيًا فَكُنْتُ أَلْبَسُهُ وَأُعِيرُهُ زَمَانًا ثُمَّ إِنَّهُمْ أَرْسَلُوا إِلَىَّ فِيهِ </a:t>
            </a:r>
            <a:r>
              <a:rPr lang="ar-KW" sz="4000" b="1" dirty="0" err="1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أَفَأُؤَدِّيهِ</a:t>
            </a: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إِلَيْهِمْ ؟</a:t>
            </a:r>
          </a:p>
          <a:p>
            <a:pPr algn="just">
              <a:spcBef>
                <a:spcPct val="50000"/>
              </a:spcBef>
              <a:defRPr/>
            </a:pP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فَقَالَ : نَعَمْ وَاللَّهِ ‏.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373216"/>
            <a:ext cx="2209862" cy="1052482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785938" y="857250"/>
            <a:ext cx="6715125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فَقَالَتْ : إِنَّهُ قَدْ مَكَثَ عِنْدِي زَمَانًا ‏؟</a:t>
            </a:r>
          </a:p>
          <a:p>
            <a:pPr algn="just">
              <a:spcBef>
                <a:spcPct val="50000"/>
              </a:spcBef>
              <a:defRPr/>
            </a:pP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فَقَالَ : ذَلِكَ أَحَقُّ لِرَدِّكِ إِيَّاهُ إِلَيْهِمْ حِينَ </a:t>
            </a:r>
            <a:r>
              <a:rPr lang="ar-KW" sz="4000" b="1" dirty="0" err="1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أَعَارُوكِيهِ</a:t>
            </a: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زَمَانًا ‏.</a:t>
            </a:r>
          </a:p>
          <a:p>
            <a:pPr algn="just">
              <a:spcBef>
                <a:spcPct val="50000"/>
              </a:spcBef>
              <a:defRPr/>
            </a:pP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فَقَالَتْ : </a:t>
            </a:r>
            <a:r>
              <a:rPr lang="ar-KW" sz="4000" b="1" dirty="0" err="1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أَىْ</a:t>
            </a: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يَرْحَمُكَ اللَّهُ </a:t>
            </a:r>
            <a:r>
              <a:rPr lang="ar-KW" sz="4000" b="1" dirty="0" err="1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أَفَتَأْسَفُ</a:t>
            </a: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عَلَى مَا أَعَارَكَ اللَّهُ ثُمَّ أَخَذَهُ مِنْكَ وَهُوَ أَحَقُّ </a:t>
            </a:r>
            <a:r>
              <a:rPr lang="ar-KW" sz="4000" b="1" dirty="0" err="1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بِهِ</a:t>
            </a: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مِنْكَ فَأَبْصَرَ مَا كَانَ فِيهِ وَنَفَعَهُ اللَّهُ بِقَوْلِهَا .</a:t>
            </a:r>
            <a:endParaRPr lang="en-US" sz="40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373216"/>
            <a:ext cx="2209862" cy="1052482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KW" sz="6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الفوائد من هذه القصة :</a:t>
            </a:r>
            <a:endParaRPr lang="en-US" sz="60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214438" y="2016125"/>
            <a:ext cx="72453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1- أن الوعظ مهمة الكل وليس العلماء فقط: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1643063" y="2978150"/>
            <a:ext cx="60007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4800" b="1">
                <a:solidFill>
                  <a:srgbClr val="FFFF00"/>
                </a:solidFill>
                <a:cs typeface="Traditional Arabic" pitchFamily="2" charset="-78"/>
              </a:rPr>
              <a:t>فالمرأة وعظت العالم وقال بعض الصالحين : لنا من كل بيت عظة بحاله وعبرة بمآله .</a:t>
            </a:r>
            <a:endParaRPr lang="ar-KW" sz="40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373216"/>
            <a:ext cx="2209862" cy="1052482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KW" sz="6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الفوائد من هذه القصة :</a:t>
            </a:r>
            <a:endParaRPr lang="en-US" sz="60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14438" y="2016125"/>
            <a:ext cx="72453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2- السعيد من وعظ يغبره 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643063" y="2978150"/>
            <a:ext cx="600075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48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قال ابن مسعود رضي الله عنه : </a:t>
            </a:r>
            <a:r>
              <a:rPr lang="ar-KW" sz="48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الشقي من شقي في بطن أمه والسعيد من وعظ بغيره </a:t>
            </a:r>
            <a:r>
              <a:rPr lang="ar-KW" sz="48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. </a:t>
            </a:r>
            <a:r>
              <a:rPr lang="ar-KW" sz="40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رواه مسلم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373216"/>
            <a:ext cx="2209862" cy="1052482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KW" sz="6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الفوائد من هذه القصة :</a:t>
            </a:r>
            <a:endParaRPr lang="en-US" sz="60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14438" y="2016125"/>
            <a:ext cx="72453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3- السعيد من تفكر في الدنيا </a:t>
            </a:r>
            <a:r>
              <a:rPr lang="ar-KW" sz="4400" b="1" dirty="0" err="1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فادكر</a:t>
            </a: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1000125" y="2978150"/>
            <a:ext cx="7643813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4000" b="1">
                <a:solidFill>
                  <a:srgbClr val="FFFF00"/>
                </a:solidFill>
                <a:cs typeface="Traditional Arabic" pitchFamily="2" charset="-78"/>
              </a:rPr>
              <a:t>عن أمير المؤمنين عمر بن عبدالعزيز رحمه الله أنه بكى يوما بين أصحابه فسئل عن ذلك فقال : فكرت في الدنيا ولذاتها وشهواتها فاعتبرت منها بها ما تكاد شهواتها تنقضي حتى تكدرها مرارتها ولئن لم يكن فيها عبرة لمن اعتبر إن فيها مواعظ لمن ادكر .</a:t>
            </a:r>
            <a:endParaRPr lang="ar-KW" sz="32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373216"/>
            <a:ext cx="2209862" cy="1052482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55650" y="982365"/>
            <a:ext cx="77041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KW" sz="6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الفوائد من هذه القصة :</a:t>
            </a:r>
            <a:endParaRPr lang="en-US" sz="60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14438" y="2016125"/>
            <a:ext cx="72453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4- لابد من العمل بالموعظة 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28625" y="2978150"/>
            <a:ext cx="8215313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48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قال تعالى : ( </a:t>
            </a:r>
            <a:r>
              <a:rPr lang="ar-KW" sz="48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ولو أنهم فعلوا ما يوعظون </a:t>
            </a:r>
            <a:r>
              <a:rPr lang="ar-KW" sz="4800" b="1" dirty="0" err="1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به</a:t>
            </a:r>
            <a:r>
              <a:rPr lang="ar-KW" sz="48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لكان خيرا لهم وأشد تثبيتا </a:t>
            </a:r>
            <a:r>
              <a:rPr lang="ar-KW" sz="48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)</a:t>
            </a:r>
            <a:r>
              <a:rPr lang="ar-KW" sz="36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النساء 66.</a:t>
            </a:r>
            <a:endParaRPr lang="ar-KW" sz="4800" b="1" dirty="0">
              <a:solidFill>
                <a:srgbClr val="FFFF00"/>
              </a:solidFill>
              <a:latin typeface="Arial" pitchFamily="34" charset="0"/>
              <a:cs typeface="Traditional Arabic" pitchFamily="2" charset="-78"/>
            </a:endParaRPr>
          </a:p>
          <a:p>
            <a:pPr algn="just">
              <a:defRPr/>
            </a:pPr>
            <a:r>
              <a:rPr lang="ar-KW" sz="48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وقال جل وعلا على لسان شعيب عليه السلام : ( </a:t>
            </a:r>
            <a:r>
              <a:rPr lang="ar-KW" sz="48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وما أريد أن أخالفكم إلى ما أنهاكم عنه </a:t>
            </a:r>
            <a:r>
              <a:rPr lang="ar-KW" sz="48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) </a:t>
            </a:r>
            <a:r>
              <a:rPr lang="ar-KW" sz="36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هود 88</a:t>
            </a:r>
            <a:endParaRPr lang="ar-KW" sz="4000" b="1" dirty="0">
              <a:solidFill>
                <a:srgbClr val="FFFF00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27" y="116632"/>
            <a:ext cx="2209862" cy="1052482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KW" sz="6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الفوائد من هذه القصة :</a:t>
            </a:r>
            <a:endParaRPr lang="en-US" sz="60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14438" y="2016125"/>
            <a:ext cx="7245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5- أن ما نملكه من مال وبنين وزوجات وغيره إنما هو ملك لله وعارية مؤداة 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571500" y="3500438"/>
            <a:ext cx="78581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4800" b="1">
                <a:solidFill>
                  <a:srgbClr val="FFFF00"/>
                </a:solidFill>
                <a:cs typeface="Traditional Arabic" pitchFamily="2" charset="-78"/>
              </a:rPr>
              <a:t>وما المال والأهلون إلا وديعة </a:t>
            </a:r>
          </a:p>
          <a:p>
            <a:pPr algn="just" eaLnBrk="1" hangingPunct="1"/>
            <a:r>
              <a:rPr lang="ar-KW" sz="4800" b="1">
                <a:solidFill>
                  <a:srgbClr val="FFFF00"/>
                </a:solidFill>
                <a:cs typeface="Traditional Arabic" pitchFamily="2" charset="-78"/>
              </a:rPr>
              <a:t>                   ولابد يوما أن ترد الودائع</a:t>
            </a:r>
            <a:endParaRPr lang="ar-KW" sz="40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373216"/>
            <a:ext cx="2209862" cy="1052482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KW" sz="6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الفوائد من هذه القصة :</a:t>
            </a:r>
            <a:endParaRPr lang="en-US" sz="60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14438" y="2016125"/>
            <a:ext cx="72453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6- الموت هو العظة البالغة 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85813" y="2978150"/>
            <a:ext cx="771525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48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   قال جل وعلا : ( </a:t>
            </a:r>
            <a:r>
              <a:rPr lang="ar-KW" sz="48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فإذا جاء أجلهم </a:t>
            </a:r>
            <a:r>
              <a:rPr lang="ar-KW" sz="4800" b="1" dirty="0" err="1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لايستأخرون</a:t>
            </a:r>
            <a:r>
              <a:rPr lang="ar-KW" sz="48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ساعة ولا يستقدمون </a:t>
            </a:r>
            <a:r>
              <a:rPr lang="ar-KW" sz="48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)</a:t>
            </a:r>
            <a:r>
              <a:rPr lang="ar-KW" sz="36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الأعراف 32 </a:t>
            </a:r>
            <a:endParaRPr lang="ar-KW" sz="4800" b="1" dirty="0">
              <a:solidFill>
                <a:srgbClr val="FFFF00"/>
              </a:solidFill>
              <a:latin typeface="Arial" pitchFamily="34" charset="0"/>
              <a:cs typeface="Traditional Arabic" pitchFamily="2" charset="-78"/>
            </a:endParaRPr>
          </a:p>
          <a:p>
            <a:pPr algn="just">
              <a:defRPr/>
            </a:pPr>
            <a:r>
              <a:rPr lang="ar-KW" sz="48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وقال صلى الله عليه وسلم : (</a:t>
            </a:r>
            <a:r>
              <a:rPr lang="ar-KW" sz="48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أكثروا من ذكر </a:t>
            </a:r>
            <a:r>
              <a:rPr lang="ar-KW" sz="4800" b="1" dirty="0" err="1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هاذم</a:t>
            </a:r>
            <a:r>
              <a:rPr lang="ar-KW" sz="48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اللذات </a:t>
            </a:r>
            <a:r>
              <a:rPr lang="ar-KW" sz="48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) </a:t>
            </a:r>
            <a:r>
              <a:rPr lang="ar-KW" sz="36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رواه الترمذي وحسنه .</a:t>
            </a:r>
            <a:endParaRPr lang="ar-KW" sz="4000" b="1" dirty="0">
              <a:solidFill>
                <a:srgbClr val="FFFF00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373216"/>
            <a:ext cx="2209862" cy="1052482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487</Words>
  <Application>Microsoft Office PowerPoint</Application>
  <PresentationFormat>On-screen Show (4:3)</PresentationFormat>
  <Paragraphs>34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تصميم افتراضي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WELCOME</dc:creator>
  <cp:lastModifiedBy>desktop</cp:lastModifiedBy>
  <cp:revision>104</cp:revision>
  <dcterms:created xsi:type="dcterms:W3CDTF">2010-08-11T00:37:55Z</dcterms:created>
  <dcterms:modified xsi:type="dcterms:W3CDTF">2018-10-13T09:38:17Z</dcterms:modified>
</cp:coreProperties>
</file>