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90" d="100"/>
          <a:sy n="90" d="100"/>
        </p:scale>
        <p:origin x="-2160" y="-4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KW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A566F0-CAA0-457A-BB6B-59EC28C4D92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704468"/>
      </p:ext>
    </p:extLst>
  </p:cSld>
  <p:clrMapOvr>
    <a:masterClrMapping/>
  </p:clrMapOvr>
  <p:transition spd="slow">
    <p:blinds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1557F7-5E47-43BC-B86E-07F561580E9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261732"/>
      </p:ext>
    </p:extLst>
  </p:cSld>
  <p:clrMapOvr>
    <a:masterClrMapping/>
  </p:clrMapOvr>
  <p:transition spd="slow">
    <p:blinds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7244B8-AE4F-46B2-82FB-BDFD5892C16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353901"/>
      </p:ext>
    </p:extLst>
  </p:cSld>
  <p:clrMapOvr>
    <a:masterClrMapping/>
  </p:clrMapOvr>
  <p:transition spd="slow">
    <p:blinds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E70FB2-2D5C-473F-A748-5E759A38082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738519"/>
      </p:ext>
    </p:extLst>
  </p:cSld>
  <p:clrMapOvr>
    <a:masterClrMapping/>
  </p:clrMapOvr>
  <p:transition spd="slow">
    <p:blinds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B0FD8C-2F56-4879-AF61-6450AAE6B1F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432927"/>
      </p:ext>
    </p:extLst>
  </p:cSld>
  <p:clrMapOvr>
    <a:masterClrMapping/>
  </p:clrMapOvr>
  <p:transition spd="slow">
    <p:blinds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9BAB63-120D-4191-A9A3-825EC7DB5A4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891981"/>
      </p:ext>
    </p:extLst>
  </p:cSld>
  <p:clrMapOvr>
    <a:masterClrMapping/>
  </p:clrMapOvr>
  <p:transition spd="slow">
    <p:blinds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D7042E-CAD7-4101-B42E-1F2D74E424D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751966"/>
      </p:ext>
    </p:extLst>
  </p:cSld>
  <p:clrMapOvr>
    <a:masterClrMapping/>
  </p:clrMapOvr>
  <p:transition spd="slow">
    <p:blinds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DCD81A-D972-461D-9496-6267594C19C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237764"/>
      </p:ext>
    </p:extLst>
  </p:cSld>
  <p:clrMapOvr>
    <a:masterClrMapping/>
  </p:clrMapOvr>
  <p:transition spd="slow">
    <p:blinds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KW" noProof="0" smtClean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622710-E5E9-45F5-9FF7-BCEB8DAD308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470496"/>
      </p:ext>
    </p:extLst>
  </p:cSld>
  <p:clrMapOvr>
    <a:masterClrMapping/>
  </p:clrMapOvr>
  <p:transition spd="slow">
    <p:blinds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C8AAD9-16AB-4367-9428-2898B546B94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213950"/>
      </p:ext>
    </p:extLst>
  </p:cSld>
  <p:clrMapOvr>
    <a:masterClrMapping/>
  </p:clrMapOvr>
  <p:transition spd="slow">
    <p:blinds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A3771D-B061-425F-9819-8F6D8E768DE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511371"/>
      </p:ext>
    </p:extLst>
  </p:cSld>
  <p:clrMapOvr>
    <a:masterClrMapping/>
  </p:clrMapOvr>
  <p:transition spd="slow">
    <p:blinds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9916691-B4C2-4D83-8E14-EDC995104D4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blinds dir="vert"/>
  </p:transition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KW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4"/>
          <p:cNvSpPr txBox="1">
            <a:spLocks noChangeArrowheads="1"/>
          </p:cNvSpPr>
          <p:nvPr/>
        </p:nvSpPr>
        <p:spPr bwMode="auto">
          <a:xfrm>
            <a:off x="285303" y="404664"/>
            <a:ext cx="5294809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sz="6600" b="1" dirty="0">
                <a:cs typeface="Traditional Arabic" pitchFamily="2" charset="-78"/>
              </a:rPr>
              <a:t>المتصدق الذي وضع الصدقة في غير موضعها</a:t>
            </a:r>
            <a:endParaRPr lang="en-US" sz="6600" b="1" dirty="0">
              <a:cs typeface="Traditional Arabic" pitchFamily="2" charset="-78"/>
            </a:endParaRPr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251520" y="5027692"/>
            <a:ext cx="439248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ar-SA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 eaLnBrk="1" hangingPunct="1"/>
            <a:r>
              <a:rPr lang="ar-KW" sz="3200" b="1" dirty="0">
                <a:solidFill>
                  <a:schemeClr val="bg1"/>
                </a:solidFill>
                <a:latin typeface="Traditional Arabic" pitchFamily="2" charset="-78"/>
                <a:cs typeface="Traditional Arabic" pitchFamily="2" charset="-78"/>
              </a:rPr>
              <a:t>المادة أخذت من كتاب صحيح القصص النبوي للشيخ/ عمر الأشقر رحمه الله بتصرف وزيادات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832" y="3748318"/>
            <a:ext cx="2397750" cy="1141966"/>
          </a:xfrm>
          <a:prstGeom prst="rect">
            <a:avLst/>
          </a:prstGeom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4"/>
          <p:cNvSpPr txBox="1">
            <a:spLocks noChangeArrowheads="1"/>
          </p:cNvSpPr>
          <p:nvPr/>
        </p:nvSpPr>
        <p:spPr bwMode="auto">
          <a:xfrm>
            <a:off x="285750" y="214313"/>
            <a:ext cx="5357813" cy="655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sz="2800" b="1">
                <a:cs typeface="Traditional Arabic" pitchFamily="2" charset="-78"/>
              </a:rPr>
              <a:t>روى البخاري في صحيحه عن أبي هريرة رضي الله عنه أن رسول الله صلى الله عليه وسلم قال : ( </a:t>
            </a:r>
            <a:r>
              <a:rPr lang="ar-KW" sz="2800" b="1">
                <a:solidFill>
                  <a:srgbClr val="002060"/>
                </a:solidFill>
                <a:cs typeface="Traditional Arabic" pitchFamily="2" charset="-78"/>
              </a:rPr>
              <a:t>أن رسول الله صلى الله عليه وسلم قال : قال رجل : لأتصدقن بصدقة ، فخرج بصدقته ، فوضعها في يد سارق ، فأصبحوا يتحدثون : تصدق على سارق ، فقال : اللهم لك الحمد ، لأتصدقن بصدقة ، فخرج بصدقته فوضعها في يد زانية ، فأصبحوا يتحدثون : تصدق الليلة على زانية ، فقال : اللهم لك الحمد ، على  زانية . لأتصدقن بصدقة ، فخرج بصدقته . فوضعها في يدي غني ، فأصبحوا يتحدثون : تصدق على غني ، فقال : اللهم لك الحمد ، على سارق ، وعلى زانية ، وعلى غني ، فأتي : فقيل له : أما صدقتك على سارق : فلعله أن يستعف عن سرقته ، وأما الزانية : فلعلها أن تستعف عن زناها ، وأما الغني : فلعله يعتبر ، فينفق مما أعطاه الله </a:t>
            </a:r>
            <a:r>
              <a:rPr lang="ar-KW" sz="2800" b="1">
                <a:cs typeface="Traditional Arabic" pitchFamily="2" charset="-78"/>
              </a:rPr>
              <a:t>).</a:t>
            </a:r>
            <a:endParaRPr lang="en-US" sz="2800" b="1">
              <a:cs typeface="Traditional Arabic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5517232"/>
            <a:ext cx="2397750" cy="1141966"/>
          </a:xfrm>
          <a:prstGeom prst="rect">
            <a:avLst/>
          </a:prstGeom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/>
          <p:cNvSpPr txBox="1">
            <a:spLocks noChangeArrowheads="1"/>
          </p:cNvSpPr>
          <p:nvPr/>
        </p:nvSpPr>
        <p:spPr bwMode="auto">
          <a:xfrm>
            <a:off x="500063" y="214313"/>
            <a:ext cx="5316537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sz="6000" b="1">
                <a:solidFill>
                  <a:schemeClr val="accent2"/>
                </a:solidFill>
                <a:cs typeface="Traditional Arabic" pitchFamily="2" charset="-78"/>
              </a:rPr>
              <a:t>الفوائد من هذه القصة :</a:t>
            </a:r>
            <a:endParaRPr lang="en-US" sz="6000" b="1">
              <a:solidFill>
                <a:schemeClr val="accent2"/>
              </a:solidFill>
              <a:cs typeface="Traditional Arabic" pitchFamily="2" charset="-78"/>
            </a:endParaRPr>
          </a:p>
        </p:txBody>
      </p:sp>
      <p:sp>
        <p:nvSpPr>
          <p:cNvPr id="4099" name="Text Box 5"/>
          <p:cNvSpPr txBox="1">
            <a:spLocks noChangeArrowheads="1"/>
          </p:cNvSpPr>
          <p:nvPr/>
        </p:nvSpPr>
        <p:spPr bwMode="auto">
          <a:xfrm>
            <a:off x="285750" y="1143000"/>
            <a:ext cx="5602288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sz="4400" b="1">
                <a:cs typeface="Traditional Arabic" pitchFamily="2" charset="-78"/>
              </a:rPr>
              <a:t>1- وجود رجال صالحين في الأمم السابقة يفعلون الخيرات:</a:t>
            </a:r>
            <a:endParaRPr lang="en-US" sz="4400" b="1">
              <a:cs typeface="Traditional Arabic" pitchFamily="2" charset="-78"/>
            </a:endParaRPr>
          </a:p>
        </p:txBody>
      </p:sp>
      <p:sp>
        <p:nvSpPr>
          <p:cNvPr id="4100" name="Text Box 6"/>
          <p:cNvSpPr txBox="1">
            <a:spLocks noChangeArrowheads="1"/>
          </p:cNvSpPr>
          <p:nvPr/>
        </p:nvSpPr>
        <p:spPr bwMode="auto">
          <a:xfrm>
            <a:off x="357188" y="2714625"/>
            <a:ext cx="5429250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ar-KW" sz="4000" b="1">
                <a:cs typeface="Traditional Arabic" pitchFamily="2" charset="-78"/>
              </a:rPr>
              <a:t>قال الله تعالى : ( </a:t>
            </a:r>
            <a:r>
              <a:rPr lang="ar-KW" sz="4000" b="1">
                <a:solidFill>
                  <a:schemeClr val="accent2"/>
                </a:solidFill>
                <a:cs typeface="Traditional Arabic" pitchFamily="2" charset="-78"/>
              </a:rPr>
              <a:t>وجاء من أقصى المدينة رجل يسعى قال يا قوم اتبعوا المرسلين </a:t>
            </a:r>
            <a:r>
              <a:rPr lang="ar-KW" sz="4000" b="1">
                <a:cs typeface="Traditional Arabic" pitchFamily="2" charset="-78"/>
              </a:rPr>
              <a:t>)  </a:t>
            </a:r>
            <a:r>
              <a:rPr lang="ar-KW" sz="3200" b="1">
                <a:cs typeface="Traditional Arabic" pitchFamily="2" charset="-78"/>
              </a:rPr>
              <a:t>يس 20</a:t>
            </a:r>
            <a:r>
              <a:rPr lang="ar-KW" sz="2400" b="1">
                <a:cs typeface="Traditional Arabic" pitchFamily="2" charset="-78"/>
              </a:rPr>
              <a:t> .</a:t>
            </a:r>
            <a:endParaRPr lang="ar-KW" sz="3200" b="1">
              <a:cs typeface="Traditional Arabic" pitchFamily="2" charset="-78"/>
            </a:endParaRPr>
          </a:p>
          <a:p>
            <a:pPr algn="just" eaLnBrk="1" hangingPunct="1"/>
            <a:r>
              <a:rPr lang="ar-KW" sz="4000" b="1">
                <a:cs typeface="Traditional Arabic" pitchFamily="2" charset="-78"/>
              </a:rPr>
              <a:t>وقال الله تعالى : ( </a:t>
            </a:r>
            <a:r>
              <a:rPr lang="ar-KW" sz="4000" b="1">
                <a:solidFill>
                  <a:schemeClr val="accent2"/>
                </a:solidFill>
                <a:cs typeface="Traditional Arabic" pitchFamily="2" charset="-78"/>
              </a:rPr>
              <a:t>وقال رجل مؤمن من آل فرعون </a:t>
            </a:r>
            <a:r>
              <a:rPr lang="ar-KW" sz="4000" b="1">
                <a:cs typeface="Traditional Arabic" pitchFamily="2" charset="-78"/>
              </a:rPr>
              <a:t>) </a:t>
            </a:r>
            <a:r>
              <a:rPr lang="ar-KW" sz="3200" b="1">
                <a:cs typeface="Traditional Arabic" pitchFamily="2" charset="-78"/>
              </a:rPr>
              <a:t>غافر 28</a:t>
            </a:r>
            <a:r>
              <a:rPr lang="ar-KW" sz="2400" b="1">
                <a:cs typeface="Traditional Arabic" pitchFamily="2" charset="-78"/>
              </a:rPr>
              <a:t> .</a:t>
            </a:r>
            <a:endParaRPr lang="en-US" sz="3200" b="1">
              <a:cs typeface="Traditional Arabic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5517232"/>
            <a:ext cx="2397750" cy="1141966"/>
          </a:xfrm>
          <a:prstGeom prst="rect">
            <a:avLst/>
          </a:prstGeom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500063" y="214313"/>
            <a:ext cx="5316537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sz="6000" b="1">
                <a:solidFill>
                  <a:schemeClr val="accent2"/>
                </a:solidFill>
                <a:cs typeface="Traditional Arabic" pitchFamily="2" charset="-78"/>
              </a:rPr>
              <a:t>الفوائد من هذه القصة :</a:t>
            </a:r>
            <a:endParaRPr lang="en-US" sz="6000" b="1">
              <a:solidFill>
                <a:schemeClr val="accent2"/>
              </a:solidFill>
              <a:cs typeface="Traditional Arabic" pitchFamily="2" charset="-78"/>
            </a:endParaRPr>
          </a:p>
        </p:txBody>
      </p:sp>
      <p:sp>
        <p:nvSpPr>
          <p:cNvPr id="5123" name="Text Box 5"/>
          <p:cNvSpPr txBox="1">
            <a:spLocks noChangeArrowheads="1"/>
          </p:cNvSpPr>
          <p:nvPr/>
        </p:nvSpPr>
        <p:spPr bwMode="auto">
          <a:xfrm>
            <a:off x="285750" y="1143000"/>
            <a:ext cx="5602288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sz="4400" b="1">
                <a:cs typeface="Traditional Arabic" pitchFamily="2" charset="-78"/>
              </a:rPr>
              <a:t>2- سعة رحمة الله في قبول الصدقة ولو وقعت في غير موضعها :</a:t>
            </a:r>
            <a:endParaRPr lang="en-US" sz="4400" b="1">
              <a:cs typeface="Traditional Arabic" pitchFamily="2" charset="-78"/>
            </a:endParaRPr>
          </a:p>
        </p:txBody>
      </p:sp>
      <p:sp>
        <p:nvSpPr>
          <p:cNvPr id="5124" name="Text Box 6"/>
          <p:cNvSpPr txBox="1">
            <a:spLocks noChangeArrowheads="1"/>
          </p:cNvSpPr>
          <p:nvPr/>
        </p:nvSpPr>
        <p:spPr bwMode="auto">
          <a:xfrm>
            <a:off x="357188" y="2714625"/>
            <a:ext cx="5429250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ar-KW" sz="3600" b="1">
                <a:cs typeface="Traditional Arabic" pitchFamily="2" charset="-78"/>
              </a:rPr>
              <a:t>عن معن بن يزيد رضي الله عنه قال : (</a:t>
            </a:r>
            <a:r>
              <a:rPr lang="ar-KW" sz="3600" b="1">
                <a:solidFill>
                  <a:schemeClr val="accent2"/>
                </a:solidFill>
                <a:cs typeface="Traditional Arabic" pitchFamily="2" charset="-78"/>
              </a:rPr>
              <a:t>كان أبي يزيد أخرج دنانير يتصدق بها ، فوضعها عند رجل في المسجد ، فجئت فأخذتها ، فأتيته بها ، فقال : والله ما إياك أردت ، فخاصمته إلى رسول الله صلى الله عليه وسلم ، فقال : لك ما نويت يا يزيد ، ولك ما أخذت يا معن </a:t>
            </a:r>
            <a:r>
              <a:rPr lang="ar-KW" sz="3600" b="1">
                <a:cs typeface="Traditional Arabic" pitchFamily="2" charset="-78"/>
              </a:rPr>
              <a:t>)  رواه البخاري</a:t>
            </a:r>
            <a:r>
              <a:rPr lang="ar-KW" sz="2800" b="1">
                <a:cs typeface="Traditional Arabic" pitchFamily="2" charset="-78"/>
              </a:rPr>
              <a:t>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5517232"/>
            <a:ext cx="2397750" cy="1141966"/>
          </a:xfrm>
          <a:prstGeom prst="rect">
            <a:avLst/>
          </a:prstGeom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4"/>
          <p:cNvSpPr txBox="1">
            <a:spLocks noChangeArrowheads="1"/>
          </p:cNvSpPr>
          <p:nvPr/>
        </p:nvSpPr>
        <p:spPr bwMode="auto">
          <a:xfrm>
            <a:off x="500063" y="661988"/>
            <a:ext cx="5316537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sz="6000" b="1">
                <a:solidFill>
                  <a:schemeClr val="accent2"/>
                </a:solidFill>
                <a:cs typeface="Traditional Arabic" pitchFamily="2" charset="-78"/>
              </a:rPr>
              <a:t>الفوائد من هذه القصة :</a:t>
            </a:r>
            <a:endParaRPr lang="en-US" sz="6000" b="1">
              <a:solidFill>
                <a:schemeClr val="accent2"/>
              </a:solidFill>
              <a:cs typeface="Traditional Arabic" pitchFamily="2" charset="-78"/>
            </a:endParaRPr>
          </a:p>
        </p:txBody>
      </p:sp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285750" y="1590675"/>
            <a:ext cx="5602288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sz="4400" b="1">
                <a:cs typeface="Traditional Arabic" pitchFamily="2" charset="-78"/>
              </a:rPr>
              <a:t>3- قد ينتج عن فعل الإنسان آثارا طيبة لم يردها يؤجره الله عليها :</a:t>
            </a:r>
            <a:endParaRPr lang="en-US" sz="4400" b="1">
              <a:cs typeface="Traditional Arabic" pitchFamily="2" charset="-78"/>
            </a:endParaRPr>
          </a:p>
        </p:txBody>
      </p:sp>
      <p:sp>
        <p:nvSpPr>
          <p:cNvPr id="6148" name="Text Box 6"/>
          <p:cNvSpPr txBox="1">
            <a:spLocks noChangeArrowheads="1"/>
          </p:cNvSpPr>
          <p:nvPr/>
        </p:nvSpPr>
        <p:spPr bwMode="auto">
          <a:xfrm>
            <a:off x="785813" y="3162300"/>
            <a:ext cx="4786312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ar-KW" sz="4400" b="1">
                <a:cs typeface="Traditional Arabic" pitchFamily="2" charset="-78"/>
              </a:rPr>
              <a:t>السارق : يستعف .</a:t>
            </a:r>
          </a:p>
          <a:p>
            <a:pPr algn="just" eaLnBrk="1" hangingPunct="1"/>
            <a:r>
              <a:rPr lang="ar-KW" sz="4400" b="1">
                <a:cs typeface="Traditional Arabic" pitchFamily="2" charset="-78"/>
              </a:rPr>
              <a:t>الزانية : تستعف .</a:t>
            </a:r>
          </a:p>
          <a:p>
            <a:pPr algn="just" eaLnBrk="1" hangingPunct="1"/>
            <a:r>
              <a:rPr lang="ar-KW" sz="4400" b="1">
                <a:cs typeface="Traditional Arabic" pitchFamily="2" charset="-78"/>
              </a:rPr>
              <a:t>الغني : يعتبر فيتصدق .</a:t>
            </a:r>
            <a:endParaRPr lang="ar-KW" sz="3600" b="1">
              <a:cs typeface="Traditional Arabic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5517232"/>
            <a:ext cx="2397750" cy="1141966"/>
          </a:xfrm>
          <a:prstGeom prst="rect">
            <a:avLst/>
          </a:prstGeom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slow">
    <p:comb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4"/>
          <p:cNvSpPr txBox="1">
            <a:spLocks noChangeArrowheads="1"/>
          </p:cNvSpPr>
          <p:nvPr/>
        </p:nvSpPr>
        <p:spPr bwMode="auto">
          <a:xfrm>
            <a:off x="500063" y="214313"/>
            <a:ext cx="5316537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sz="6000" b="1">
                <a:solidFill>
                  <a:schemeClr val="accent2"/>
                </a:solidFill>
                <a:cs typeface="Traditional Arabic" pitchFamily="2" charset="-78"/>
              </a:rPr>
              <a:t>الفوائد من هذه القصة :</a:t>
            </a:r>
            <a:endParaRPr lang="en-US" sz="6000" b="1">
              <a:solidFill>
                <a:schemeClr val="accent2"/>
              </a:solidFill>
              <a:cs typeface="Traditional Arabic" pitchFamily="2" charset="-78"/>
            </a:endParaRPr>
          </a:p>
        </p:txBody>
      </p:sp>
      <p:sp>
        <p:nvSpPr>
          <p:cNvPr id="7171" name="Text Box 5"/>
          <p:cNvSpPr txBox="1">
            <a:spLocks noChangeArrowheads="1"/>
          </p:cNvSpPr>
          <p:nvPr/>
        </p:nvSpPr>
        <p:spPr bwMode="auto">
          <a:xfrm>
            <a:off x="285750" y="1363663"/>
            <a:ext cx="56022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sz="4000" b="1">
                <a:cs typeface="Traditional Arabic" pitchFamily="2" charset="-78"/>
              </a:rPr>
              <a:t>4- فضل التسليم لقضاء الله وقدره :</a:t>
            </a:r>
            <a:endParaRPr lang="en-US" sz="4000" b="1">
              <a:cs typeface="Traditional Arabic" pitchFamily="2" charset="-78"/>
            </a:endParaRPr>
          </a:p>
        </p:txBody>
      </p:sp>
      <p:sp>
        <p:nvSpPr>
          <p:cNvPr id="7172" name="Text Box 6"/>
          <p:cNvSpPr txBox="1">
            <a:spLocks noChangeArrowheads="1"/>
          </p:cNvSpPr>
          <p:nvPr/>
        </p:nvSpPr>
        <p:spPr bwMode="auto">
          <a:xfrm>
            <a:off x="357188" y="2214563"/>
            <a:ext cx="542925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ar-KW" sz="3600" b="1">
                <a:cs typeface="Traditional Arabic" pitchFamily="2" charset="-78"/>
              </a:rPr>
              <a:t>اللهم لك الحمد ، قال الله تعالى : ( </a:t>
            </a:r>
            <a:r>
              <a:rPr lang="ar-KW" sz="3600" b="1">
                <a:solidFill>
                  <a:schemeClr val="accent2"/>
                </a:solidFill>
                <a:cs typeface="Traditional Arabic" pitchFamily="2" charset="-78"/>
              </a:rPr>
              <a:t>الذين إذا اصابتهم مصيبة قالوا إنا لله وإنا إليه راجعون </a:t>
            </a:r>
            <a:r>
              <a:rPr lang="ar-KW" sz="3600" b="1">
                <a:cs typeface="Traditional Arabic" pitchFamily="2" charset="-78"/>
              </a:rPr>
              <a:t>) </a:t>
            </a:r>
            <a:r>
              <a:rPr lang="ar-KW" sz="2000" b="1">
                <a:cs typeface="Traditional Arabic" pitchFamily="2" charset="-78"/>
              </a:rPr>
              <a:t>.</a:t>
            </a:r>
            <a:endParaRPr lang="ar-KW" sz="2800" b="1">
              <a:cs typeface="Traditional Arabic" pitchFamily="2" charset="-78"/>
            </a:endParaRPr>
          </a:p>
          <a:p>
            <a:pPr algn="just" eaLnBrk="1" hangingPunct="1"/>
            <a:r>
              <a:rPr lang="ar-KW" sz="3600" b="1">
                <a:cs typeface="Traditional Arabic" pitchFamily="2" charset="-78"/>
              </a:rPr>
              <a:t>وقال صلى الله عليه وسلم : ( </a:t>
            </a:r>
            <a:r>
              <a:rPr lang="ar-KW" sz="3600" b="1">
                <a:solidFill>
                  <a:schemeClr val="accent2"/>
                </a:solidFill>
                <a:cs typeface="Traditional Arabic" pitchFamily="2" charset="-78"/>
              </a:rPr>
              <a:t>كل شيء بقدر حتى العجز والكيس أو الكيس والعجز</a:t>
            </a:r>
            <a:r>
              <a:rPr lang="ar-KW" sz="3600" b="1">
                <a:cs typeface="Traditional Arabic" pitchFamily="2" charset="-78"/>
              </a:rPr>
              <a:t>)  </a:t>
            </a:r>
            <a:r>
              <a:rPr lang="ar-KW" sz="3200" b="1">
                <a:cs typeface="Traditional Arabic" pitchFamily="2" charset="-78"/>
              </a:rPr>
              <a:t>رواه مسلم</a:t>
            </a:r>
            <a:r>
              <a:rPr lang="ar-KW" sz="2400" b="1">
                <a:cs typeface="Traditional Arabic" pitchFamily="2" charset="-78"/>
              </a:rPr>
              <a:t>.</a:t>
            </a:r>
            <a:endParaRPr lang="ar-KW" sz="2800" b="1">
              <a:cs typeface="Traditional Arabic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5517232"/>
            <a:ext cx="2397750" cy="1141966"/>
          </a:xfrm>
          <a:prstGeom prst="rect">
            <a:avLst/>
          </a:prstGeom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slow">
    <p:cover dir="l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4"/>
          <p:cNvSpPr txBox="1">
            <a:spLocks noChangeArrowheads="1"/>
          </p:cNvSpPr>
          <p:nvPr/>
        </p:nvSpPr>
        <p:spPr bwMode="auto">
          <a:xfrm>
            <a:off x="500063" y="214313"/>
            <a:ext cx="5316537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sz="6000" b="1">
                <a:solidFill>
                  <a:schemeClr val="accent2"/>
                </a:solidFill>
                <a:cs typeface="Traditional Arabic" pitchFamily="2" charset="-78"/>
              </a:rPr>
              <a:t>الفوائد من هذه القصة :</a:t>
            </a:r>
            <a:endParaRPr lang="en-US" sz="6000" b="1">
              <a:solidFill>
                <a:schemeClr val="accent2"/>
              </a:solidFill>
              <a:cs typeface="Traditional Arabic" pitchFamily="2" charset="-78"/>
            </a:endParaRPr>
          </a:p>
        </p:txBody>
      </p:sp>
      <p:sp>
        <p:nvSpPr>
          <p:cNvPr id="8195" name="Text Box 5"/>
          <p:cNvSpPr txBox="1">
            <a:spLocks noChangeArrowheads="1"/>
          </p:cNvSpPr>
          <p:nvPr/>
        </p:nvSpPr>
        <p:spPr bwMode="auto">
          <a:xfrm>
            <a:off x="285750" y="1363663"/>
            <a:ext cx="56022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sz="4000" b="1">
                <a:cs typeface="Traditional Arabic" pitchFamily="2" charset="-78"/>
              </a:rPr>
              <a:t>5- الرؤيا الصادقة من المبشرات :</a:t>
            </a:r>
            <a:endParaRPr lang="en-US" sz="4000" b="1">
              <a:cs typeface="Traditional Arabic" pitchFamily="2" charset="-78"/>
            </a:endParaRPr>
          </a:p>
        </p:txBody>
      </p:sp>
      <p:sp>
        <p:nvSpPr>
          <p:cNvPr id="8196" name="Text Box 6"/>
          <p:cNvSpPr txBox="1">
            <a:spLocks noChangeArrowheads="1"/>
          </p:cNvSpPr>
          <p:nvPr/>
        </p:nvSpPr>
        <p:spPr bwMode="auto">
          <a:xfrm>
            <a:off x="357188" y="2214563"/>
            <a:ext cx="5429250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ar-KW" sz="3600" b="1">
                <a:cs typeface="Traditional Arabic" pitchFamily="2" charset="-78"/>
              </a:rPr>
              <a:t>قال صلى الله عليه وسلم : ( </a:t>
            </a:r>
            <a:r>
              <a:rPr lang="ar-KW" sz="3600" b="1">
                <a:solidFill>
                  <a:schemeClr val="accent2"/>
                </a:solidFill>
                <a:cs typeface="Traditional Arabic" pitchFamily="2" charset="-78"/>
              </a:rPr>
              <a:t>الرؤيا الصالحة جزء من ستة وأربعين جزء من النبوة </a:t>
            </a:r>
            <a:r>
              <a:rPr lang="ar-KW" sz="3600" b="1">
                <a:cs typeface="Traditional Arabic" pitchFamily="2" charset="-78"/>
              </a:rPr>
              <a:t>)  </a:t>
            </a:r>
            <a:r>
              <a:rPr lang="ar-KW" sz="3200" b="1">
                <a:cs typeface="Traditional Arabic" pitchFamily="2" charset="-78"/>
              </a:rPr>
              <a:t>رواه البخاري</a:t>
            </a:r>
            <a:r>
              <a:rPr lang="ar-KW" sz="2400" b="1">
                <a:cs typeface="Traditional Arabic" pitchFamily="2" charset="-78"/>
              </a:rPr>
              <a:t>.</a:t>
            </a:r>
            <a:endParaRPr lang="ar-KW" sz="2800" b="1">
              <a:cs typeface="Traditional Arabic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5517232"/>
            <a:ext cx="2397750" cy="1141966"/>
          </a:xfrm>
          <a:prstGeom prst="rect">
            <a:avLst/>
          </a:prstGeom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4"/>
          <p:cNvSpPr txBox="1">
            <a:spLocks noChangeArrowheads="1"/>
          </p:cNvSpPr>
          <p:nvPr/>
        </p:nvSpPr>
        <p:spPr bwMode="auto">
          <a:xfrm>
            <a:off x="500063" y="214313"/>
            <a:ext cx="5316537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sz="6000" b="1">
                <a:solidFill>
                  <a:schemeClr val="accent2"/>
                </a:solidFill>
                <a:cs typeface="Traditional Arabic" pitchFamily="2" charset="-78"/>
              </a:rPr>
              <a:t>الفوائد من هذه القصة :</a:t>
            </a:r>
            <a:endParaRPr lang="en-US" sz="6000" b="1">
              <a:solidFill>
                <a:schemeClr val="accent2"/>
              </a:solidFill>
              <a:cs typeface="Traditional Arabic" pitchFamily="2" charset="-78"/>
            </a:endParaRPr>
          </a:p>
        </p:txBody>
      </p:sp>
      <p:sp>
        <p:nvSpPr>
          <p:cNvPr id="9219" name="Text Box 5"/>
          <p:cNvSpPr txBox="1">
            <a:spLocks noChangeArrowheads="1"/>
          </p:cNvSpPr>
          <p:nvPr/>
        </p:nvSpPr>
        <p:spPr bwMode="auto">
          <a:xfrm>
            <a:off x="285750" y="1363663"/>
            <a:ext cx="5602288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sz="4000" b="1">
                <a:cs typeface="Traditional Arabic" pitchFamily="2" charset="-78"/>
              </a:rPr>
              <a:t>6- صدقة السر تطفئ غضب الرب جل وعلا :</a:t>
            </a:r>
            <a:endParaRPr lang="en-US" sz="4000" b="1">
              <a:cs typeface="Traditional Arabic" pitchFamily="2" charset="-78"/>
            </a:endParaRPr>
          </a:p>
        </p:txBody>
      </p:sp>
      <p:sp>
        <p:nvSpPr>
          <p:cNvPr id="9220" name="Text Box 6"/>
          <p:cNvSpPr txBox="1">
            <a:spLocks noChangeArrowheads="1"/>
          </p:cNvSpPr>
          <p:nvPr/>
        </p:nvSpPr>
        <p:spPr bwMode="auto">
          <a:xfrm>
            <a:off x="357188" y="2817813"/>
            <a:ext cx="542925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ar-KW" sz="3600" b="1">
                <a:cs typeface="Traditional Arabic" pitchFamily="2" charset="-78"/>
              </a:rPr>
              <a:t>قال صلى الله عليه وسلم : ( </a:t>
            </a:r>
            <a:r>
              <a:rPr lang="ar-KW" sz="3600" b="1">
                <a:solidFill>
                  <a:schemeClr val="accent2"/>
                </a:solidFill>
                <a:cs typeface="Traditional Arabic" pitchFamily="2" charset="-78"/>
              </a:rPr>
              <a:t>صنائع المعروف تقي مصارع السوء ، و صدقة السر تطفيء غضب الرب ، و صلة الرحم تزيد في العمر </a:t>
            </a:r>
            <a:r>
              <a:rPr lang="ar-KW" sz="3600" b="1">
                <a:cs typeface="Traditional Arabic" pitchFamily="2" charset="-78"/>
              </a:rPr>
              <a:t>)  </a:t>
            </a:r>
            <a:r>
              <a:rPr lang="ar-KW" sz="2800" b="1">
                <a:cs typeface="Traditional Arabic" pitchFamily="2" charset="-78"/>
              </a:rPr>
              <a:t>صحيح الترغيب 889</a:t>
            </a:r>
            <a:r>
              <a:rPr lang="ar-KW" b="1">
                <a:cs typeface="Traditional Arabic" pitchFamily="2" charset="-78"/>
              </a:rPr>
              <a:t>.</a:t>
            </a:r>
            <a:endParaRPr lang="ar-KW" sz="2800" b="1">
              <a:cs typeface="Traditional Arabic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5517232"/>
            <a:ext cx="2397750" cy="1141966"/>
          </a:xfrm>
          <a:prstGeom prst="rect">
            <a:avLst/>
          </a:prstGeom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4"/>
          <p:cNvSpPr txBox="1">
            <a:spLocks noChangeArrowheads="1"/>
          </p:cNvSpPr>
          <p:nvPr/>
        </p:nvSpPr>
        <p:spPr bwMode="auto">
          <a:xfrm>
            <a:off x="500063" y="214313"/>
            <a:ext cx="5316537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sz="6000" b="1">
                <a:solidFill>
                  <a:schemeClr val="accent2"/>
                </a:solidFill>
                <a:cs typeface="Traditional Arabic" pitchFamily="2" charset="-78"/>
              </a:rPr>
              <a:t>الفوائد من هذه القصة :</a:t>
            </a:r>
            <a:endParaRPr lang="en-US" sz="6000" b="1">
              <a:solidFill>
                <a:schemeClr val="accent2"/>
              </a:solidFill>
              <a:cs typeface="Traditional Arabic" pitchFamily="2" charset="-78"/>
            </a:endParaRPr>
          </a:p>
        </p:txBody>
      </p:sp>
      <p:sp>
        <p:nvSpPr>
          <p:cNvPr id="10243" name="Text Box 5"/>
          <p:cNvSpPr txBox="1">
            <a:spLocks noChangeArrowheads="1"/>
          </p:cNvSpPr>
          <p:nvPr/>
        </p:nvSpPr>
        <p:spPr bwMode="auto">
          <a:xfrm>
            <a:off x="285750" y="1363663"/>
            <a:ext cx="5602288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sz="4000" b="1">
                <a:cs typeface="Traditional Arabic" pitchFamily="2" charset="-78"/>
              </a:rPr>
              <a:t>7- الاهتمام بالصدقة والحرص على التصدق :</a:t>
            </a:r>
            <a:endParaRPr lang="en-US" sz="4000" b="1">
              <a:cs typeface="Traditional Arabic" pitchFamily="2" charset="-78"/>
            </a:endParaRPr>
          </a:p>
        </p:txBody>
      </p:sp>
      <p:sp>
        <p:nvSpPr>
          <p:cNvPr id="10244" name="Text Box 6"/>
          <p:cNvSpPr txBox="1">
            <a:spLocks noChangeArrowheads="1"/>
          </p:cNvSpPr>
          <p:nvPr/>
        </p:nvSpPr>
        <p:spPr bwMode="auto">
          <a:xfrm>
            <a:off x="357188" y="2709863"/>
            <a:ext cx="5429250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ar-KW" sz="2800" b="1">
                <a:cs typeface="Traditional Arabic" pitchFamily="2" charset="-78"/>
              </a:rPr>
              <a:t>قال الله تعالى : ( </a:t>
            </a:r>
            <a:r>
              <a:rPr lang="ar-KW" sz="2800" b="1">
                <a:solidFill>
                  <a:schemeClr val="accent2"/>
                </a:solidFill>
                <a:cs typeface="Traditional Arabic" pitchFamily="2" charset="-78"/>
              </a:rPr>
              <a:t>وما أنفقتم من شيء فهو يخلفه </a:t>
            </a:r>
            <a:r>
              <a:rPr lang="ar-KW" sz="2800" b="1">
                <a:cs typeface="Traditional Arabic" pitchFamily="2" charset="-78"/>
              </a:rPr>
              <a:t>)  وقال : ( </a:t>
            </a:r>
            <a:r>
              <a:rPr lang="ar-KW" sz="2800" b="1">
                <a:solidFill>
                  <a:schemeClr val="accent2"/>
                </a:solidFill>
                <a:cs typeface="Traditional Arabic" pitchFamily="2" charset="-78"/>
              </a:rPr>
              <a:t>وما تنفقوا من خير فإن الله به عليم  </a:t>
            </a:r>
            <a:r>
              <a:rPr lang="ar-KW" sz="2800" b="1">
                <a:cs typeface="Traditional Arabic" pitchFamily="2" charset="-78"/>
              </a:rPr>
              <a:t>).</a:t>
            </a:r>
          </a:p>
          <a:p>
            <a:pPr algn="just" eaLnBrk="1" hangingPunct="1"/>
            <a:r>
              <a:rPr lang="ar-KW" sz="2800" b="1">
                <a:cs typeface="Traditional Arabic" pitchFamily="2" charset="-78"/>
              </a:rPr>
              <a:t>وقال صلى الله عليه وسلم : ( </a:t>
            </a:r>
            <a:r>
              <a:rPr lang="ar-KW" sz="2800" b="1">
                <a:solidFill>
                  <a:schemeClr val="accent2"/>
                </a:solidFill>
                <a:cs typeface="Traditional Arabic" pitchFamily="2" charset="-78"/>
              </a:rPr>
              <a:t>اتقوا النار ولو بشق   تمرة </a:t>
            </a:r>
            <a:r>
              <a:rPr lang="ar-KW" sz="2800" b="1">
                <a:cs typeface="Traditional Arabic" pitchFamily="2" charset="-78"/>
              </a:rPr>
              <a:t>) </a:t>
            </a:r>
            <a:r>
              <a:rPr lang="ar-KW" sz="2000" b="1">
                <a:cs typeface="Traditional Arabic" pitchFamily="2" charset="-78"/>
              </a:rPr>
              <a:t>متفق عليه.</a:t>
            </a:r>
            <a:endParaRPr lang="ar-KW" sz="2800" b="1">
              <a:cs typeface="Traditional Arabic" pitchFamily="2" charset="-78"/>
            </a:endParaRPr>
          </a:p>
          <a:p>
            <a:pPr algn="just" eaLnBrk="1" hangingPunct="1"/>
            <a:r>
              <a:rPr lang="ar-KW" sz="2800" b="1">
                <a:cs typeface="Traditional Arabic" pitchFamily="2" charset="-78"/>
              </a:rPr>
              <a:t>وقال صلى الله عليه وسلم : ( </a:t>
            </a:r>
            <a:r>
              <a:rPr lang="ar-KW" sz="2800" b="1">
                <a:solidFill>
                  <a:schemeClr val="accent2"/>
                </a:solidFill>
                <a:cs typeface="Traditional Arabic" pitchFamily="2" charset="-78"/>
              </a:rPr>
              <a:t>يا ابن آدم إنك أن تبذل الفضل خير لك وأن تمسكه شر لك ولاتلام على كفاف وابدأ بمن تعول واليد العليا خير من اليد السفلى</a:t>
            </a:r>
            <a:r>
              <a:rPr lang="ar-KW" sz="2800" b="1">
                <a:cs typeface="Traditional Arabic" pitchFamily="2" charset="-78"/>
              </a:rPr>
              <a:t>) </a:t>
            </a:r>
            <a:r>
              <a:rPr lang="ar-KW" sz="2400" b="1">
                <a:cs typeface="Traditional Arabic" pitchFamily="2" charset="-78"/>
              </a:rPr>
              <a:t>رواه مسلم.</a:t>
            </a:r>
            <a:endParaRPr lang="ar-KW" sz="2800" b="1">
              <a:cs typeface="Traditional Arabic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5517232"/>
            <a:ext cx="2397750" cy="1141966"/>
          </a:xfrm>
          <a:prstGeom prst="rect">
            <a:avLst/>
          </a:prstGeom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554</Words>
  <Application>Microsoft Office PowerPoint</Application>
  <PresentationFormat>On-screen Show (4:3)</PresentationFormat>
  <Paragraphs>30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تصميم افتراضي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WELCOME</dc:creator>
  <cp:lastModifiedBy>desktop</cp:lastModifiedBy>
  <cp:revision>66</cp:revision>
  <dcterms:created xsi:type="dcterms:W3CDTF">2010-08-11T00:37:55Z</dcterms:created>
  <dcterms:modified xsi:type="dcterms:W3CDTF">2018-10-13T09:43:08Z</dcterms:modified>
</cp:coreProperties>
</file>