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9" r:id="rId1"/>
  </p:sldMasterIdLst>
  <p:sldIdLst>
    <p:sldId id="256" r:id="rId2"/>
    <p:sldId id="278" r:id="rId3"/>
    <p:sldId id="257" r:id="rId4"/>
    <p:sldId id="258" r:id="rId5"/>
    <p:sldId id="259" r:id="rId6"/>
    <p:sldId id="260" r:id="rId7"/>
    <p:sldId id="261" r:id="rId8"/>
    <p:sldId id="262" r:id="rId9"/>
    <p:sldId id="263" r:id="rId10"/>
    <p:sldId id="264" r:id="rId11"/>
    <p:sldId id="275" r:id="rId12"/>
    <p:sldId id="265" r:id="rId13"/>
    <p:sldId id="266" r:id="rId14"/>
    <p:sldId id="280" r:id="rId15"/>
    <p:sldId id="276" r:id="rId16"/>
    <p:sldId id="267" r:id="rId17"/>
    <p:sldId id="268" r:id="rId18"/>
    <p:sldId id="269" r:id="rId19"/>
    <p:sldId id="270" r:id="rId20"/>
    <p:sldId id="271" r:id="rId21"/>
    <p:sldId id="272" r:id="rId22"/>
    <p:sldId id="273" r:id="rId23"/>
    <p:sldId id="274" r:id="rId24"/>
    <p:sldId id="277" r:id="rId25"/>
    <p:sldId id="279" r:id="rId26"/>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66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1104" y="-2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32770" name="Group 2"/>
          <p:cNvGrpSpPr>
            <a:grpSpLocks/>
          </p:cNvGrpSpPr>
          <p:nvPr/>
        </p:nvGrpSpPr>
        <p:grpSpPr bwMode="auto">
          <a:xfrm>
            <a:off x="-6350" y="20638"/>
            <a:ext cx="9144000" cy="6858000"/>
            <a:chOff x="0" y="0"/>
            <a:chExt cx="5760" cy="4320"/>
          </a:xfrm>
        </p:grpSpPr>
        <p:sp>
          <p:nvSpPr>
            <p:cNvPr id="32771" name="Freeform 3"/>
            <p:cNvSpPr>
              <a:spLocks/>
            </p:cNvSpPr>
            <p:nvPr/>
          </p:nvSpPr>
          <p:spPr bwMode="hidden">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72" name="Freeform 4"/>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2773" name="Freeform 5"/>
          <p:cNvSpPr>
            <a:spLocks/>
          </p:cNvSpPr>
          <p:nvPr/>
        </p:nvSpPr>
        <p:spPr bwMode="hidden">
          <a:xfrm>
            <a:off x="6242050" y="626903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2774" name="Group 6"/>
          <p:cNvGrpSpPr>
            <a:grpSpLocks/>
          </p:cNvGrpSpPr>
          <p:nvPr/>
        </p:nvGrpSpPr>
        <p:grpSpPr bwMode="auto">
          <a:xfrm>
            <a:off x="-1588" y="6034088"/>
            <a:ext cx="7845426" cy="850900"/>
            <a:chOff x="0" y="3792"/>
            <a:chExt cx="4942" cy="536"/>
          </a:xfrm>
        </p:grpSpPr>
        <p:sp>
          <p:nvSpPr>
            <p:cNvPr id="32775" name="Freeform 7"/>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2776" name="Group 8"/>
            <p:cNvGrpSpPr>
              <a:grpSpLocks/>
            </p:cNvGrpSpPr>
            <p:nvPr userDrawn="1"/>
          </p:nvGrpSpPr>
          <p:grpSpPr bwMode="auto">
            <a:xfrm>
              <a:off x="2486" y="3792"/>
              <a:ext cx="2456" cy="536"/>
              <a:chOff x="2486" y="3792"/>
              <a:chExt cx="2456" cy="536"/>
            </a:xfrm>
          </p:grpSpPr>
          <p:sp>
            <p:nvSpPr>
              <p:cNvPr id="32777" name="Freeform 9"/>
              <p:cNvSpPr>
                <a:spLocks/>
              </p:cNvSpPr>
              <p:nvPr userDrawn="1"/>
            </p:nvSpPr>
            <p:spPr bwMode="ltGray">
              <a:xfrm>
                <a:off x="3948" y="3799"/>
                <a:ext cx="994" cy="529"/>
              </a:xfrm>
              <a:custGeom>
                <a:avLst/>
                <a:gdLst>
                  <a:gd name="T0" fmla="*/ 636 w 994"/>
                  <a:gd name="T1" fmla="*/ 373 h 529"/>
                  <a:gd name="T2" fmla="*/ 495 w 994"/>
                  <a:gd name="T3" fmla="*/ 370 h 529"/>
                  <a:gd name="T4" fmla="*/ 280 w 994"/>
                  <a:gd name="T5" fmla="*/ 249 h 529"/>
                  <a:gd name="T6" fmla="*/ 127 w 994"/>
                  <a:gd name="T7" fmla="*/ 66 h 529"/>
                  <a:gd name="T8" fmla="*/ 0 w 994"/>
                  <a:gd name="T9" fmla="*/ 0 h 529"/>
                  <a:gd name="T10" fmla="*/ 22 w 994"/>
                  <a:gd name="T11" fmla="*/ 26 h 529"/>
                  <a:gd name="T12" fmla="*/ 0 w 994"/>
                  <a:gd name="T13" fmla="*/ 65 h 529"/>
                  <a:gd name="T14" fmla="*/ 30 w 994"/>
                  <a:gd name="T15" fmla="*/ 119 h 529"/>
                  <a:gd name="T16" fmla="*/ 75 w 994"/>
                  <a:gd name="T17" fmla="*/ 243 h 529"/>
                  <a:gd name="T18" fmla="*/ 45 w 994"/>
                  <a:gd name="T19" fmla="*/ 422 h 529"/>
                  <a:gd name="T20" fmla="*/ 200 w 994"/>
                  <a:gd name="T21" fmla="*/ 329 h 529"/>
                  <a:gd name="T22" fmla="*/ 592 w 994"/>
                  <a:gd name="T23" fmla="*/ 527 h 529"/>
                  <a:gd name="T24" fmla="*/ 994 w 994"/>
                  <a:gd name="T25" fmla="*/ 529 h 529"/>
                  <a:gd name="T26" fmla="*/ 828 w 994"/>
                  <a:gd name="T27" fmla="*/ 473 h 529"/>
                  <a:gd name="T28" fmla="*/ 636 w 994"/>
                  <a:gd name="T29" fmla="*/ 37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78" name="Freeform 10"/>
              <p:cNvSpPr>
                <a:spLocks/>
              </p:cNvSpPr>
              <p:nvPr userDrawn="1"/>
            </p:nvSpPr>
            <p:spPr bwMode="ltGray">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79" name="Freeform 11"/>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80" name="Freeform 12"/>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81" name="Freeform 13"/>
              <p:cNvSpPr>
                <a:spLocks/>
              </p:cNvSpPr>
              <p:nvPr userDrawn="1"/>
            </p:nvSpPr>
            <p:spPr bwMode="ltGray">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2782" name="Freeform 14"/>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2783" name="Group 15"/>
          <p:cNvGrpSpPr>
            <a:grpSpLocks/>
          </p:cNvGrpSpPr>
          <p:nvPr/>
        </p:nvGrpSpPr>
        <p:grpSpPr bwMode="auto">
          <a:xfrm>
            <a:off x="627063" y="6021388"/>
            <a:ext cx="5684837" cy="849312"/>
            <a:chOff x="395" y="3793"/>
            <a:chExt cx="3581" cy="535"/>
          </a:xfrm>
        </p:grpSpPr>
        <p:sp>
          <p:nvSpPr>
            <p:cNvPr id="32784" name="Freeform 16"/>
            <p:cNvSpPr>
              <a:spLocks/>
            </p:cNvSpPr>
            <p:nvPr userDrawn="1"/>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85" name="Freeform 17"/>
            <p:cNvSpPr>
              <a:spLocks/>
            </p:cNvSpPr>
            <p:nvPr userDrawn="1"/>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86" name="Freeform 18"/>
            <p:cNvSpPr>
              <a:spLocks/>
            </p:cNvSpPr>
            <p:nvPr userDrawn="1"/>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87" name="Freeform 19"/>
            <p:cNvSpPr>
              <a:spLocks/>
            </p:cNvSpPr>
            <p:nvPr userDrawn="1"/>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88" name="Freeform 20"/>
            <p:cNvSpPr>
              <a:spLocks/>
            </p:cNvSpPr>
            <p:nvPr userDrawn="1"/>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789" name="Freeform 21"/>
            <p:cNvSpPr>
              <a:spLocks/>
            </p:cNvSpPr>
            <p:nvPr userDrawn="1"/>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2790" name="Rectangle 22"/>
          <p:cNvSpPr>
            <a:spLocks noGrp="1" noChangeArrowheads="1"/>
          </p:cNvSpPr>
          <p:nvPr>
            <p:ph type="ctrTitle" sz="quarter"/>
          </p:nvPr>
        </p:nvSpPr>
        <p:spPr>
          <a:xfrm>
            <a:off x="457200" y="1447800"/>
            <a:ext cx="8229600" cy="1736725"/>
          </a:xfrm>
        </p:spPr>
        <p:txBody>
          <a:bodyPr/>
          <a:lstStyle>
            <a:lvl1pPr>
              <a:defRPr sz="5400"/>
            </a:lvl1pPr>
          </a:lstStyle>
          <a:p>
            <a:pPr lvl="0"/>
            <a:r>
              <a:rPr lang="ar-SA" noProof="0" smtClean="0"/>
              <a:t>انقر لتحرير نمط العنوان الرئيسي</a:t>
            </a:r>
          </a:p>
        </p:txBody>
      </p:sp>
      <p:sp>
        <p:nvSpPr>
          <p:cNvPr id="32791"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pPr lvl="0"/>
            <a:r>
              <a:rPr lang="ar-SA" noProof="0" smtClean="0"/>
              <a:t>انقر لتحرير نمط العنوان الثانوي الرئيسي</a:t>
            </a:r>
          </a:p>
        </p:txBody>
      </p:sp>
      <p:sp>
        <p:nvSpPr>
          <p:cNvPr id="32792" name="Rectangle 24"/>
          <p:cNvSpPr>
            <a:spLocks noGrp="1" noChangeArrowheads="1"/>
          </p:cNvSpPr>
          <p:nvPr>
            <p:ph type="dt" sz="quarter" idx="2"/>
          </p:nvPr>
        </p:nvSpPr>
        <p:spPr/>
        <p:txBody>
          <a:bodyPr/>
          <a:lstStyle>
            <a:lvl1pPr>
              <a:defRPr/>
            </a:lvl1pPr>
          </a:lstStyle>
          <a:p>
            <a:endParaRPr lang="en-US"/>
          </a:p>
        </p:txBody>
      </p:sp>
      <p:sp>
        <p:nvSpPr>
          <p:cNvPr id="32793" name="Rectangle 25"/>
          <p:cNvSpPr>
            <a:spLocks noGrp="1" noChangeArrowheads="1"/>
          </p:cNvSpPr>
          <p:nvPr>
            <p:ph type="sldNum" sz="quarter" idx="4"/>
          </p:nvPr>
        </p:nvSpPr>
        <p:spPr/>
        <p:txBody>
          <a:bodyPr/>
          <a:lstStyle>
            <a:lvl1pPr>
              <a:defRPr/>
            </a:lvl1pPr>
          </a:lstStyle>
          <a:p>
            <a:fld id="{36D25C37-00A9-49F7-A8CE-FE5B20DA527E}" type="slidenum">
              <a:rPr lang="ar-SA"/>
              <a:pPr/>
              <a:t>‹#›</a:t>
            </a:fld>
            <a:endParaRPr lang="en-US"/>
          </a:p>
        </p:txBody>
      </p:sp>
      <p:sp>
        <p:nvSpPr>
          <p:cNvPr id="32794" name="Rectangle 26"/>
          <p:cNvSpPr>
            <a:spLocks noGrp="1" noChangeArrowheads="1"/>
          </p:cNvSpPr>
          <p:nvPr>
            <p:ph type="ftr" sz="quarter" idx="3"/>
          </p:nvPr>
        </p:nvSpPr>
        <p:spPr/>
        <p:txBody>
          <a:bodyPr/>
          <a:lstStyle>
            <a:lvl1pPr>
              <a:defRPr/>
            </a:lvl1p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309D66B-981D-4901-90FA-42E5863AA168}" type="slidenum">
              <a:rPr lang="ar-SA"/>
              <a:pPr/>
              <a:t>‹#›</a:t>
            </a:fld>
            <a:endParaRPr lang="en-US"/>
          </a:p>
        </p:txBody>
      </p:sp>
    </p:spTree>
    <p:extLst>
      <p:ext uri="{BB962C8B-B14F-4D97-AF65-F5344CB8AC3E}">
        <p14:creationId xmlns:p14="http://schemas.microsoft.com/office/powerpoint/2010/main" val="2300914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A92F3326-9436-403F-9114-57DF96ECC1A7}" type="slidenum">
              <a:rPr lang="ar-SA"/>
              <a:pPr/>
              <a:t>‹#›</a:t>
            </a:fld>
            <a:endParaRPr lang="en-US"/>
          </a:p>
        </p:txBody>
      </p:sp>
    </p:spTree>
    <p:extLst>
      <p:ext uri="{BB962C8B-B14F-4D97-AF65-F5344CB8AC3E}">
        <p14:creationId xmlns:p14="http://schemas.microsoft.com/office/powerpoint/2010/main" val="4101078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DC34CB87-86AD-4531-A7AD-88618B43FE0E}" type="slidenum">
              <a:rPr lang="ar-SA"/>
              <a:pPr/>
              <a:t>‹#›</a:t>
            </a:fld>
            <a:endParaRPr lang="en-US"/>
          </a:p>
        </p:txBody>
      </p:sp>
    </p:spTree>
    <p:extLst>
      <p:ext uri="{BB962C8B-B14F-4D97-AF65-F5344CB8AC3E}">
        <p14:creationId xmlns:p14="http://schemas.microsoft.com/office/powerpoint/2010/main" val="3241427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A9FA7AA8-E6B4-4580-8FBD-6F123E4E1261}" type="slidenum">
              <a:rPr lang="ar-SA"/>
              <a:pPr/>
              <a:t>‹#›</a:t>
            </a:fld>
            <a:endParaRPr lang="en-US"/>
          </a:p>
        </p:txBody>
      </p:sp>
    </p:spTree>
    <p:extLst>
      <p:ext uri="{BB962C8B-B14F-4D97-AF65-F5344CB8AC3E}">
        <p14:creationId xmlns:p14="http://schemas.microsoft.com/office/powerpoint/2010/main" val="1822630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9FF5619A-20E1-419B-9077-8E9E4015E1ED}" type="slidenum">
              <a:rPr lang="ar-SA"/>
              <a:pPr/>
              <a:t>‹#›</a:t>
            </a:fld>
            <a:endParaRPr lang="en-US"/>
          </a:p>
        </p:txBody>
      </p:sp>
    </p:spTree>
    <p:extLst>
      <p:ext uri="{BB962C8B-B14F-4D97-AF65-F5344CB8AC3E}">
        <p14:creationId xmlns:p14="http://schemas.microsoft.com/office/powerpoint/2010/main" val="2485155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0013706B-4C52-4BE5-9FAE-E21E54B9D13F}" type="slidenum">
              <a:rPr lang="ar-SA"/>
              <a:pPr/>
              <a:t>‹#›</a:t>
            </a:fld>
            <a:endParaRPr lang="en-US"/>
          </a:p>
        </p:txBody>
      </p:sp>
    </p:spTree>
    <p:extLst>
      <p:ext uri="{BB962C8B-B14F-4D97-AF65-F5344CB8AC3E}">
        <p14:creationId xmlns:p14="http://schemas.microsoft.com/office/powerpoint/2010/main" val="3225390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85652BEB-87D1-4919-8BDF-C3FEDC005AD2}" type="slidenum">
              <a:rPr lang="ar-SA"/>
              <a:pPr/>
              <a:t>‹#›</a:t>
            </a:fld>
            <a:endParaRPr lang="en-US"/>
          </a:p>
        </p:txBody>
      </p:sp>
    </p:spTree>
    <p:extLst>
      <p:ext uri="{BB962C8B-B14F-4D97-AF65-F5344CB8AC3E}">
        <p14:creationId xmlns:p14="http://schemas.microsoft.com/office/powerpoint/2010/main" val="4253836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DD853148-142A-4318-81E9-6191BAE9446C}" type="slidenum">
              <a:rPr lang="ar-SA"/>
              <a:pPr/>
              <a:t>‹#›</a:t>
            </a:fld>
            <a:endParaRPr lang="en-US"/>
          </a:p>
        </p:txBody>
      </p:sp>
    </p:spTree>
    <p:extLst>
      <p:ext uri="{BB962C8B-B14F-4D97-AF65-F5344CB8AC3E}">
        <p14:creationId xmlns:p14="http://schemas.microsoft.com/office/powerpoint/2010/main" val="1020464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BE95B2BA-5C60-4850-8CF0-77364E3B47BF}" type="slidenum">
              <a:rPr lang="ar-SA"/>
              <a:pPr/>
              <a:t>‹#›</a:t>
            </a:fld>
            <a:endParaRPr lang="en-US"/>
          </a:p>
        </p:txBody>
      </p:sp>
    </p:spTree>
    <p:extLst>
      <p:ext uri="{BB962C8B-B14F-4D97-AF65-F5344CB8AC3E}">
        <p14:creationId xmlns:p14="http://schemas.microsoft.com/office/powerpoint/2010/main" val="3301002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28600"/>
            <a:ext cx="2057400" cy="5867400"/>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28600"/>
            <a:ext cx="6019800" cy="5867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C0D20D23-D125-4B51-A7C7-4CB9BA2C3CF0}" type="slidenum">
              <a:rPr lang="ar-SA"/>
              <a:pPr/>
              <a:t>‹#›</a:t>
            </a:fld>
            <a:endParaRPr lang="en-US"/>
          </a:p>
        </p:txBody>
      </p:sp>
    </p:spTree>
    <p:extLst>
      <p:ext uri="{BB962C8B-B14F-4D97-AF65-F5344CB8AC3E}">
        <p14:creationId xmlns:p14="http://schemas.microsoft.com/office/powerpoint/2010/main" val="239819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1746" name="Group 2"/>
          <p:cNvGrpSpPr>
            <a:grpSpLocks/>
          </p:cNvGrpSpPr>
          <p:nvPr/>
        </p:nvGrpSpPr>
        <p:grpSpPr bwMode="auto">
          <a:xfrm>
            <a:off x="0" y="0"/>
            <a:ext cx="9144000" cy="6858000"/>
            <a:chOff x="0" y="0"/>
            <a:chExt cx="5760" cy="4320"/>
          </a:xfrm>
        </p:grpSpPr>
        <p:sp>
          <p:nvSpPr>
            <p:cNvPr id="31747" name="Freeform 3"/>
            <p:cNvSpPr>
              <a:spLocks/>
            </p:cNvSpPr>
            <p:nvPr/>
          </p:nvSpPr>
          <p:spPr bwMode="hidden">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48" name="Freeform 4"/>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1749" name="Freeform 5"/>
          <p:cNvSpPr>
            <a:spLocks/>
          </p:cNvSpPr>
          <p:nvPr/>
        </p:nvSpPr>
        <p:spPr bwMode="hidden">
          <a:xfrm>
            <a:off x="6248400" y="626268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1750" name="Group 6"/>
          <p:cNvGrpSpPr>
            <a:grpSpLocks/>
          </p:cNvGrpSpPr>
          <p:nvPr/>
        </p:nvGrpSpPr>
        <p:grpSpPr bwMode="auto">
          <a:xfrm>
            <a:off x="0" y="6019800"/>
            <a:ext cx="7848600" cy="857250"/>
            <a:chOff x="0" y="3792"/>
            <a:chExt cx="4944" cy="540"/>
          </a:xfrm>
        </p:grpSpPr>
        <p:sp>
          <p:nvSpPr>
            <p:cNvPr id="31751" name="Freeform 7"/>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1752" name="Group 8"/>
            <p:cNvGrpSpPr>
              <a:grpSpLocks/>
            </p:cNvGrpSpPr>
            <p:nvPr userDrawn="1"/>
          </p:nvGrpSpPr>
          <p:grpSpPr bwMode="auto">
            <a:xfrm>
              <a:off x="2486" y="3792"/>
              <a:ext cx="2458" cy="540"/>
              <a:chOff x="2486" y="3792"/>
              <a:chExt cx="2458" cy="540"/>
            </a:xfrm>
          </p:grpSpPr>
          <p:sp>
            <p:nvSpPr>
              <p:cNvPr id="31753" name="Freeform 9"/>
              <p:cNvSpPr>
                <a:spLocks/>
              </p:cNvSpPr>
              <p:nvPr userDrawn="1"/>
            </p:nvSpPr>
            <p:spPr bwMode="ltGray">
              <a:xfrm>
                <a:off x="3948" y="3799"/>
                <a:ext cx="996" cy="533"/>
              </a:xfrm>
              <a:custGeom>
                <a:avLst/>
                <a:gdLst>
                  <a:gd name="T0" fmla="*/ 636 w 996"/>
                  <a:gd name="T1" fmla="*/ 373 h 533"/>
                  <a:gd name="T2" fmla="*/ 495 w 996"/>
                  <a:gd name="T3" fmla="*/ 370 h 533"/>
                  <a:gd name="T4" fmla="*/ 280 w 996"/>
                  <a:gd name="T5" fmla="*/ 249 h 533"/>
                  <a:gd name="T6" fmla="*/ 127 w 996"/>
                  <a:gd name="T7" fmla="*/ 66 h 533"/>
                  <a:gd name="T8" fmla="*/ 0 w 996"/>
                  <a:gd name="T9" fmla="*/ 0 h 533"/>
                  <a:gd name="T10" fmla="*/ 22 w 996"/>
                  <a:gd name="T11" fmla="*/ 26 h 533"/>
                  <a:gd name="T12" fmla="*/ 0 w 996"/>
                  <a:gd name="T13" fmla="*/ 65 h 533"/>
                  <a:gd name="T14" fmla="*/ 30 w 996"/>
                  <a:gd name="T15" fmla="*/ 119 h 533"/>
                  <a:gd name="T16" fmla="*/ 75 w 996"/>
                  <a:gd name="T17" fmla="*/ 243 h 533"/>
                  <a:gd name="T18" fmla="*/ 45 w 996"/>
                  <a:gd name="T19" fmla="*/ 422 h 533"/>
                  <a:gd name="T20" fmla="*/ 200 w 996"/>
                  <a:gd name="T21" fmla="*/ 329 h 533"/>
                  <a:gd name="T22" fmla="*/ 612 w 996"/>
                  <a:gd name="T23" fmla="*/ 533 h 533"/>
                  <a:gd name="T24" fmla="*/ 996 w 996"/>
                  <a:gd name="T25" fmla="*/ 529 h 533"/>
                  <a:gd name="T26" fmla="*/ 828 w 996"/>
                  <a:gd name="T27" fmla="*/ 473 h 533"/>
                  <a:gd name="T28" fmla="*/ 636 w 996"/>
                  <a:gd name="T29" fmla="*/ 37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54" name="Freeform 10"/>
              <p:cNvSpPr>
                <a:spLocks/>
              </p:cNvSpPr>
              <p:nvPr userDrawn="1"/>
            </p:nvSpPr>
            <p:spPr bwMode="ltGray">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55" name="Freeform 11"/>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56" name="Freeform 12"/>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57" name="Freeform 13"/>
              <p:cNvSpPr>
                <a:spLocks/>
              </p:cNvSpPr>
              <p:nvPr userDrawn="1"/>
            </p:nvSpPr>
            <p:spPr bwMode="ltGray">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1758" name="Freeform 14"/>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1759" name="Group 15"/>
          <p:cNvGrpSpPr>
            <a:grpSpLocks/>
          </p:cNvGrpSpPr>
          <p:nvPr/>
        </p:nvGrpSpPr>
        <p:grpSpPr bwMode="auto">
          <a:xfrm>
            <a:off x="627063" y="6021388"/>
            <a:ext cx="5684837" cy="849312"/>
            <a:chOff x="395" y="3793"/>
            <a:chExt cx="3581" cy="535"/>
          </a:xfrm>
        </p:grpSpPr>
        <p:sp>
          <p:nvSpPr>
            <p:cNvPr id="31760" name="Freeform 16"/>
            <p:cNvSpPr>
              <a:spLocks/>
            </p:cNvSpPr>
            <p:nvPr/>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1" name="Freeform 17"/>
            <p:cNvSpPr>
              <a:spLocks/>
            </p:cNvSpPr>
            <p:nvPr/>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2" name="Freeform 18"/>
            <p:cNvSpPr>
              <a:spLocks/>
            </p:cNvSpPr>
            <p:nvPr/>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3" name="Freeform 19"/>
            <p:cNvSpPr>
              <a:spLocks/>
            </p:cNvSpPr>
            <p:nvPr/>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4" name="Freeform 20"/>
            <p:cNvSpPr>
              <a:spLocks/>
            </p:cNvSpPr>
            <p:nvPr/>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5" name="Freeform 21"/>
            <p:cNvSpPr>
              <a:spLocks/>
            </p:cNvSpPr>
            <p:nvPr/>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1766" name="Rectangle 22"/>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31767" name="Rectangle 23"/>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31768" name="Rectangle 24"/>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a:defRPr sz="1200">
                <a:effectLst>
                  <a:outerShdw blurRad="38100" dist="38100" dir="2700000" algn="tl">
                    <a:srgbClr val="000000"/>
                  </a:outerShdw>
                </a:effectLst>
              </a:defRPr>
            </a:lvl1pPr>
          </a:lstStyle>
          <a:p>
            <a:endParaRPr lang="en-US"/>
          </a:p>
        </p:txBody>
      </p:sp>
      <p:sp>
        <p:nvSpPr>
          <p:cNvPr id="31769" name="Rectangle 2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a:defRPr sz="1200">
                <a:effectLst>
                  <a:outerShdw blurRad="38100" dist="38100" dir="2700000" algn="tl">
                    <a:srgbClr val="000000"/>
                  </a:outerShdw>
                </a:effectLst>
              </a:defRPr>
            </a:lvl1pPr>
          </a:lstStyle>
          <a:p>
            <a:endParaRPr lang="en-US"/>
          </a:p>
        </p:txBody>
      </p:sp>
      <p:sp>
        <p:nvSpPr>
          <p:cNvPr id="31770" name="Rectangle 26"/>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0">
              <a:defRPr sz="1200">
                <a:effectLst>
                  <a:outerShdw blurRad="38100" dist="38100" dir="2700000" algn="tl">
                    <a:srgbClr val="000000"/>
                  </a:outerShdw>
                </a:effectLst>
              </a:defRPr>
            </a:lvl1pPr>
          </a:lstStyle>
          <a:p>
            <a:fld id="{C47D2156-97C3-4FD7-8BD1-B1C0ACAD85CB}" type="slidenum">
              <a:rPr lang="ar-SA"/>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par>
    </p:tnLst>
  </p:timing>
  <p:txStyles>
    <p:titleStyle>
      <a:lvl1pPr algn="ctr" rtl="1"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r" rtl="1" fontAlgn="base">
        <a:spcBef>
          <a:spcPct val="20000"/>
        </a:spcBef>
        <a:spcAft>
          <a:spcPct val="0"/>
        </a:spcAft>
        <a:buClr>
          <a:schemeClr val="tx2"/>
        </a:buClr>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lr>
          <a:schemeClr val="tx2"/>
        </a:buClr>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lr>
          <a:schemeClr val="tx2"/>
        </a:buClr>
        <a:buChar char="•"/>
        <a:defRPr sz="2000">
          <a:solidFill>
            <a:schemeClr val="tx1"/>
          </a:solidFill>
          <a:latin typeface="+mn-lt"/>
          <a:cs typeface="+mn-cs"/>
        </a:defRPr>
      </a:lvl5pPr>
      <a:lvl6pPr marL="2514600" indent="-228600" algn="r" rtl="1" fontAlgn="base">
        <a:spcBef>
          <a:spcPct val="20000"/>
        </a:spcBef>
        <a:spcAft>
          <a:spcPct val="0"/>
        </a:spcAft>
        <a:buClr>
          <a:schemeClr val="tx2"/>
        </a:buClr>
        <a:buChar char="•"/>
        <a:defRPr sz="2000">
          <a:solidFill>
            <a:schemeClr val="tx1"/>
          </a:solidFill>
          <a:latin typeface="+mn-lt"/>
          <a:cs typeface="+mn-cs"/>
        </a:defRPr>
      </a:lvl6pPr>
      <a:lvl7pPr marL="2971800" indent="-228600" algn="r" rtl="1" fontAlgn="base">
        <a:spcBef>
          <a:spcPct val="20000"/>
        </a:spcBef>
        <a:spcAft>
          <a:spcPct val="0"/>
        </a:spcAft>
        <a:buClr>
          <a:schemeClr val="tx2"/>
        </a:buClr>
        <a:buChar char="•"/>
        <a:defRPr sz="2000">
          <a:solidFill>
            <a:schemeClr val="tx1"/>
          </a:solidFill>
          <a:latin typeface="+mn-lt"/>
          <a:cs typeface="+mn-cs"/>
        </a:defRPr>
      </a:lvl7pPr>
      <a:lvl8pPr marL="3429000" indent="-228600" algn="r" rtl="1" fontAlgn="base">
        <a:spcBef>
          <a:spcPct val="20000"/>
        </a:spcBef>
        <a:spcAft>
          <a:spcPct val="0"/>
        </a:spcAft>
        <a:buClr>
          <a:schemeClr val="tx2"/>
        </a:buClr>
        <a:buChar char="•"/>
        <a:defRPr sz="2000">
          <a:solidFill>
            <a:schemeClr val="tx1"/>
          </a:solidFill>
          <a:latin typeface="+mn-lt"/>
          <a:cs typeface="+mn-cs"/>
        </a:defRPr>
      </a:lvl8pPr>
      <a:lvl9pPr marL="3886200" indent="-228600" algn="r" rtl="1"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827088" y="908720"/>
            <a:ext cx="7129462" cy="40227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ar-KW" sz="12900" b="1">
                <a:cs typeface="Traditional Arabic" pitchFamily="2" charset="-78"/>
              </a:rPr>
              <a:t>المبشرات بانتصار الإسلام</a:t>
            </a:r>
            <a:endParaRPr lang="en-US" sz="12900" b="1">
              <a:cs typeface="Traditional Arabic" pitchFamily="2" charset="-78"/>
            </a:endParaRPr>
          </a:p>
        </p:txBody>
      </p:sp>
      <p:sp>
        <p:nvSpPr>
          <p:cNvPr id="5" name="مربع نص 1"/>
          <p:cNvSpPr txBox="1">
            <a:spLocks noChangeArrowheads="1"/>
          </p:cNvSpPr>
          <p:nvPr/>
        </p:nvSpPr>
        <p:spPr bwMode="auto">
          <a:xfrm>
            <a:off x="2971800" y="5097239"/>
            <a:ext cx="3200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rtl="1" eaLnBrk="1" hangingPunct="1"/>
            <a:r>
              <a:rPr lang="ar-KW" sz="4000" b="1" dirty="0">
                <a:latin typeface="Traditional Arabic" pitchFamily="2" charset="-78"/>
                <a:cs typeface="Traditional Arabic" pitchFamily="2" charset="-78"/>
              </a:rPr>
              <a:t>من كتاب زاد الأخيار</a:t>
            </a:r>
          </a:p>
        </p:txBody>
      </p:sp>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097239"/>
            <a:ext cx="1713756" cy="81620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AutoShape 4"/>
          <p:cNvSpPr>
            <a:spLocks noChangeArrowheads="1"/>
          </p:cNvSpPr>
          <p:nvPr/>
        </p:nvSpPr>
        <p:spPr bwMode="auto">
          <a:xfrm>
            <a:off x="990600" y="457200"/>
            <a:ext cx="6858000" cy="990600"/>
          </a:xfrm>
          <a:prstGeom prst="horizontalScroll">
            <a:avLst>
              <a:gd name="adj" fmla="val 12500"/>
            </a:avLst>
          </a:prstGeom>
          <a:solidFill>
            <a:schemeClr val="accent1"/>
          </a:solidFill>
          <a:ln w="9525">
            <a:solidFill>
              <a:schemeClr val="tx1"/>
            </a:solidFill>
            <a:round/>
            <a:headEnd/>
            <a:tailEnd/>
          </a:ln>
          <a:effectLst>
            <a:outerShdw dist="35921" dir="2700000" algn="ctr" rotWithShape="0">
              <a:schemeClr val="bg2"/>
            </a:outerShdw>
          </a:effectLst>
        </p:spPr>
        <p:txBody>
          <a:bodyPr wrap="none" anchor="ctr"/>
          <a:lstStyle/>
          <a:p>
            <a:pPr algn="ctr"/>
            <a:r>
              <a:rPr lang="ar-KW" sz="4000" b="1">
                <a:solidFill>
                  <a:srgbClr val="FFFF00"/>
                </a:solidFill>
                <a:cs typeface="Traditional Arabic" pitchFamily="2" charset="-78"/>
              </a:rPr>
              <a:t>أجندة الدرس</a:t>
            </a:r>
            <a:endParaRPr lang="en-US" sz="4000" b="1">
              <a:solidFill>
                <a:srgbClr val="FFFF00"/>
              </a:solidFill>
              <a:cs typeface="Traditional Arabic" pitchFamily="2" charset="-78"/>
            </a:endParaRPr>
          </a:p>
        </p:txBody>
      </p:sp>
      <p:sp>
        <p:nvSpPr>
          <p:cNvPr id="36869" name="AutoShape 5"/>
          <p:cNvSpPr>
            <a:spLocks noChangeArrowheads="1"/>
          </p:cNvSpPr>
          <p:nvPr/>
        </p:nvSpPr>
        <p:spPr bwMode="auto">
          <a:xfrm>
            <a:off x="609600" y="1628775"/>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000" b="1">
                <a:solidFill>
                  <a:srgbClr val="FFFF00"/>
                </a:solidFill>
                <a:cs typeface="Traditional Arabic" pitchFamily="2" charset="-78"/>
              </a:rPr>
              <a:t>أولا </a:t>
            </a:r>
            <a:r>
              <a:rPr lang="ar-KW" sz="2000" b="1">
                <a:solidFill>
                  <a:srgbClr val="FFFF00"/>
                </a:solidFill>
                <a:cs typeface="Traditional Arabic" pitchFamily="2" charset="-78"/>
              </a:rPr>
              <a:t>:</a:t>
            </a:r>
            <a:r>
              <a:rPr lang="ar-EG" sz="2000" b="1">
                <a:solidFill>
                  <a:srgbClr val="FFFF00"/>
                </a:solidFill>
                <a:cs typeface="Traditional Arabic" pitchFamily="2" charset="-78"/>
              </a:rPr>
              <a:t> </a:t>
            </a:r>
            <a:r>
              <a:rPr lang="ar-KW" sz="2000" b="1">
                <a:solidFill>
                  <a:srgbClr val="FFFF00"/>
                </a:solidFill>
                <a:cs typeface="Traditional Arabic" pitchFamily="2" charset="-78"/>
              </a:rPr>
              <a:t>المبشرات من القرآن الكريم .</a:t>
            </a:r>
            <a:endParaRPr lang="en-US" sz="2000" b="1">
              <a:solidFill>
                <a:srgbClr val="FFFF00"/>
              </a:solidFill>
              <a:cs typeface="Traditional Arabic" pitchFamily="2" charset="-78"/>
            </a:endParaRPr>
          </a:p>
        </p:txBody>
      </p:sp>
      <p:sp>
        <p:nvSpPr>
          <p:cNvPr id="36870" name="AutoShape 6"/>
          <p:cNvSpPr>
            <a:spLocks noChangeArrowheads="1"/>
          </p:cNvSpPr>
          <p:nvPr/>
        </p:nvSpPr>
        <p:spPr bwMode="auto">
          <a:xfrm>
            <a:off x="604838" y="2390775"/>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a:solidFill>
                  <a:srgbClr val="FFFF00"/>
                </a:solidFill>
                <a:cs typeface="Traditional Arabic" pitchFamily="2" charset="-78"/>
              </a:rPr>
              <a:t>ثانيا </a:t>
            </a:r>
            <a:r>
              <a:rPr lang="ar-KW" sz="2400" b="1">
                <a:solidFill>
                  <a:srgbClr val="FFFF00"/>
                </a:solidFill>
                <a:cs typeface="Traditional Arabic" pitchFamily="2" charset="-78"/>
              </a:rPr>
              <a:t>:</a:t>
            </a:r>
            <a:r>
              <a:rPr lang="ar-EG" sz="2400" b="1">
                <a:solidFill>
                  <a:srgbClr val="FFFF00"/>
                </a:solidFill>
                <a:cs typeface="Traditional Arabic" pitchFamily="2" charset="-78"/>
              </a:rPr>
              <a:t> </a:t>
            </a:r>
            <a:r>
              <a:rPr lang="ar-KW" sz="2400" b="1">
                <a:solidFill>
                  <a:srgbClr val="FFFF00"/>
                </a:solidFill>
                <a:cs typeface="Traditional Arabic" pitchFamily="2" charset="-78"/>
              </a:rPr>
              <a:t>المبشرات من السنة النبوية .</a:t>
            </a:r>
            <a:endParaRPr lang="en-US" sz="2400" b="1">
              <a:solidFill>
                <a:srgbClr val="FFFF00"/>
              </a:solidFill>
              <a:cs typeface="Traditional Arabic" pitchFamily="2" charset="-78"/>
            </a:endParaRPr>
          </a:p>
        </p:txBody>
      </p:sp>
      <p:sp>
        <p:nvSpPr>
          <p:cNvPr id="36871" name="AutoShape 7"/>
          <p:cNvSpPr>
            <a:spLocks noChangeArrowheads="1"/>
          </p:cNvSpPr>
          <p:nvPr/>
        </p:nvSpPr>
        <p:spPr bwMode="auto">
          <a:xfrm>
            <a:off x="538163" y="3152775"/>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800" b="1">
                <a:solidFill>
                  <a:srgbClr val="FFFF00"/>
                </a:solidFill>
                <a:cs typeface="Traditional Arabic" pitchFamily="2" charset="-78"/>
              </a:rPr>
              <a:t>ثالثا </a:t>
            </a:r>
            <a:r>
              <a:rPr lang="ar-KW" sz="2800" b="1">
                <a:solidFill>
                  <a:srgbClr val="FFFF00"/>
                </a:solidFill>
                <a:cs typeface="Traditional Arabic" pitchFamily="2" charset="-78"/>
              </a:rPr>
              <a:t>:</a:t>
            </a:r>
            <a:r>
              <a:rPr lang="ar-EG" sz="2800" b="1">
                <a:solidFill>
                  <a:srgbClr val="FFFF00"/>
                </a:solidFill>
                <a:cs typeface="Traditional Arabic" pitchFamily="2" charset="-78"/>
              </a:rPr>
              <a:t> </a:t>
            </a:r>
            <a:r>
              <a:rPr lang="ar-KW" sz="2800" b="1">
                <a:solidFill>
                  <a:srgbClr val="FFFF00"/>
                </a:solidFill>
                <a:cs typeface="Traditional Arabic" pitchFamily="2" charset="-78"/>
              </a:rPr>
              <a:t>مبشرات من التاريخ</a:t>
            </a:r>
            <a:r>
              <a:rPr lang="ar-KW" sz="3600" b="1">
                <a:solidFill>
                  <a:srgbClr val="FFFF00"/>
                </a:solidFill>
                <a:cs typeface="Traditional Arabic" pitchFamily="2" charset="-78"/>
              </a:rPr>
              <a:t>.</a:t>
            </a:r>
            <a:endParaRPr lang="en-US" sz="3600" b="1">
              <a:solidFill>
                <a:srgbClr val="FFFF00"/>
              </a:solidFill>
              <a:cs typeface="Traditional Arabic" pitchFamily="2" charset="-78"/>
            </a:endParaRPr>
          </a:p>
        </p:txBody>
      </p:sp>
      <p:sp>
        <p:nvSpPr>
          <p:cNvPr id="36872" name="AutoShape 8"/>
          <p:cNvSpPr>
            <a:spLocks noChangeArrowheads="1"/>
          </p:cNvSpPr>
          <p:nvPr/>
        </p:nvSpPr>
        <p:spPr bwMode="auto">
          <a:xfrm>
            <a:off x="528638" y="3990975"/>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a:solidFill>
                  <a:srgbClr val="FFFF00"/>
                </a:solidFill>
                <a:cs typeface="Traditional Arabic" pitchFamily="2" charset="-78"/>
              </a:rPr>
              <a:t>رابعا </a:t>
            </a:r>
            <a:r>
              <a:rPr lang="ar-KW" sz="2400" b="1">
                <a:solidFill>
                  <a:srgbClr val="FFFF00"/>
                </a:solidFill>
                <a:cs typeface="Traditional Arabic" pitchFamily="2" charset="-78"/>
              </a:rPr>
              <a:t>: مبشرات من الواقع .</a:t>
            </a:r>
            <a:endParaRPr lang="en-US" sz="2400" b="1">
              <a:solidFill>
                <a:srgbClr val="FFFF00"/>
              </a:solidFill>
              <a:cs typeface="Traditional Arabic" pitchFamily="2" charset="-78"/>
            </a:endParaRPr>
          </a:p>
        </p:txBody>
      </p:sp>
      <p:sp>
        <p:nvSpPr>
          <p:cNvPr id="36873" name="AutoShape 9"/>
          <p:cNvSpPr>
            <a:spLocks noChangeArrowheads="1"/>
          </p:cNvSpPr>
          <p:nvPr/>
        </p:nvSpPr>
        <p:spPr bwMode="auto">
          <a:xfrm>
            <a:off x="595313" y="4752975"/>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a:solidFill>
                  <a:srgbClr val="FFFF00"/>
                </a:solidFill>
                <a:cs typeface="Traditional Arabic" pitchFamily="2" charset="-78"/>
              </a:rPr>
              <a:t>خامسا </a:t>
            </a:r>
            <a:r>
              <a:rPr lang="ar-KW" sz="2400" b="1">
                <a:solidFill>
                  <a:srgbClr val="FFFF00"/>
                </a:solidFill>
                <a:cs typeface="Traditional Arabic" pitchFamily="2" charset="-78"/>
              </a:rPr>
              <a:t>:</a:t>
            </a:r>
            <a:r>
              <a:rPr lang="ar-EG" sz="2400" b="1">
                <a:solidFill>
                  <a:srgbClr val="FFFF00"/>
                </a:solidFill>
                <a:cs typeface="Traditional Arabic" pitchFamily="2" charset="-78"/>
              </a:rPr>
              <a:t> </a:t>
            </a:r>
            <a:r>
              <a:rPr lang="ar-KW" sz="2400" b="1">
                <a:solidFill>
                  <a:srgbClr val="FFFF00"/>
                </a:solidFill>
                <a:cs typeface="Traditional Arabic" pitchFamily="2" charset="-78"/>
              </a:rPr>
              <a:t>مبشرات من السنن الإلهية.</a:t>
            </a:r>
            <a:endParaRPr lang="en-US" sz="2400" b="1">
              <a:solidFill>
                <a:srgbClr val="FFFF00"/>
              </a:solidFill>
              <a:cs typeface="Traditional Arabic" pitchFamily="2" charset="-78"/>
            </a:endParaRPr>
          </a:p>
        </p:txBody>
      </p:sp>
      <p:sp>
        <p:nvSpPr>
          <p:cNvPr id="36874" name="AutoShape 10"/>
          <p:cNvSpPr>
            <a:spLocks noChangeArrowheads="1"/>
          </p:cNvSpPr>
          <p:nvPr/>
        </p:nvSpPr>
        <p:spPr bwMode="auto">
          <a:xfrm>
            <a:off x="611188" y="5491163"/>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KW" sz="2400" b="1">
                <a:solidFill>
                  <a:srgbClr val="FFFF00"/>
                </a:solidFill>
                <a:cs typeface="Traditional Arabic" pitchFamily="2" charset="-78"/>
              </a:rPr>
              <a:t>ساد</a:t>
            </a:r>
            <a:r>
              <a:rPr lang="ar-EG" sz="2400" b="1">
                <a:solidFill>
                  <a:srgbClr val="FFFF00"/>
                </a:solidFill>
                <a:cs typeface="Traditional Arabic" pitchFamily="2" charset="-78"/>
              </a:rPr>
              <a:t>سا </a:t>
            </a:r>
            <a:r>
              <a:rPr lang="ar-KW" sz="2400" b="1">
                <a:solidFill>
                  <a:srgbClr val="FFFF00"/>
                </a:solidFill>
                <a:cs typeface="Traditional Arabic" pitchFamily="2" charset="-78"/>
              </a:rPr>
              <a:t>:</a:t>
            </a:r>
            <a:r>
              <a:rPr lang="ar-EG" sz="2400" b="1">
                <a:solidFill>
                  <a:srgbClr val="FFFF00"/>
                </a:solidFill>
                <a:cs typeface="Traditional Arabic" pitchFamily="2" charset="-78"/>
              </a:rPr>
              <a:t> </a:t>
            </a:r>
            <a:r>
              <a:rPr lang="ar-KW" sz="2400" b="1">
                <a:solidFill>
                  <a:srgbClr val="FFFF00"/>
                </a:solidFill>
                <a:cs typeface="Traditional Arabic" pitchFamily="2" charset="-78"/>
              </a:rPr>
              <a:t>س و ج.</a:t>
            </a:r>
            <a:endParaRPr lang="en-US" sz="2400" b="1">
              <a:solidFill>
                <a:srgbClr val="FFFF00"/>
              </a:solidFill>
              <a:cs typeface="Traditional Arabic" pitchFamily="2" charset="-78"/>
            </a:endParaRPr>
          </a:p>
        </p:txBody>
      </p:sp>
      <p:pic>
        <p:nvPicPr>
          <p:cNvPr id="9" name="صورة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p:cTn id="7" dur="1000" fill="hold"/>
                                        <p:tgtEl>
                                          <p:spTgt spid="36868"/>
                                        </p:tgtEl>
                                        <p:attrNameLst>
                                          <p:attrName>ppt_x</p:attrName>
                                        </p:attrNameLst>
                                      </p:cBhvr>
                                      <p:tavLst>
                                        <p:tav tm="0">
                                          <p:val>
                                            <p:strVal val="#ppt_x-.2"/>
                                          </p:val>
                                        </p:tav>
                                        <p:tav tm="100000">
                                          <p:val>
                                            <p:strVal val="#ppt_x"/>
                                          </p:val>
                                        </p:tav>
                                      </p:tavLst>
                                    </p:anim>
                                    <p:anim calcmode="lin" valueType="num">
                                      <p:cBhvr>
                                        <p:cTn id="8" dur="1000" fill="hold"/>
                                        <p:tgtEl>
                                          <p:spTgt spid="3686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686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6869"/>
                                        </p:tgtEl>
                                        <p:attrNameLst>
                                          <p:attrName>style.visibility</p:attrName>
                                        </p:attrNameLst>
                                      </p:cBhvr>
                                      <p:to>
                                        <p:strVal val="visible"/>
                                      </p:to>
                                    </p:set>
                                    <p:anim calcmode="lin" valueType="num">
                                      <p:cBhvr>
                                        <p:cTn id="14" dur="1000" fill="hold"/>
                                        <p:tgtEl>
                                          <p:spTgt spid="36869"/>
                                        </p:tgtEl>
                                        <p:attrNameLst>
                                          <p:attrName>ppt_x</p:attrName>
                                        </p:attrNameLst>
                                      </p:cBhvr>
                                      <p:tavLst>
                                        <p:tav tm="0">
                                          <p:val>
                                            <p:strVal val="#ppt_x-.2"/>
                                          </p:val>
                                        </p:tav>
                                        <p:tav tm="100000">
                                          <p:val>
                                            <p:strVal val="#ppt_x"/>
                                          </p:val>
                                        </p:tav>
                                      </p:tavLst>
                                    </p:anim>
                                    <p:anim calcmode="lin" valueType="num">
                                      <p:cBhvr>
                                        <p:cTn id="15" dur="1000" fill="hold"/>
                                        <p:tgtEl>
                                          <p:spTgt spid="36869"/>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686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6870"/>
                                        </p:tgtEl>
                                        <p:attrNameLst>
                                          <p:attrName>style.visibility</p:attrName>
                                        </p:attrNameLst>
                                      </p:cBhvr>
                                      <p:to>
                                        <p:strVal val="visible"/>
                                      </p:to>
                                    </p:set>
                                    <p:anim calcmode="lin" valueType="num">
                                      <p:cBhvr>
                                        <p:cTn id="21" dur="1000" fill="hold"/>
                                        <p:tgtEl>
                                          <p:spTgt spid="36870"/>
                                        </p:tgtEl>
                                        <p:attrNameLst>
                                          <p:attrName>ppt_x</p:attrName>
                                        </p:attrNameLst>
                                      </p:cBhvr>
                                      <p:tavLst>
                                        <p:tav tm="0">
                                          <p:val>
                                            <p:strVal val="#ppt_x-.2"/>
                                          </p:val>
                                        </p:tav>
                                        <p:tav tm="100000">
                                          <p:val>
                                            <p:strVal val="#ppt_x"/>
                                          </p:val>
                                        </p:tav>
                                      </p:tavLst>
                                    </p:anim>
                                    <p:anim calcmode="lin" valueType="num">
                                      <p:cBhvr>
                                        <p:cTn id="22" dur="1000" fill="hold"/>
                                        <p:tgtEl>
                                          <p:spTgt spid="36870"/>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687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6871"/>
                                        </p:tgtEl>
                                        <p:attrNameLst>
                                          <p:attrName>style.visibility</p:attrName>
                                        </p:attrNameLst>
                                      </p:cBhvr>
                                      <p:to>
                                        <p:strVal val="visible"/>
                                      </p:to>
                                    </p:set>
                                    <p:anim calcmode="lin" valueType="num">
                                      <p:cBhvr>
                                        <p:cTn id="28" dur="1000" fill="hold"/>
                                        <p:tgtEl>
                                          <p:spTgt spid="36871"/>
                                        </p:tgtEl>
                                        <p:attrNameLst>
                                          <p:attrName>ppt_x</p:attrName>
                                        </p:attrNameLst>
                                      </p:cBhvr>
                                      <p:tavLst>
                                        <p:tav tm="0">
                                          <p:val>
                                            <p:strVal val="#ppt_x-.2"/>
                                          </p:val>
                                        </p:tav>
                                        <p:tav tm="100000">
                                          <p:val>
                                            <p:strVal val="#ppt_x"/>
                                          </p:val>
                                        </p:tav>
                                      </p:tavLst>
                                    </p:anim>
                                    <p:anim calcmode="lin" valueType="num">
                                      <p:cBhvr>
                                        <p:cTn id="29" dur="1000" fill="hold"/>
                                        <p:tgtEl>
                                          <p:spTgt spid="36871"/>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687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36872"/>
                                        </p:tgtEl>
                                        <p:attrNameLst>
                                          <p:attrName>style.visibility</p:attrName>
                                        </p:attrNameLst>
                                      </p:cBhvr>
                                      <p:to>
                                        <p:strVal val="visible"/>
                                      </p:to>
                                    </p:set>
                                    <p:anim calcmode="lin" valueType="num">
                                      <p:cBhvr>
                                        <p:cTn id="35" dur="1000" fill="hold"/>
                                        <p:tgtEl>
                                          <p:spTgt spid="36872"/>
                                        </p:tgtEl>
                                        <p:attrNameLst>
                                          <p:attrName>ppt_x</p:attrName>
                                        </p:attrNameLst>
                                      </p:cBhvr>
                                      <p:tavLst>
                                        <p:tav tm="0">
                                          <p:val>
                                            <p:strVal val="#ppt_x-.2"/>
                                          </p:val>
                                        </p:tav>
                                        <p:tav tm="100000">
                                          <p:val>
                                            <p:strVal val="#ppt_x"/>
                                          </p:val>
                                        </p:tav>
                                      </p:tavLst>
                                    </p:anim>
                                    <p:anim calcmode="lin" valueType="num">
                                      <p:cBhvr>
                                        <p:cTn id="36" dur="1000" fill="hold"/>
                                        <p:tgtEl>
                                          <p:spTgt spid="36872"/>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687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36873"/>
                                        </p:tgtEl>
                                        <p:attrNameLst>
                                          <p:attrName>style.visibility</p:attrName>
                                        </p:attrNameLst>
                                      </p:cBhvr>
                                      <p:to>
                                        <p:strVal val="visible"/>
                                      </p:to>
                                    </p:set>
                                    <p:anim calcmode="lin" valueType="num">
                                      <p:cBhvr>
                                        <p:cTn id="42" dur="1000" fill="hold"/>
                                        <p:tgtEl>
                                          <p:spTgt spid="36873"/>
                                        </p:tgtEl>
                                        <p:attrNameLst>
                                          <p:attrName>ppt_x</p:attrName>
                                        </p:attrNameLst>
                                      </p:cBhvr>
                                      <p:tavLst>
                                        <p:tav tm="0">
                                          <p:val>
                                            <p:strVal val="#ppt_x-.2"/>
                                          </p:val>
                                        </p:tav>
                                        <p:tav tm="100000">
                                          <p:val>
                                            <p:strVal val="#ppt_x"/>
                                          </p:val>
                                        </p:tav>
                                      </p:tavLst>
                                    </p:anim>
                                    <p:anim calcmode="lin" valueType="num">
                                      <p:cBhvr>
                                        <p:cTn id="43" dur="1000" fill="hold"/>
                                        <p:tgtEl>
                                          <p:spTgt spid="36873"/>
                                        </p:tgtEl>
                                        <p:attrNameLst>
                                          <p:attrName>ppt_y</p:attrName>
                                        </p:attrNameLst>
                                      </p:cBhvr>
                                      <p:tavLst>
                                        <p:tav tm="0">
                                          <p:val>
                                            <p:strVal val="#ppt_y"/>
                                          </p:val>
                                        </p:tav>
                                        <p:tav tm="100000">
                                          <p:val>
                                            <p:strVal val="#ppt_y"/>
                                          </p:val>
                                        </p:tav>
                                      </p:tavLst>
                                    </p:anim>
                                    <p:animEffect transition="in" filter="wipe(right)" prLst="gradientSize: 0.1">
                                      <p:cBhvr>
                                        <p:cTn id="44" dur="1000"/>
                                        <p:tgtEl>
                                          <p:spTgt spid="36873"/>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36874"/>
                                        </p:tgtEl>
                                        <p:attrNameLst>
                                          <p:attrName>style.visibility</p:attrName>
                                        </p:attrNameLst>
                                      </p:cBhvr>
                                      <p:to>
                                        <p:strVal val="visible"/>
                                      </p:to>
                                    </p:set>
                                    <p:anim calcmode="lin" valueType="num">
                                      <p:cBhvr>
                                        <p:cTn id="49" dur="1000" fill="hold"/>
                                        <p:tgtEl>
                                          <p:spTgt spid="36874"/>
                                        </p:tgtEl>
                                        <p:attrNameLst>
                                          <p:attrName>ppt_x</p:attrName>
                                        </p:attrNameLst>
                                      </p:cBhvr>
                                      <p:tavLst>
                                        <p:tav tm="0">
                                          <p:val>
                                            <p:strVal val="#ppt_x-.2"/>
                                          </p:val>
                                        </p:tav>
                                        <p:tav tm="100000">
                                          <p:val>
                                            <p:strVal val="#ppt_x"/>
                                          </p:val>
                                        </p:tav>
                                      </p:tavLst>
                                    </p:anim>
                                    <p:anim calcmode="lin" valueType="num">
                                      <p:cBhvr>
                                        <p:cTn id="50" dur="1000" fill="hold"/>
                                        <p:tgtEl>
                                          <p:spTgt spid="36874"/>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6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p:bldP spid="36869" grpId="0" animBg="1"/>
      <p:bldP spid="36870" grpId="0" animBg="1"/>
      <p:bldP spid="36871" grpId="0" animBg="1"/>
      <p:bldP spid="36872" grpId="0" animBg="1"/>
      <p:bldP spid="36873" grpId="0" animBg="1"/>
      <p:bldP spid="3687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1187450" y="692696"/>
            <a:ext cx="7200900" cy="762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ar-EG" sz="4400" b="1">
                <a:cs typeface="Traditional Arabic" pitchFamily="2" charset="-78"/>
              </a:rPr>
              <a:t>أولاً -  المبشرات من القرآن الكريم :</a:t>
            </a:r>
            <a:endParaRPr lang="en-US" sz="4400" b="1">
              <a:cs typeface="Traditional Arabic" pitchFamily="2" charset="-78"/>
            </a:endParaRPr>
          </a:p>
        </p:txBody>
      </p:sp>
      <p:sp>
        <p:nvSpPr>
          <p:cNvPr id="3077" name="Text Box 5"/>
          <p:cNvSpPr txBox="1">
            <a:spLocks noChangeArrowheads="1"/>
          </p:cNvSpPr>
          <p:nvPr/>
        </p:nvSpPr>
        <p:spPr bwMode="auto">
          <a:xfrm>
            <a:off x="1116013" y="1916658"/>
            <a:ext cx="7127875" cy="762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ar-EG" sz="4400" b="1">
                <a:cs typeface="Traditional Arabic" pitchFamily="2" charset="-78"/>
              </a:rPr>
              <a:t>1 - وعد الله بنصرة الإسلام :</a:t>
            </a:r>
            <a:endParaRPr lang="en-US" sz="4400" b="1">
              <a:cs typeface="Traditional Arabic" pitchFamily="2" charset="-78"/>
            </a:endParaRPr>
          </a:p>
        </p:txBody>
      </p:sp>
      <p:sp>
        <p:nvSpPr>
          <p:cNvPr id="3078" name="Text Box 6"/>
          <p:cNvSpPr txBox="1">
            <a:spLocks noChangeArrowheads="1"/>
          </p:cNvSpPr>
          <p:nvPr/>
        </p:nvSpPr>
        <p:spPr bwMode="auto">
          <a:xfrm>
            <a:off x="900113" y="3212058"/>
            <a:ext cx="7559675" cy="280076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400" b="1" dirty="0">
                <a:cs typeface="Traditional Arabic" pitchFamily="2" charset="-78"/>
              </a:rPr>
              <a:t>{</a:t>
            </a:r>
            <a:r>
              <a:rPr lang="ar-KW" sz="4400" b="1" dirty="0">
                <a:cs typeface="Traditional Arabic" pitchFamily="2" charset="-78"/>
              </a:rPr>
              <a:t> </a:t>
            </a:r>
            <a:r>
              <a:rPr lang="ar-EG" sz="4400" b="1" dirty="0">
                <a:cs typeface="Traditional Arabic" pitchFamily="2" charset="-78"/>
              </a:rPr>
              <a:t>يُرِيدُونَ أَن يُطْفِئُوا نُورَ اللَّهِ بِأَفْوَاهِهِمْ وَيَأْبَى اللَّهُ إِلاَّ أَن يُتِمَّ نُورَهُ وَلَوْ كَرِهَ الكَافِرُونَ (</a:t>
            </a:r>
            <a:r>
              <a:rPr lang="ar-EG" sz="2800" b="1" dirty="0">
                <a:cs typeface="+mn-cs"/>
              </a:rPr>
              <a:t>32</a:t>
            </a:r>
            <a:r>
              <a:rPr lang="ar-EG" sz="4400" b="1" dirty="0">
                <a:cs typeface="Traditional Arabic" pitchFamily="2" charset="-78"/>
              </a:rPr>
              <a:t>) هُوَ الَّذِي أَرْسَلَ رَسُولَهُ بِالْهُدَى وَدِينِ الحَقِّ لِيُظْهِرَهُ عَلَى الدِّينِ كُلِّهِ وَلَوْ كَرِهَ المُشْرِكُونَ }</a:t>
            </a:r>
            <a:r>
              <a:rPr lang="ar-KW" sz="4400" b="1" dirty="0">
                <a:cs typeface="Traditional Arabic" pitchFamily="2" charset="-78"/>
              </a:rPr>
              <a:t>.</a:t>
            </a:r>
            <a:endParaRPr lang="en-US" sz="4400" b="1" dirty="0">
              <a:cs typeface="Traditional Arabic" pitchFamily="2" charset="-78"/>
            </a:endParaRPr>
          </a:p>
        </p:txBody>
      </p:sp>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611188" y="548680"/>
            <a:ext cx="7921625" cy="14319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ar-EG" sz="4400" b="1">
                <a:cs typeface="Traditional Arabic" pitchFamily="2" charset="-78"/>
              </a:rPr>
              <a:t>2 - وعد الله أمة محمد </a:t>
            </a:r>
            <a:r>
              <a:rPr lang="ar-KW" sz="4400" b="1">
                <a:cs typeface="Traditional Arabic" pitchFamily="2" charset="-78"/>
              </a:rPr>
              <a:t>صلى الله عليه وسلم </a:t>
            </a:r>
            <a:r>
              <a:rPr lang="ar-EG" sz="4400" b="1">
                <a:cs typeface="Traditional Arabic" pitchFamily="2" charset="-78"/>
              </a:rPr>
              <a:t>بالنصر والتمكين :</a:t>
            </a:r>
            <a:endParaRPr lang="en-US" sz="4400" b="1">
              <a:cs typeface="Traditional Arabic" pitchFamily="2" charset="-78"/>
            </a:endParaRPr>
          </a:p>
        </p:txBody>
      </p:sp>
      <p:sp>
        <p:nvSpPr>
          <p:cNvPr id="4101" name="Text Box 5"/>
          <p:cNvSpPr txBox="1">
            <a:spLocks noChangeArrowheads="1"/>
          </p:cNvSpPr>
          <p:nvPr/>
        </p:nvSpPr>
        <p:spPr bwMode="auto">
          <a:xfrm>
            <a:off x="755650" y="2277468"/>
            <a:ext cx="7850188" cy="41116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400" b="1">
                <a:cs typeface="Traditional Arabic" pitchFamily="2" charset="-78"/>
              </a:rPr>
              <a:t>ق</a:t>
            </a:r>
            <a:r>
              <a:rPr lang="ar-KW" sz="4400" b="1">
                <a:cs typeface="Traditional Arabic" pitchFamily="2" charset="-78"/>
              </a:rPr>
              <a:t>ا</a:t>
            </a:r>
            <a:r>
              <a:rPr lang="ar-EG" sz="4400" b="1">
                <a:cs typeface="Traditional Arabic" pitchFamily="2" charset="-78"/>
              </a:rPr>
              <a:t>ل تعالى: { وَعَدَ اللَّهُ الَّذِينَ آمَنُوا مِنكُمْ وَعَمِلُوا الصَّالِحَاتِ لَيَسْتَخْلِفَنَّهُمْ فِي الأَرْضِ كَمَا اسْتَخْلَفَ الَّذِينَ مِن قَبْلِهِمْ وَلَيُمَكِّنَنَّ لَهُمْ دِينَهُمُ الَّذِي ارْتَضَى لَهُمْ وَلَيُبَدِّلَنَّهُم مِّنْ بَعْدِ خَوْفِهِمْ أَمْناً يَعْبُدُونَنِي لاَ يُشْرِكُونَ بِي شَيْئاً وَمَن كَفَرَ بَعْدَ ذَلِكَ فَأُوْلَئِكَ هُمُ الفَاسِقُونَ }</a:t>
            </a:r>
            <a:r>
              <a:rPr lang="ar-KW" sz="4400" b="1">
                <a:cs typeface="Traditional Arabic" pitchFamily="2" charset="-78"/>
              </a:rPr>
              <a:t>.</a:t>
            </a:r>
            <a:endParaRPr lang="en-US" sz="4400" b="1">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827088" y="620713"/>
            <a:ext cx="7200900" cy="762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400" b="1">
                <a:cs typeface="Traditional Arabic" pitchFamily="2" charset="-78"/>
              </a:rPr>
              <a:t>3 - قصص الرسل وعاقبة المؤمنين والمكذبين</a:t>
            </a:r>
            <a:r>
              <a:rPr lang="ar-KW" sz="4400" b="1">
                <a:cs typeface="Traditional Arabic" pitchFamily="2" charset="-78"/>
              </a:rPr>
              <a:t>.</a:t>
            </a:r>
            <a:endParaRPr lang="en-US" sz="4400" b="1">
              <a:cs typeface="Traditional Arabic" pitchFamily="2" charset="-78"/>
            </a:endParaRPr>
          </a:p>
        </p:txBody>
      </p:sp>
      <p:sp>
        <p:nvSpPr>
          <p:cNvPr id="5125" name="Text Box 5"/>
          <p:cNvSpPr txBox="1">
            <a:spLocks noChangeArrowheads="1"/>
          </p:cNvSpPr>
          <p:nvPr/>
        </p:nvSpPr>
        <p:spPr bwMode="auto">
          <a:xfrm>
            <a:off x="323850" y="1916113"/>
            <a:ext cx="8424863" cy="762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400" b="1" dirty="0">
                <a:cs typeface="Traditional Arabic" pitchFamily="2" charset="-78"/>
              </a:rPr>
              <a:t>4 - وعد الله بنصر المؤمنين وإنجائهم والدِّفَاع </a:t>
            </a:r>
            <a:r>
              <a:rPr lang="ar-EG" sz="4400" b="1" dirty="0" smtClean="0">
                <a:cs typeface="Traditional Arabic" pitchFamily="2" charset="-78"/>
              </a:rPr>
              <a:t>عنهم:</a:t>
            </a:r>
            <a:endParaRPr lang="en-US" sz="4400" b="1" dirty="0">
              <a:cs typeface="Traditional Arabic" pitchFamily="2" charset="-78"/>
            </a:endParaRPr>
          </a:p>
        </p:txBody>
      </p:sp>
      <p:sp>
        <p:nvSpPr>
          <p:cNvPr id="5126" name="Text Box 6"/>
          <p:cNvSpPr txBox="1">
            <a:spLocks noChangeArrowheads="1"/>
          </p:cNvSpPr>
          <p:nvPr/>
        </p:nvSpPr>
        <p:spPr bwMode="auto">
          <a:xfrm>
            <a:off x="468313" y="2997200"/>
            <a:ext cx="8135937" cy="27717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4400" b="1">
                <a:cs typeface="Traditional Arabic" pitchFamily="2" charset="-78"/>
              </a:rPr>
              <a:t>{ وَكَانَ حَقّاً عَلَيْنَا نَصْرُ الْمُؤْمِنِينَ }.</a:t>
            </a:r>
          </a:p>
          <a:p>
            <a:pPr algn="just"/>
            <a:r>
              <a:rPr lang="ar-EG" sz="4400" b="1">
                <a:cs typeface="Traditional Arabic" pitchFamily="2" charset="-78"/>
              </a:rPr>
              <a:t>{ ثُمَّ نُنَجِّي رُسُلَنَا وَالَّذِينَ آمَنُوا كَذَلِكَ حَقاًّ عَلَيْنَا نُنْجِ المُؤْمِنِينَ }</a:t>
            </a:r>
            <a:r>
              <a:rPr lang="ar-KW" sz="4400" b="1">
                <a:cs typeface="Traditional Arabic" pitchFamily="2" charset="-78"/>
              </a:rPr>
              <a:t>.</a:t>
            </a:r>
            <a:endParaRPr lang="ar-EG" sz="4400" b="1">
              <a:cs typeface="Traditional Arabic" pitchFamily="2" charset="-78"/>
            </a:endParaRPr>
          </a:p>
          <a:p>
            <a:pPr algn="just"/>
            <a:r>
              <a:rPr lang="ar-EG" sz="4400" b="1">
                <a:cs typeface="Traditional Arabic" pitchFamily="2" charset="-78"/>
              </a:rPr>
              <a:t>{ إِنَّ اللَّهَ يُدَافِعُ عَنِ الَّذِينَ آمَنُوا }</a:t>
            </a:r>
            <a:r>
              <a:rPr lang="ar-KW" sz="4400" b="1">
                <a:cs typeface="Traditional Arabic" pitchFamily="2" charset="-78"/>
              </a:rPr>
              <a:t>.</a:t>
            </a:r>
            <a:endParaRPr lang="en-US" sz="4400" b="1">
              <a:cs typeface="Traditional Arabic" pitchFamily="2" charset="-78"/>
            </a:endParaRPr>
          </a:p>
        </p:txBody>
      </p:sp>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971550" y="1412875"/>
            <a:ext cx="7056438" cy="15557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800" b="1" dirty="0">
                <a:cs typeface="Traditional Arabic" pitchFamily="2" charset="-78"/>
              </a:rPr>
              <a:t>5 - وعد الله بإحباط كيد الكافرين </a:t>
            </a:r>
            <a:r>
              <a:rPr lang="ar-EG" sz="4800" b="1" dirty="0" smtClean="0">
                <a:cs typeface="Traditional Arabic" pitchFamily="2" charset="-78"/>
              </a:rPr>
              <a:t>ومؤامراتهم:</a:t>
            </a:r>
            <a:endParaRPr lang="en-US" sz="4800" b="1" dirty="0">
              <a:cs typeface="Traditional Arabic" pitchFamily="2" charset="-78"/>
            </a:endParaRPr>
          </a:p>
        </p:txBody>
      </p:sp>
      <p:sp>
        <p:nvSpPr>
          <p:cNvPr id="6149" name="Text Box 5"/>
          <p:cNvSpPr txBox="1">
            <a:spLocks noChangeArrowheads="1"/>
          </p:cNvSpPr>
          <p:nvPr/>
        </p:nvSpPr>
        <p:spPr bwMode="auto">
          <a:xfrm>
            <a:off x="900113" y="3356992"/>
            <a:ext cx="7056437" cy="228758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4800" b="1" dirty="0">
                <a:cs typeface="Traditional Arabic" pitchFamily="2" charset="-78"/>
              </a:rPr>
              <a:t>من ذلك قوله تعالى:</a:t>
            </a:r>
          </a:p>
          <a:p>
            <a:pPr algn="just"/>
            <a:r>
              <a:rPr lang="ar-KW" sz="4800" b="1" dirty="0">
                <a:cs typeface="Traditional Arabic" pitchFamily="2" charset="-78"/>
              </a:rPr>
              <a:t>( إ</a:t>
            </a:r>
            <a:r>
              <a:rPr lang="en-US" sz="4800" b="1" dirty="0">
                <a:cs typeface="Traditional Arabic" pitchFamily="2" charset="-78"/>
              </a:rPr>
              <a:t>ِ</a:t>
            </a:r>
            <a:r>
              <a:rPr lang="ar-EG" sz="4800" b="1" dirty="0">
                <a:cs typeface="Traditional Arabic" pitchFamily="2" charset="-78"/>
              </a:rPr>
              <a:t>نَّهُمْ يَكِيدُونَ كَيْداً (</a:t>
            </a:r>
            <a:r>
              <a:rPr lang="ar-EG" sz="4000" b="1" dirty="0">
                <a:cs typeface="Traditional Arabic" pitchFamily="2" charset="-78"/>
              </a:rPr>
              <a:t>15</a:t>
            </a:r>
            <a:r>
              <a:rPr lang="ar-EG" sz="4800" b="1" dirty="0">
                <a:cs typeface="Traditional Arabic" pitchFamily="2" charset="-78"/>
              </a:rPr>
              <a:t>) وَأَكِيدُ كَيْداً (</a:t>
            </a:r>
            <a:r>
              <a:rPr lang="ar-EG" sz="4000" b="1" dirty="0">
                <a:cs typeface="Traditional Arabic" pitchFamily="2" charset="-78"/>
              </a:rPr>
              <a:t>16</a:t>
            </a:r>
            <a:r>
              <a:rPr lang="ar-EG" sz="4800" b="1" dirty="0">
                <a:cs typeface="Traditional Arabic" pitchFamily="2" charset="-78"/>
              </a:rPr>
              <a:t>) فمَهِّلِ الكَافِرِينَ أَمْهِلْهُمْ رُوَيْداً }</a:t>
            </a:r>
            <a:r>
              <a:rPr lang="ar-KW" sz="4800" b="1" dirty="0">
                <a:cs typeface="Traditional Arabic" pitchFamily="2" charset="-78"/>
              </a:rPr>
              <a:t>.</a:t>
            </a:r>
            <a:endParaRPr lang="en-US" sz="4800" b="1" dirty="0">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755650" y="1125538"/>
            <a:ext cx="7056438" cy="762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400" b="1" dirty="0">
                <a:cs typeface="Traditional Arabic" pitchFamily="2" charset="-78"/>
              </a:rPr>
              <a:t>6 - فسوف يأتي الله بقوم </a:t>
            </a:r>
            <a:r>
              <a:rPr lang="ar-EG" sz="4400" b="1" dirty="0" smtClean="0">
                <a:cs typeface="Traditional Arabic" pitchFamily="2" charset="-78"/>
              </a:rPr>
              <a:t>يحبهم:</a:t>
            </a:r>
            <a:endParaRPr lang="en-US" sz="4400" b="1" dirty="0">
              <a:cs typeface="Traditional Arabic" pitchFamily="2" charset="-78"/>
            </a:endParaRPr>
          </a:p>
        </p:txBody>
      </p:sp>
      <p:sp>
        <p:nvSpPr>
          <p:cNvPr id="7173" name="Text Box 5"/>
          <p:cNvSpPr txBox="1">
            <a:spLocks noChangeArrowheads="1"/>
          </p:cNvSpPr>
          <p:nvPr/>
        </p:nvSpPr>
        <p:spPr bwMode="auto">
          <a:xfrm>
            <a:off x="827088" y="2349500"/>
            <a:ext cx="7200900" cy="34417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400" b="1">
                <a:cs typeface="Traditional Arabic" pitchFamily="2" charset="-78"/>
              </a:rPr>
              <a:t>{ يَا أَيُّهَا الَّذِينَ آمَنُوا مَن يَرْتَدَّ مِنكُمْ عَن دِينِهِ فَسَوْفَ يَأْتِي اللَّهُ بِقَوْمٍ يُحِبُّهُمْ وَيُحِبُّونَهُ أَذِلَّةٍ عَلَى المُؤْمِنِينَ أَعِزَّةٍ عَلَى الكَافِرِينَ يُجَاهِدُونَ فِي سَبِيلِ اللَّهِ وَلاَ يَخَافُونَ لَوْمَةَ لائِمٍ ذَلِكَ فَضْلُ اللَّهِ يُؤْتِيهِ مَن يَشَاءُ وَاللَّهُ وَاسِعٌ عَلِيمٌ }</a:t>
            </a:r>
            <a:r>
              <a:rPr lang="ar-KW" sz="4400" b="1">
                <a:cs typeface="Traditional Arabic" pitchFamily="2" charset="-78"/>
              </a:rPr>
              <a:t>.</a:t>
            </a:r>
            <a:endParaRPr lang="en-US" sz="4400" b="1">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465511" y="1268413"/>
            <a:ext cx="8066930" cy="378565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
            <a:r>
              <a:rPr lang="ar-EG" sz="6000" b="1" dirty="0">
                <a:cs typeface="Traditional Arabic" pitchFamily="2" charset="-78"/>
              </a:rPr>
              <a:t>7 - سنريهم </a:t>
            </a:r>
            <a:r>
              <a:rPr lang="ar-KW" sz="6000" b="1" dirty="0">
                <a:cs typeface="Traditional Arabic" pitchFamily="2" charset="-78"/>
              </a:rPr>
              <a:t>آ</a:t>
            </a:r>
            <a:r>
              <a:rPr lang="ar-EG" sz="6000" b="1" dirty="0" err="1" smtClean="0">
                <a:cs typeface="Traditional Arabic" pitchFamily="2" charset="-78"/>
              </a:rPr>
              <a:t>ياتنا</a:t>
            </a:r>
            <a:r>
              <a:rPr lang="ar-EG" sz="6000" b="1" dirty="0" smtClean="0">
                <a:cs typeface="Traditional Arabic" pitchFamily="2" charset="-78"/>
              </a:rPr>
              <a:t>:</a:t>
            </a:r>
            <a:endParaRPr lang="ar-EG" sz="6000" b="1" dirty="0">
              <a:cs typeface="Traditional Arabic" pitchFamily="2" charset="-78"/>
            </a:endParaRPr>
          </a:p>
          <a:p>
            <a:pPr algn="just"/>
            <a:r>
              <a:rPr lang="ar-EG" sz="6000" b="1" dirty="0">
                <a:cs typeface="Traditional Arabic" pitchFamily="2" charset="-78"/>
              </a:rPr>
              <a:t>ومن المبشرات القرآنية قوله تعالى:</a:t>
            </a:r>
          </a:p>
          <a:p>
            <a:pPr algn="just"/>
            <a:r>
              <a:rPr lang="ar-EG" sz="6000" b="1" dirty="0">
                <a:cs typeface="Traditional Arabic" pitchFamily="2" charset="-78"/>
              </a:rPr>
              <a:t>{ سَنُرِيهِمْ آيَاتِنَا فِي الآفَاقِ وَفِي أَنفُسِهِمْ حَتَّى يَتَبَيَّنَ لَهُمْ أَنَّهُ الحَقُّ </a:t>
            </a:r>
            <a:r>
              <a:rPr lang="ar-EG" sz="6000" b="1" dirty="0" smtClean="0">
                <a:cs typeface="Traditional Arabic" pitchFamily="2" charset="-78"/>
              </a:rPr>
              <a:t>}</a:t>
            </a:r>
            <a:r>
              <a:rPr lang="ar-KW" sz="6000" b="1" dirty="0" smtClean="0">
                <a:cs typeface="Traditional Arabic" pitchFamily="2" charset="-78"/>
              </a:rPr>
              <a:t>.</a:t>
            </a:r>
            <a:endParaRPr lang="en-US" sz="6000" b="1" dirty="0">
              <a:cs typeface="Traditional Arabic" pitchFamily="2" charset="-78"/>
            </a:endParaRP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5"/>
          <p:cNvSpPr txBox="1">
            <a:spLocks noChangeArrowheads="1"/>
          </p:cNvSpPr>
          <p:nvPr/>
        </p:nvSpPr>
        <p:spPr bwMode="auto">
          <a:xfrm>
            <a:off x="2411413" y="765175"/>
            <a:ext cx="6119812" cy="762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400" b="1">
                <a:cs typeface="Traditional Arabic" pitchFamily="2" charset="-78"/>
              </a:rPr>
              <a:t>ثانياً -  المبشرات من السنة النبوية :</a:t>
            </a:r>
            <a:endParaRPr lang="en-US" sz="4400" b="1">
              <a:cs typeface="Traditional Arabic" pitchFamily="2" charset="-78"/>
            </a:endParaRPr>
          </a:p>
        </p:txBody>
      </p:sp>
      <p:sp>
        <p:nvSpPr>
          <p:cNvPr id="9222" name="Text Box 6"/>
          <p:cNvSpPr txBox="1">
            <a:spLocks noChangeArrowheads="1"/>
          </p:cNvSpPr>
          <p:nvPr/>
        </p:nvSpPr>
        <p:spPr bwMode="auto">
          <a:xfrm>
            <a:off x="2484438" y="1916113"/>
            <a:ext cx="5686425"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000" b="1">
                <a:cs typeface="Traditional Arabic" pitchFamily="2" charset="-78"/>
              </a:rPr>
              <a:t>1 - انتشار الإسلام في العالم كله</a:t>
            </a:r>
            <a:r>
              <a:rPr lang="ar-KW" sz="4000" b="1">
                <a:cs typeface="Traditional Arabic" pitchFamily="2" charset="-78"/>
              </a:rPr>
              <a:t> </a:t>
            </a:r>
            <a:r>
              <a:rPr lang="ar-EG" sz="4000" b="1">
                <a:cs typeface="Traditional Arabic" pitchFamily="2" charset="-78"/>
              </a:rPr>
              <a:t>:</a:t>
            </a:r>
            <a:endParaRPr lang="en-US" sz="4000" b="1">
              <a:cs typeface="Traditional Arabic" pitchFamily="2" charset="-78"/>
            </a:endParaRPr>
          </a:p>
        </p:txBody>
      </p:sp>
      <p:sp>
        <p:nvSpPr>
          <p:cNvPr id="9223" name="Text Box 7"/>
          <p:cNvSpPr txBox="1">
            <a:spLocks noChangeArrowheads="1"/>
          </p:cNvSpPr>
          <p:nvPr/>
        </p:nvSpPr>
        <p:spPr bwMode="auto">
          <a:xfrm>
            <a:off x="611188" y="2751138"/>
            <a:ext cx="7705725" cy="28384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600" b="1">
                <a:cs typeface="Traditional Arabic" pitchFamily="2" charset="-78"/>
              </a:rPr>
              <a:t>من هذه المبشرات: ما رواه تميم الداري قال: سمعت رسول الله </a:t>
            </a:r>
            <a:r>
              <a:rPr lang="ar-KW" sz="3600" b="1">
                <a:cs typeface="Traditional Arabic" pitchFamily="2" charset="-78"/>
              </a:rPr>
              <a:t>صلى الله عليه وسلم</a:t>
            </a:r>
            <a:r>
              <a:rPr lang="en-US" sz="3600" b="1">
                <a:cs typeface="Traditional Arabic" pitchFamily="2" charset="-78"/>
              </a:rPr>
              <a:t> </a:t>
            </a:r>
            <a:r>
              <a:rPr lang="ar-EG" sz="3600" b="1">
                <a:cs typeface="Traditional Arabic" pitchFamily="2" charset="-78"/>
              </a:rPr>
              <a:t>يقول: "ليبلغن هذا الأمر (يعني أمر الإسلام) ما بلغ الليل والنهار، ولا يترك الله بيت مدر ولا وبر، إلا أدخله الله هذا الدين، بعز عزيز، أو بذل ذليل، عزاً يعز الله به الإسلام، وذلاً يذل الله به الكفر”</a:t>
            </a:r>
            <a:r>
              <a:rPr lang="ar-KW" sz="2000" b="1">
                <a:cs typeface="Traditional Arabic" pitchFamily="2" charset="-78"/>
              </a:rPr>
              <a:t>. </a:t>
            </a:r>
            <a:r>
              <a:rPr lang="ar-EG" sz="2000" b="1">
                <a:cs typeface="Traditional Arabic" pitchFamily="2" charset="-78"/>
              </a:rPr>
              <a:t>رواه أحمد في مسنده: 4/301</a:t>
            </a:r>
            <a:r>
              <a:rPr lang="en-US" sz="2000" b="1">
                <a:cs typeface="Traditional Arabic" pitchFamily="2" charset="-78"/>
              </a:rPr>
              <a:t> </a:t>
            </a:r>
          </a:p>
        </p:txBody>
      </p:sp>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1835150" y="988169"/>
            <a:ext cx="6624638" cy="57943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2 - دعوة الإسلام إلى أوروبة وفتح رومية</a:t>
            </a:r>
            <a:r>
              <a:rPr lang="ar-KW" sz="3200" b="1">
                <a:cs typeface="Traditional Arabic" pitchFamily="2" charset="-78"/>
              </a:rPr>
              <a:t> </a:t>
            </a:r>
            <a:r>
              <a:rPr lang="ar-EG" sz="3200" b="1">
                <a:cs typeface="Traditional Arabic" pitchFamily="2" charset="-78"/>
              </a:rPr>
              <a:t>:</a:t>
            </a:r>
            <a:endParaRPr lang="en-US" sz="3200" b="1">
              <a:cs typeface="Traditional Arabic" pitchFamily="2" charset="-78"/>
            </a:endParaRPr>
          </a:p>
        </p:txBody>
      </p:sp>
      <p:sp>
        <p:nvSpPr>
          <p:cNvPr id="10245" name="Text Box 5"/>
          <p:cNvSpPr txBox="1">
            <a:spLocks noChangeArrowheads="1"/>
          </p:cNvSpPr>
          <p:nvPr/>
        </p:nvSpPr>
        <p:spPr bwMode="auto">
          <a:xfrm>
            <a:off x="755650" y="1708894"/>
            <a:ext cx="7848600" cy="30162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3200" b="1">
                <a:cs typeface="Traditional Arabic" pitchFamily="2" charset="-78"/>
              </a:rPr>
              <a:t>ومن هذه المبشرات ما رواه الإمام أحمد في مسنده عن أبي قبيل قال: كنا عند عبدالله بن عمرو بن العاص وسئل: أيْ المدينتين تفتح أولاً: القسطنطينية أو رومية؟ فدعا عبدالله بصندوق له حلق، قال: فأخرج منه كتاباً، قال: فقال عبدالله: بينما نحن حول رسول الله </a:t>
            </a:r>
            <a:r>
              <a:rPr lang="ar-KW" sz="3200" b="1">
                <a:cs typeface="Traditional Arabic" pitchFamily="2" charset="-78"/>
              </a:rPr>
              <a:t>صلى الله عليه وسلم</a:t>
            </a:r>
            <a:r>
              <a:rPr lang="en-US" sz="3200" b="1">
                <a:cs typeface="Traditional Arabic" pitchFamily="2" charset="-78"/>
              </a:rPr>
              <a:t> </a:t>
            </a:r>
            <a:r>
              <a:rPr lang="ar-EG" sz="3200" b="1">
                <a:cs typeface="Traditional Arabic" pitchFamily="2" charset="-78"/>
              </a:rPr>
              <a:t>نكتب إذ سئل رسول الله </a:t>
            </a:r>
            <a:r>
              <a:rPr lang="ar-KW" sz="3200" b="1">
                <a:cs typeface="Traditional Arabic" pitchFamily="2" charset="-78"/>
              </a:rPr>
              <a:t>صلى الله عليه وسلم </a:t>
            </a:r>
            <a:r>
              <a:rPr lang="en-US" sz="3200" b="1">
                <a:cs typeface="Traditional Arabic" pitchFamily="2" charset="-78"/>
              </a:rPr>
              <a:t> </a:t>
            </a:r>
            <a:r>
              <a:rPr lang="ar-EG" sz="3200" b="1">
                <a:cs typeface="Traditional Arabic" pitchFamily="2" charset="-78"/>
              </a:rPr>
              <a:t>: أي المدينتين تفتح أولاً: قسطنطينية أو رومية؟ فقال: "مدينة هرقل تفتح أولاً”</a:t>
            </a:r>
            <a:r>
              <a:rPr lang="ar-KW" sz="3200" b="1">
                <a:cs typeface="Traditional Arabic" pitchFamily="2" charset="-78"/>
              </a:rPr>
              <a:t>.</a:t>
            </a:r>
            <a:endParaRPr lang="ar-EG" sz="3200" b="1">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ChangeArrowheads="1"/>
          </p:cNvSpPr>
          <p:nvPr/>
        </p:nvSpPr>
        <p:spPr bwMode="auto">
          <a:xfrm>
            <a:off x="539750" y="1148546"/>
            <a:ext cx="7848600" cy="501675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3200" b="1" dirty="0">
                <a:cs typeface="Traditional Arabic" pitchFamily="2" charset="-78"/>
              </a:rPr>
              <a:t>ورومية هي: روما عاصمة إيطاليا الآن، </a:t>
            </a:r>
            <a:r>
              <a:rPr lang="ar-EG" sz="3200" b="1" dirty="0" err="1" smtClean="0">
                <a:cs typeface="Traditional Arabic" pitchFamily="2" charset="-78"/>
              </a:rPr>
              <a:t>والقسطنط</a:t>
            </a:r>
            <a:r>
              <a:rPr lang="ar-KW" sz="3200" b="1" dirty="0">
                <a:cs typeface="Traditional Arabic" pitchFamily="2" charset="-78"/>
              </a:rPr>
              <a:t>ي</a:t>
            </a:r>
            <a:r>
              <a:rPr lang="ar-EG" sz="3200" b="1" dirty="0" smtClean="0">
                <a:cs typeface="Traditional Arabic" pitchFamily="2" charset="-78"/>
              </a:rPr>
              <a:t>نية </a:t>
            </a:r>
            <a:r>
              <a:rPr lang="ar-EG" sz="3200" b="1" dirty="0">
                <a:cs typeface="Traditional Arabic" pitchFamily="2" charset="-78"/>
              </a:rPr>
              <a:t>هي: استانبول </a:t>
            </a:r>
            <a:r>
              <a:rPr lang="ar-EG" sz="3200" b="1" dirty="0" smtClean="0">
                <a:cs typeface="Traditional Arabic" pitchFamily="2" charset="-78"/>
              </a:rPr>
              <a:t>الآن</a:t>
            </a:r>
            <a:r>
              <a:rPr lang="ar-KW" sz="3200" b="1" dirty="0" smtClean="0">
                <a:cs typeface="Traditional Arabic" pitchFamily="2" charset="-78"/>
              </a:rPr>
              <a:t>.</a:t>
            </a:r>
            <a:endParaRPr lang="ar-EG" sz="3200" b="1" dirty="0">
              <a:cs typeface="Traditional Arabic" pitchFamily="2" charset="-78"/>
            </a:endParaRPr>
          </a:p>
          <a:p>
            <a:pPr algn="just"/>
            <a:r>
              <a:rPr lang="ar-EG" sz="3200" b="1" dirty="0">
                <a:cs typeface="Traditional Arabic" pitchFamily="2" charset="-78"/>
              </a:rPr>
              <a:t>وقد تحقق ذلك على يد الفتى العثماني الطموح (محمد بن مراد) ابن الثالثة والعشرين ، والذي عرف في التاريخ باسم (محمد الفاتح)، وفتحت (مدينة هرقل) في القرن التاسع الهجري، الخامس عشر الميلادي، وبالتحديد: في يوم الثلاثاء 20 من جمادى الأولى سنة 857 - 29 أيار (مايو) سنة 1453.</a:t>
            </a:r>
          </a:p>
          <a:p>
            <a:pPr algn="just"/>
            <a:r>
              <a:rPr lang="ar-EG" sz="3200" b="1" dirty="0">
                <a:cs typeface="Traditional Arabic" pitchFamily="2" charset="-78"/>
              </a:rPr>
              <a:t>وبقي الجزء الثاني من البشرى: فتح رومية، وبه يدخل الإسلام أوروبا مرة أخرى بعد أن خرج منها مرتين: مرة من الأندلس، ومرة من البلقان.</a:t>
            </a:r>
            <a:endParaRPr lang="en-US" sz="3200" b="1" dirty="0">
              <a:cs typeface="Traditional Arabic" pitchFamily="2" charset="-78"/>
            </a:endParaRP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900113" y="837158"/>
            <a:ext cx="7775575" cy="26543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2800" b="1" dirty="0">
                <a:cs typeface="Traditional Arabic" pitchFamily="2" charset="-78"/>
              </a:rPr>
              <a:t>3 - اتساع دولة الإسلام في المشارق والمغارب:</a:t>
            </a:r>
          </a:p>
          <a:p>
            <a:pPr algn="just"/>
            <a:r>
              <a:rPr lang="ar-EG" sz="2800" b="1" dirty="0">
                <a:cs typeface="Traditional Arabic" pitchFamily="2" charset="-78"/>
              </a:rPr>
              <a:t>ومن هذه المبشرات ما رواه مسلم وغيره عن ثوبان قال: قال رسول الله </a:t>
            </a:r>
            <a:r>
              <a:rPr lang="ar-KW" sz="2800" b="1" dirty="0">
                <a:cs typeface="Traditional Arabic" pitchFamily="2" charset="-78"/>
              </a:rPr>
              <a:t>صلى الله عليه وسلم</a:t>
            </a:r>
            <a:r>
              <a:rPr lang="en-US" sz="2800" b="1" dirty="0">
                <a:cs typeface="Traditional Arabic" pitchFamily="2" charset="-78"/>
              </a:rPr>
              <a:t> </a:t>
            </a:r>
            <a:r>
              <a:rPr lang="ar-EG" sz="2800" b="1" dirty="0">
                <a:cs typeface="Traditional Arabic" pitchFamily="2" charset="-78"/>
              </a:rPr>
              <a:t>: "إن الله زوى لي الأرض، فرأيت مشارقها </a:t>
            </a:r>
            <a:r>
              <a:rPr lang="ar-EG" sz="2800" b="1" dirty="0" err="1">
                <a:cs typeface="Traditional Arabic" pitchFamily="2" charset="-78"/>
              </a:rPr>
              <a:t>ومغاربها،وإن</a:t>
            </a:r>
            <a:r>
              <a:rPr lang="ar-EG" sz="2800" b="1" dirty="0">
                <a:cs typeface="Traditional Arabic" pitchFamily="2" charset="-78"/>
              </a:rPr>
              <a:t> أمتي سيبلغ ملكها ما زوي لي منها، وأعطيت الكنزين: الأحمر والأبيض.." </a:t>
            </a:r>
            <a:r>
              <a:rPr lang="ar-EG" sz="2800" b="1" dirty="0" smtClean="0">
                <a:cs typeface="Traditional Arabic" pitchFamily="2" charset="-78"/>
              </a:rPr>
              <a:t>الحديث.</a:t>
            </a:r>
            <a:endParaRPr lang="ar-EG" sz="2800" b="1" dirty="0">
              <a:cs typeface="Traditional Arabic" pitchFamily="2" charset="-78"/>
            </a:endParaRPr>
          </a:p>
          <a:p>
            <a:pPr algn="just"/>
            <a:r>
              <a:rPr lang="ar-EG" sz="2800" b="1" dirty="0">
                <a:cs typeface="Traditional Arabic" pitchFamily="2" charset="-78"/>
              </a:rPr>
              <a:t>ومعنى (زوى لي الأرض): أي قبضها، وضمها وجمعها له عليه الصلاة والسلام حتى يراها جملة واحدة.</a:t>
            </a:r>
            <a:endParaRPr lang="en-US" sz="2800" b="1" dirty="0">
              <a:cs typeface="Traditional Arabic" pitchFamily="2" charset="-78"/>
            </a:endParaRPr>
          </a:p>
        </p:txBody>
      </p:sp>
      <p:sp>
        <p:nvSpPr>
          <p:cNvPr id="11269" name="Text Box 5"/>
          <p:cNvSpPr txBox="1">
            <a:spLocks noChangeArrowheads="1"/>
          </p:cNvSpPr>
          <p:nvPr/>
        </p:nvSpPr>
        <p:spPr bwMode="auto">
          <a:xfrm>
            <a:off x="611188" y="3500983"/>
            <a:ext cx="7993062" cy="18002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2800" b="1">
                <a:cs typeface="Traditional Arabic" pitchFamily="2" charset="-78"/>
              </a:rPr>
              <a:t>4 - الرخاء والأمن وفيض المال:</a:t>
            </a:r>
          </a:p>
          <a:p>
            <a:pPr algn="just"/>
            <a:r>
              <a:rPr lang="ar-EG" sz="2800" b="1">
                <a:cs typeface="Traditional Arabic" pitchFamily="2" charset="-78"/>
              </a:rPr>
              <a:t>ومن هذه المبشرات: ما رواه أبو هريرة عن رسول الله </a:t>
            </a:r>
            <a:r>
              <a:rPr lang="ar-KW" sz="2800" b="1">
                <a:cs typeface="Traditional Arabic" pitchFamily="2" charset="-78"/>
              </a:rPr>
              <a:t>صلى الله عليه وسلم</a:t>
            </a:r>
            <a:r>
              <a:rPr lang="en-US" sz="2800" b="1">
                <a:cs typeface="Traditional Arabic" pitchFamily="2" charset="-78"/>
              </a:rPr>
              <a:t> </a:t>
            </a:r>
            <a:r>
              <a:rPr lang="ar-EG" sz="2800" b="1">
                <a:cs typeface="Traditional Arabic" pitchFamily="2" charset="-78"/>
              </a:rPr>
              <a:t>أنه قال: ”</a:t>
            </a:r>
            <a:r>
              <a:rPr lang="ar-KW" sz="2800" b="1">
                <a:cs typeface="Traditional Arabic" pitchFamily="2" charset="-78"/>
              </a:rPr>
              <a:t> </a:t>
            </a:r>
            <a:r>
              <a:rPr lang="ar-EG" sz="2800" b="1">
                <a:cs typeface="Traditional Arabic" pitchFamily="2" charset="-78"/>
              </a:rPr>
              <a:t>لا</a:t>
            </a:r>
            <a:r>
              <a:rPr lang="ar-KW" sz="2800" b="1">
                <a:cs typeface="Traditional Arabic" pitchFamily="2" charset="-78"/>
              </a:rPr>
              <a:t> </a:t>
            </a:r>
            <a:r>
              <a:rPr lang="ar-EG" sz="2800" b="1">
                <a:cs typeface="Traditional Arabic" pitchFamily="2" charset="-78"/>
              </a:rPr>
              <a:t>تقوم الساعة حتى تعود أرض العرب مروجاً وأنهاراً</a:t>
            </a:r>
            <a:r>
              <a:rPr lang="ar-KW" sz="2800" b="1">
                <a:cs typeface="Traditional Arabic" pitchFamily="2" charset="-78"/>
              </a:rPr>
              <a:t> </a:t>
            </a:r>
            <a:r>
              <a:rPr lang="ar-EG" sz="2800" b="1">
                <a:cs typeface="Traditional Arabic" pitchFamily="2" charset="-78"/>
              </a:rPr>
              <a:t>" رواه مسلم وزاد أحمد في روايته: "حتى يسير الراكب بين العراق ومكة لا يخاف إلا ضلال الطريق".</a:t>
            </a:r>
            <a:endParaRPr lang="en-US" sz="2800" b="1">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755650" y="620713"/>
            <a:ext cx="7993063" cy="5035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3600" b="1">
                <a:cs typeface="Traditional Arabic" pitchFamily="2" charset="-78"/>
              </a:rPr>
              <a:t>5 - عودة الخلافة على منهاج النبوة:</a:t>
            </a:r>
          </a:p>
          <a:p>
            <a:pPr algn="just"/>
            <a:r>
              <a:rPr lang="ar-EG" sz="3600" b="1">
                <a:cs typeface="Traditional Arabic" pitchFamily="2" charset="-78"/>
              </a:rPr>
              <a:t>ومن هذه المبشرات: ما رواه حذيفة بن اليمان رضي الله عنه عن الرسول </a:t>
            </a:r>
            <a:r>
              <a:rPr lang="ar-KW" sz="3600" b="1">
                <a:cs typeface="Traditional Arabic" pitchFamily="2" charset="-78"/>
              </a:rPr>
              <a:t>صلى الله عليه وسلم</a:t>
            </a:r>
            <a:r>
              <a:rPr lang="en-US" sz="3600" b="1">
                <a:cs typeface="Traditional Arabic" pitchFamily="2" charset="-78"/>
              </a:rPr>
              <a:t> </a:t>
            </a:r>
            <a:r>
              <a:rPr lang="ar-EG" sz="3600" b="1">
                <a:cs typeface="Traditional Arabic" pitchFamily="2" charset="-78"/>
              </a:rPr>
              <a:t>قال: "تكون النبوة فيكم ما شاء الله أن تكون، ثم يرفعها إذا شاء أن يرفعها، ثم تكون خلافة على منهاج النبوة، فتكون ما شاء الله أن تكون، ثم يرفعها الله إذا شاء أن يرفعها ، ثم تكون ملكاً عاضاً، فتكون ما شاء الله أن تكون، ثم يرفعها إذا شاء أن يرفعها، ثم تكون ملكاً جَبرياً، فتكون ما شاء الله أن تكون، ثم يرفعها إذا شاء أن يرفعها، ثم تكون خلافة على منهاج النبوة" ثم سكت؟ .</a:t>
            </a:r>
            <a:endParaRPr lang="en-US" sz="3600" b="1">
              <a:cs typeface="Traditional Arabic" pitchFamily="2" charset="-78"/>
            </a:endParaRP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899592" y="692150"/>
            <a:ext cx="7488238" cy="43592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000" b="1">
                <a:cs typeface="Traditional Arabic" pitchFamily="2" charset="-78"/>
              </a:rPr>
              <a:t>والملك العاضّ - وفي رواية: العضوض - هو  الذي يصيب الناس فيه عسف وظلم كأنه له أنياباً تعض. أما مُلْك الجَبرية فهو القائم على الجبروت والطغيان، أشبه بالحكم العسكري المستبدّ في عصرنا. فهذا الحديث يبشر بانقشاع عهود الاستبداد والظلم والطغيان، وعودة: الخلافة الراشدة، المتبعة لمنهاج النبوة في إقامة العدل والشورى، ورعاية حدود الله وحقوق العباد.</a:t>
            </a:r>
            <a:r>
              <a:rPr lang="en-US" sz="4000">
                <a:cs typeface="Traditional Arabic" pitchFamily="2" charset="-78"/>
              </a:rPr>
              <a:t> </a:t>
            </a: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4"/>
          <p:cNvSpPr txBox="1">
            <a:spLocks noChangeArrowheads="1"/>
          </p:cNvSpPr>
          <p:nvPr/>
        </p:nvSpPr>
        <p:spPr bwMode="auto">
          <a:xfrm>
            <a:off x="1042988" y="1557338"/>
            <a:ext cx="7200900" cy="28384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3600" b="1" dirty="0">
                <a:cs typeface="Traditional Arabic" pitchFamily="2" charset="-78"/>
              </a:rPr>
              <a:t>6 - الانتصار على اليهود:</a:t>
            </a:r>
          </a:p>
          <a:p>
            <a:pPr algn="just"/>
            <a:r>
              <a:rPr lang="ar-EG" sz="3600" b="1" dirty="0">
                <a:cs typeface="Traditional Arabic" pitchFamily="2" charset="-78"/>
              </a:rPr>
              <a:t>ومن هذه المبشرات: ما رواه ابن عمر رضي الله عنهما قال: سمعت رسول الله </a:t>
            </a:r>
            <a:r>
              <a:rPr lang="ar-KW" sz="3600" b="1" dirty="0">
                <a:cs typeface="Traditional Arabic" pitchFamily="2" charset="-78"/>
              </a:rPr>
              <a:t>صلى الله عليه وسلم</a:t>
            </a:r>
            <a:r>
              <a:rPr lang="en-US" sz="3600" b="1" dirty="0">
                <a:cs typeface="Traditional Arabic" pitchFamily="2" charset="-78"/>
              </a:rPr>
              <a:t> </a:t>
            </a:r>
            <a:r>
              <a:rPr lang="ar-EG" sz="3600" b="1" dirty="0">
                <a:cs typeface="Traditional Arabic" pitchFamily="2" charset="-78"/>
              </a:rPr>
              <a:t>يقول: </a:t>
            </a:r>
            <a:r>
              <a:rPr lang="ar-EG" sz="3600" b="1" dirty="0" smtClean="0">
                <a:cs typeface="Traditional Arabic" pitchFamily="2" charset="-78"/>
              </a:rPr>
              <a:t>«تقاتلكم </a:t>
            </a:r>
            <a:r>
              <a:rPr lang="ar-EG" sz="3600" b="1" dirty="0">
                <a:cs typeface="Traditional Arabic" pitchFamily="2" charset="-78"/>
              </a:rPr>
              <a:t>اليهود، فتسلطون عليهم، ثم يقول الحجر: يا</a:t>
            </a:r>
            <a:r>
              <a:rPr lang="ar-KW" sz="3600" b="1" dirty="0">
                <a:cs typeface="Traditional Arabic" pitchFamily="2" charset="-78"/>
              </a:rPr>
              <a:t> </a:t>
            </a:r>
            <a:r>
              <a:rPr lang="ar-EG" sz="3600" b="1" dirty="0">
                <a:cs typeface="Traditional Arabic" pitchFamily="2" charset="-78"/>
              </a:rPr>
              <a:t>مسلم، هذا يهودي </a:t>
            </a:r>
            <a:r>
              <a:rPr lang="ar-EG" sz="3600" b="1" dirty="0" smtClean="0">
                <a:cs typeface="Traditional Arabic" pitchFamily="2" charset="-78"/>
              </a:rPr>
              <a:t>ورائي،</a:t>
            </a:r>
            <a:r>
              <a:rPr lang="ar-KW" sz="3600" b="1" dirty="0" smtClean="0">
                <a:cs typeface="Traditional Arabic" pitchFamily="2" charset="-78"/>
              </a:rPr>
              <a:t> </a:t>
            </a:r>
            <a:r>
              <a:rPr lang="ar-EG" sz="3600" b="1" dirty="0" smtClean="0">
                <a:cs typeface="Traditional Arabic" pitchFamily="2" charset="-78"/>
              </a:rPr>
              <a:t>فاقتله”</a:t>
            </a:r>
            <a:r>
              <a:rPr lang="ar-KW" sz="3600" b="1" dirty="0" smtClean="0">
                <a:cs typeface="Traditional Arabic" pitchFamily="2" charset="-78"/>
              </a:rPr>
              <a:t>.</a:t>
            </a:r>
            <a:endParaRPr lang="en-US" sz="3600" b="1" dirty="0">
              <a:cs typeface="Traditional Arabic" pitchFamily="2" charset="-78"/>
            </a:endParaRP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755650" y="620713"/>
            <a:ext cx="7704138" cy="222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EG" sz="2800" b="1">
                <a:cs typeface="Traditional Arabic" pitchFamily="2" charset="-78"/>
              </a:rPr>
              <a:t>7 - بقاء الطائفة المنصورة:</a:t>
            </a:r>
          </a:p>
          <a:p>
            <a:pPr algn="just"/>
            <a:r>
              <a:rPr lang="ar-EG" sz="2800" b="1">
                <a:cs typeface="Traditional Arabic" pitchFamily="2" charset="-78"/>
              </a:rPr>
              <a:t>ومن هذه المبشرات: ما رواه عدد من الصحابة رضي الله عنهم، مثلما رواه معاوية عنه </a:t>
            </a:r>
            <a:r>
              <a:rPr lang="ar-KW" sz="2800" b="1">
                <a:cs typeface="Traditional Arabic" pitchFamily="2" charset="-78"/>
              </a:rPr>
              <a:t>صلى الله عليه وسلم</a:t>
            </a:r>
            <a:r>
              <a:rPr lang="en-US" sz="2800" b="1">
                <a:cs typeface="Traditional Arabic" pitchFamily="2" charset="-78"/>
              </a:rPr>
              <a:t> </a:t>
            </a:r>
            <a:r>
              <a:rPr lang="ar-EG" sz="2800" b="1">
                <a:cs typeface="Traditional Arabic" pitchFamily="2" charset="-78"/>
              </a:rPr>
              <a:t>قال: "لا تزال طائفة من أمتي قائمة بأمر الله، لايضرهم من خذلهم ولا من خالفهم، حتى يأتي أمر الله، وهم ظاهرون على الناس" </a:t>
            </a:r>
            <a:r>
              <a:rPr lang="ar-KW" sz="2800" b="1">
                <a:cs typeface="Traditional Arabic" pitchFamily="2" charset="-78"/>
              </a:rPr>
              <a:t>متفق عليه</a:t>
            </a:r>
            <a:r>
              <a:rPr lang="ar-EG" sz="2800" b="1">
                <a:cs typeface="Traditional Arabic" pitchFamily="2" charset="-78"/>
              </a:rPr>
              <a:t>.</a:t>
            </a:r>
            <a:endParaRPr lang="en-US" sz="2800" b="1">
              <a:cs typeface="Traditional Arabic" pitchFamily="2" charset="-78"/>
            </a:endParaRPr>
          </a:p>
        </p:txBody>
      </p:sp>
      <p:sp>
        <p:nvSpPr>
          <p:cNvPr id="13317" name="Text Box 5"/>
          <p:cNvSpPr txBox="1">
            <a:spLocks noChangeArrowheads="1"/>
          </p:cNvSpPr>
          <p:nvPr/>
        </p:nvSpPr>
        <p:spPr bwMode="auto">
          <a:xfrm>
            <a:off x="755650" y="3068638"/>
            <a:ext cx="7561263" cy="259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EG" sz="2800" b="1" dirty="0">
                <a:cs typeface="Traditional Arabic" pitchFamily="2" charset="-78"/>
              </a:rPr>
              <a:t>8 - ظهور المجددين في كل قرن:</a:t>
            </a:r>
          </a:p>
          <a:p>
            <a:pPr algn="just"/>
            <a:r>
              <a:rPr lang="ar-EG" sz="2800" b="1" dirty="0">
                <a:cs typeface="Traditional Arabic" pitchFamily="2" charset="-78"/>
              </a:rPr>
              <a:t>ومن هذه المبشرات: ما رواه أبو هريرة عن رسول الله </a:t>
            </a:r>
            <a:r>
              <a:rPr lang="ar-KW" sz="2800" b="1" dirty="0">
                <a:cs typeface="Traditional Arabic" pitchFamily="2" charset="-78"/>
              </a:rPr>
              <a:t>صلى الله عليه وسلم</a:t>
            </a:r>
            <a:r>
              <a:rPr lang="en-US" dirty="0"/>
              <a:t> </a:t>
            </a:r>
            <a:r>
              <a:rPr lang="ar-EG" sz="2800" b="1" dirty="0">
                <a:cs typeface="Traditional Arabic" pitchFamily="2" charset="-78"/>
              </a:rPr>
              <a:t>قال: "إن الله يبعث لهذه الأمة على رأس كل مائة سنة، من يجدد لها دينها. </a:t>
            </a:r>
            <a:r>
              <a:rPr lang="ar-EG" sz="2400" b="1" dirty="0">
                <a:cs typeface="Traditional Arabic" pitchFamily="2" charset="-78"/>
              </a:rPr>
              <a:t>رواه أبو داود في كتاب الملاحم </a:t>
            </a:r>
            <a:r>
              <a:rPr lang="ar-KW" sz="2400" b="1" dirty="0">
                <a:cs typeface="Traditional Arabic" pitchFamily="2" charset="-78"/>
              </a:rPr>
              <a:t> .</a:t>
            </a:r>
          </a:p>
          <a:p>
            <a:pPr algn="just"/>
            <a:r>
              <a:rPr lang="ar-EG" sz="2800" b="1" dirty="0">
                <a:cs typeface="Traditional Arabic" pitchFamily="2" charset="-78"/>
              </a:rPr>
              <a:t>وكلمة (من) في الحديث تشمل (المفرد) كما قالوا عن عمر بن عبدالعزيز والشافعي والغزالي، كما تشمل الجمع، كما ذهب إليه بعض الشراح</a:t>
            </a:r>
            <a:r>
              <a:rPr lang="en-US" sz="2800" dirty="0">
                <a:cs typeface="Traditional Arabic" pitchFamily="2" charset="-78"/>
              </a:rPr>
              <a:t> </a:t>
            </a:r>
            <a:r>
              <a:rPr lang="ar-KW" sz="2800" dirty="0" smtClean="0">
                <a:cs typeface="Traditional Arabic" pitchFamily="2" charset="-78"/>
              </a:rPr>
              <a:t>.</a:t>
            </a:r>
            <a:endParaRPr lang="en-US" sz="2800" dirty="0">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2339975" y="333375"/>
            <a:ext cx="4610100"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000" b="1">
                <a:cs typeface="Traditional Arabic" pitchFamily="2" charset="-78"/>
              </a:rPr>
              <a:t>ثالثاً -  مبشرات من التاريخ :</a:t>
            </a:r>
            <a:endParaRPr lang="en-US" sz="4000" b="1">
              <a:cs typeface="Traditional Arabic" pitchFamily="2" charset="-78"/>
            </a:endParaRPr>
          </a:p>
        </p:txBody>
      </p:sp>
      <p:sp>
        <p:nvSpPr>
          <p:cNvPr id="14341" name="Text Box 5"/>
          <p:cNvSpPr txBox="1">
            <a:spLocks noChangeArrowheads="1"/>
          </p:cNvSpPr>
          <p:nvPr/>
        </p:nvSpPr>
        <p:spPr bwMode="auto">
          <a:xfrm>
            <a:off x="1836738" y="2708275"/>
            <a:ext cx="6551612" cy="5191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KW" sz="2800" b="1">
                <a:cs typeface="Traditional Arabic" pitchFamily="2" charset="-78"/>
              </a:rPr>
              <a:t>- </a:t>
            </a:r>
            <a:r>
              <a:rPr lang="ar-EG" sz="2800" b="1">
                <a:cs typeface="Traditional Arabic" pitchFamily="2" charset="-78"/>
              </a:rPr>
              <a:t>قص علينا القرآن كيف نصر الله رسوله في هجرته إلى المدينة</a:t>
            </a:r>
            <a:r>
              <a:rPr lang="ar-EG" sz="2800">
                <a:cs typeface="Traditional Arabic" pitchFamily="2" charset="-78"/>
              </a:rPr>
              <a:t> </a:t>
            </a:r>
            <a:r>
              <a:rPr lang="ar-KW" sz="2800">
                <a:cs typeface="Traditional Arabic" pitchFamily="2" charset="-78"/>
              </a:rPr>
              <a:t>.</a:t>
            </a:r>
            <a:endParaRPr lang="en-US" sz="2800">
              <a:cs typeface="Traditional Arabic" pitchFamily="2" charset="-78"/>
            </a:endParaRPr>
          </a:p>
        </p:txBody>
      </p:sp>
      <p:sp>
        <p:nvSpPr>
          <p:cNvPr id="14342" name="Text Box 6"/>
          <p:cNvSpPr txBox="1">
            <a:spLocks noChangeArrowheads="1"/>
          </p:cNvSpPr>
          <p:nvPr/>
        </p:nvSpPr>
        <p:spPr bwMode="auto">
          <a:xfrm>
            <a:off x="2700338" y="3429000"/>
            <a:ext cx="5688012" cy="5191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KW" sz="2800" b="1">
                <a:cs typeface="Traditional Arabic" pitchFamily="2" charset="-78"/>
              </a:rPr>
              <a:t>- </a:t>
            </a:r>
            <a:r>
              <a:rPr lang="ar-EG" sz="2800" b="1">
                <a:cs typeface="Traditional Arabic" pitchFamily="2" charset="-78"/>
              </a:rPr>
              <a:t>ورأينا ذلك النصر في يوم بدر</a:t>
            </a:r>
            <a:r>
              <a:rPr lang="en-US" sz="2800">
                <a:cs typeface="Traditional Arabic" pitchFamily="2" charset="-78"/>
              </a:rPr>
              <a:t> </a:t>
            </a:r>
            <a:r>
              <a:rPr lang="ar-KW" sz="2800">
                <a:cs typeface="Traditional Arabic" pitchFamily="2" charset="-78"/>
              </a:rPr>
              <a:t>.</a:t>
            </a:r>
            <a:endParaRPr lang="en-US" sz="2800">
              <a:cs typeface="Traditional Arabic" pitchFamily="2" charset="-78"/>
            </a:endParaRPr>
          </a:p>
        </p:txBody>
      </p:sp>
      <p:sp>
        <p:nvSpPr>
          <p:cNvPr id="14343" name="Text Box 7"/>
          <p:cNvSpPr txBox="1">
            <a:spLocks noChangeArrowheads="1"/>
          </p:cNvSpPr>
          <p:nvPr/>
        </p:nvSpPr>
        <p:spPr bwMode="auto">
          <a:xfrm>
            <a:off x="1474788" y="4143375"/>
            <a:ext cx="6913562" cy="137318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KW" sz="2800" b="1">
                <a:cs typeface="Traditional Arabic" pitchFamily="2" charset="-78"/>
              </a:rPr>
              <a:t>- </a:t>
            </a:r>
            <a:r>
              <a:rPr lang="ar-EG" sz="2800" b="1">
                <a:cs typeface="Traditional Arabic" pitchFamily="2" charset="-78"/>
              </a:rPr>
              <a:t>وفي تاريخ الرسل جميعاً، كما بين ذلك القرآن في قوله في أواخر سورة يوسف:{ حَتَّى إِذَا اسْتَيْأَسَ الرُّسُلُ وَظَنُّوا أَنَّهُمْ قَدْ كُذِبُوا جَاءَهُمْ نَصْرُنَا فَنُجِّيَ مَن نَّشَاءُ وَلاَ يُرَدُّ بَأْسُنَا عَنِ القَوْمِ المُجْرِمِينَ }</a:t>
            </a:r>
            <a:r>
              <a:rPr lang="ar-KW" sz="2800" b="1">
                <a:cs typeface="Traditional Arabic" pitchFamily="2" charset="-78"/>
              </a:rPr>
              <a:t>.</a:t>
            </a:r>
            <a:endParaRPr lang="en-US" sz="2800" b="1">
              <a:cs typeface="Traditional Arabic" pitchFamily="2" charset="-78"/>
            </a:endParaRPr>
          </a:p>
        </p:txBody>
      </p:sp>
      <p:sp>
        <p:nvSpPr>
          <p:cNvPr id="14344" name="Text Box 8"/>
          <p:cNvSpPr txBox="1">
            <a:spLocks noChangeArrowheads="1"/>
          </p:cNvSpPr>
          <p:nvPr/>
        </p:nvSpPr>
        <p:spPr bwMode="auto">
          <a:xfrm>
            <a:off x="1042988" y="1125538"/>
            <a:ext cx="7343775" cy="137318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2800" b="1">
                <a:cs typeface="Traditional Arabic" pitchFamily="2" charset="-78"/>
              </a:rPr>
              <a:t>الحقيقة الأولي:</a:t>
            </a:r>
          </a:p>
          <a:p>
            <a:pPr algn="just"/>
            <a:r>
              <a:rPr lang="ar-EG" sz="2800" b="1">
                <a:cs typeface="Traditional Arabic" pitchFamily="2" charset="-78"/>
              </a:rPr>
              <a:t>أن النصر لا يأتي من عند الله إلا عندما يكون الناس أحوج شيء إليه، وعندما يبرأ الناس من حولهم وقوتهم، ويلوذون بحول الله تعالى وقوته</a:t>
            </a:r>
            <a:r>
              <a:rPr lang="ar-KW" sz="2800" b="1">
                <a:cs typeface="Traditional Arabic" pitchFamily="2" charset="-78"/>
              </a:rPr>
              <a:t>.</a:t>
            </a:r>
            <a:r>
              <a:rPr lang="en-US" sz="2800">
                <a:cs typeface="Traditional Arabic" pitchFamily="2" charset="-78"/>
              </a:rPr>
              <a:t> </a:t>
            </a:r>
          </a:p>
        </p:txBody>
      </p:sp>
      <p:pic>
        <p:nvPicPr>
          <p:cNvPr id="7" name="صورة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611560" y="692150"/>
            <a:ext cx="7848600" cy="17399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3600" b="1">
                <a:cs typeface="Traditional Arabic" pitchFamily="2" charset="-78"/>
              </a:rPr>
              <a:t>الحقيقة الثانية</a:t>
            </a:r>
            <a:r>
              <a:rPr lang="ar-KW" sz="3600" b="1">
                <a:cs typeface="Traditional Arabic" pitchFamily="2" charset="-78"/>
              </a:rPr>
              <a:t> </a:t>
            </a:r>
            <a:r>
              <a:rPr lang="ar-EG" sz="3600" b="1">
                <a:cs typeface="Traditional Arabic" pitchFamily="2" charset="-78"/>
              </a:rPr>
              <a:t>:</a:t>
            </a:r>
          </a:p>
          <a:p>
            <a:pPr algn="just"/>
            <a:r>
              <a:rPr lang="ar-EG" sz="3600" b="1">
                <a:cs typeface="Traditional Arabic" pitchFamily="2" charset="-78"/>
              </a:rPr>
              <a:t>التي عرفناها من تاريخنا: هو المخزون النفسي والروحي الكبير، الذي تدخره الأُمة، ولا يبرز إلا في المحن والخطوب.</a:t>
            </a:r>
            <a:endParaRPr lang="en-US" sz="3600" b="1">
              <a:cs typeface="Traditional Arabic" pitchFamily="2" charset="-78"/>
            </a:endParaRPr>
          </a:p>
        </p:txBody>
      </p:sp>
      <p:sp>
        <p:nvSpPr>
          <p:cNvPr id="15365" name="Text Box 5"/>
          <p:cNvSpPr txBox="1">
            <a:spLocks noChangeArrowheads="1"/>
          </p:cNvSpPr>
          <p:nvPr/>
        </p:nvSpPr>
        <p:spPr bwMode="auto">
          <a:xfrm>
            <a:off x="1908547" y="2781300"/>
            <a:ext cx="6553200" cy="6413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600" b="1">
                <a:cs typeface="Traditional Arabic" pitchFamily="2" charset="-78"/>
              </a:rPr>
              <a:t>أ – في فجر تاريخ الإسلام :</a:t>
            </a:r>
            <a:r>
              <a:rPr lang="ar-KW" sz="3600" b="1">
                <a:cs typeface="Traditional Arabic" pitchFamily="2" charset="-78"/>
              </a:rPr>
              <a:t> كما في بدر وغيرها .</a:t>
            </a:r>
            <a:endParaRPr lang="en-US" sz="3600" b="1">
              <a:cs typeface="Traditional Arabic" pitchFamily="2" charset="-78"/>
            </a:endParaRPr>
          </a:p>
        </p:txBody>
      </p:sp>
      <p:sp>
        <p:nvSpPr>
          <p:cNvPr id="15366" name="Text Box 6"/>
          <p:cNvSpPr txBox="1">
            <a:spLocks noChangeArrowheads="1"/>
          </p:cNvSpPr>
          <p:nvPr/>
        </p:nvSpPr>
        <p:spPr bwMode="auto">
          <a:xfrm>
            <a:off x="5004172" y="3500438"/>
            <a:ext cx="3455988" cy="6413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600" b="1">
                <a:cs typeface="Traditional Arabic" pitchFamily="2" charset="-78"/>
              </a:rPr>
              <a:t>ب – في حروب الردة </a:t>
            </a:r>
            <a:r>
              <a:rPr lang="ar-KW" sz="3600" b="1">
                <a:cs typeface="Traditional Arabic" pitchFamily="2" charset="-78"/>
              </a:rPr>
              <a:t>.</a:t>
            </a:r>
            <a:endParaRPr lang="en-US" sz="3600" b="1">
              <a:cs typeface="Traditional Arabic" pitchFamily="2" charset="-78"/>
            </a:endParaRPr>
          </a:p>
        </p:txBody>
      </p:sp>
      <p:sp>
        <p:nvSpPr>
          <p:cNvPr id="15367" name="Text Box 7"/>
          <p:cNvSpPr txBox="1">
            <a:spLocks noChangeArrowheads="1"/>
          </p:cNvSpPr>
          <p:nvPr/>
        </p:nvSpPr>
        <p:spPr bwMode="auto">
          <a:xfrm>
            <a:off x="4500935" y="4076700"/>
            <a:ext cx="3960812" cy="6413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600" b="1">
                <a:cs typeface="Traditional Arabic" pitchFamily="2" charset="-78"/>
              </a:rPr>
              <a:t>ج – في الحروب الصليبية </a:t>
            </a:r>
            <a:r>
              <a:rPr lang="ar-KW" sz="3600" b="1">
                <a:cs typeface="Traditional Arabic" pitchFamily="2" charset="-78"/>
              </a:rPr>
              <a:t>.</a:t>
            </a:r>
            <a:endParaRPr lang="en-US" sz="3600" b="1">
              <a:cs typeface="Traditional Arabic" pitchFamily="2" charset="-78"/>
            </a:endParaRPr>
          </a:p>
        </p:txBody>
      </p:sp>
      <p:sp>
        <p:nvSpPr>
          <p:cNvPr id="15368" name="Text Box 8"/>
          <p:cNvSpPr txBox="1">
            <a:spLocks noChangeArrowheads="1"/>
          </p:cNvSpPr>
          <p:nvPr/>
        </p:nvSpPr>
        <p:spPr bwMode="auto">
          <a:xfrm>
            <a:off x="5148635" y="4797425"/>
            <a:ext cx="3167062" cy="6413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600" b="1">
                <a:cs typeface="Traditional Arabic" pitchFamily="2" charset="-78"/>
              </a:rPr>
              <a:t>د - في حروب التتار</a:t>
            </a:r>
            <a:r>
              <a:rPr lang="ar-KW" sz="3600" b="1">
                <a:cs typeface="Traditional Arabic" pitchFamily="2" charset="-78"/>
              </a:rPr>
              <a:t>.</a:t>
            </a:r>
            <a:endParaRPr lang="en-US" sz="3600" b="1">
              <a:cs typeface="Traditional Arabic" pitchFamily="2" charset="-78"/>
            </a:endParaRPr>
          </a:p>
        </p:txBody>
      </p:sp>
      <p:pic>
        <p:nvPicPr>
          <p:cNvPr id="7" name="صورة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116013" y="476250"/>
            <a:ext cx="6840537"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ar-EG" sz="4000" b="1">
                <a:cs typeface="Traditional Arabic" pitchFamily="2" charset="-78"/>
              </a:rPr>
              <a:t>رابعاً -  مبشرات من الواقع :</a:t>
            </a:r>
            <a:endParaRPr lang="en-US" sz="4000" b="1">
              <a:cs typeface="Traditional Arabic" pitchFamily="2" charset="-78"/>
            </a:endParaRPr>
          </a:p>
        </p:txBody>
      </p:sp>
      <p:sp>
        <p:nvSpPr>
          <p:cNvPr id="16389" name="Text Box 5"/>
          <p:cNvSpPr txBox="1">
            <a:spLocks noChangeArrowheads="1"/>
          </p:cNvSpPr>
          <p:nvPr/>
        </p:nvSpPr>
        <p:spPr bwMode="auto">
          <a:xfrm>
            <a:off x="1258888" y="2128838"/>
            <a:ext cx="7345362" cy="57943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2 - استمرار حركة الإحياء والتجديد</a:t>
            </a:r>
            <a:r>
              <a:rPr lang="ar-KW" sz="3200" b="1">
                <a:cs typeface="Traditional Arabic" pitchFamily="2" charset="-78"/>
              </a:rPr>
              <a:t> .</a:t>
            </a:r>
            <a:endParaRPr lang="en-US" sz="3200" b="1">
              <a:cs typeface="Traditional Arabic" pitchFamily="2" charset="-78"/>
            </a:endParaRPr>
          </a:p>
        </p:txBody>
      </p:sp>
      <p:sp>
        <p:nvSpPr>
          <p:cNvPr id="16390" name="Text Box 6"/>
          <p:cNvSpPr txBox="1">
            <a:spLocks noChangeArrowheads="1"/>
          </p:cNvSpPr>
          <p:nvPr/>
        </p:nvSpPr>
        <p:spPr bwMode="auto">
          <a:xfrm>
            <a:off x="1800225" y="1412875"/>
            <a:ext cx="6804025" cy="5794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1 – الإقبال على الإسلام والالتزام به بين المسلمين </a:t>
            </a:r>
            <a:r>
              <a:rPr lang="ar-KW" sz="3200" b="1">
                <a:cs typeface="Traditional Arabic" pitchFamily="2" charset="-78"/>
              </a:rPr>
              <a:t>.</a:t>
            </a:r>
            <a:endParaRPr lang="en-US" sz="3200" b="1">
              <a:cs typeface="Traditional Arabic" pitchFamily="2" charset="-78"/>
            </a:endParaRPr>
          </a:p>
        </p:txBody>
      </p:sp>
      <p:sp>
        <p:nvSpPr>
          <p:cNvPr id="16391" name="Text Box 7"/>
          <p:cNvSpPr txBox="1">
            <a:spLocks noChangeArrowheads="1"/>
          </p:cNvSpPr>
          <p:nvPr/>
        </p:nvSpPr>
        <p:spPr bwMode="auto">
          <a:xfrm>
            <a:off x="2122488" y="2924175"/>
            <a:ext cx="6481762" cy="5794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3 - الصحوة الإسلامية وآثارها في الحياة الإسلامية</a:t>
            </a:r>
            <a:r>
              <a:rPr lang="ar-KW" sz="3200" b="1">
                <a:cs typeface="Traditional Arabic" pitchFamily="2" charset="-78"/>
              </a:rPr>
              <a:t> .</a:t>
            </a:r>
            <a:endParaRPr lang="en-US" sz="3200" b="1">
              <a:cs typeface="Traditional Arabic" pitchFamily="2" charset="-78"/>
            </a:endParaRPr>
          </a:p>
        </p:txBody>
      </p:sp>
      <p:sp>
        <p:nvSpPr>
          <p:cNvPr id="16392" name="Text Box 8"/>
          <p:cNvSpPr txBox="1">
            <a:spLocks noChangeArrowheads="1"/>
          </p:cNvSpPr>
          <p:nvPr/>
        </p:nvSpPr>
        <p:spPr bwMode="auto">
          <a:xfrm>
            <a:off x="1619250" y="3571875"/>
            <a:ext cx="6985000" cy="5794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4 - التيار الإسلامي أقوى وأرجح في الميزان</a:t>
            </a:r>
            <a:r>
              <a:rPr lang="ar-KW" sz="3200" b="1">
                <a:cs typeface="Traditional Arabic" pitchFamily="2" charset="-78"/>
              </a:rPr>
              <a:t> :</a:t>
            </a:r>
            <a:endParaRPr lang="en-US" sz="3200" b="1">
              <a:cs typeface="Traditional Arabic" pitchFamily="2" charset="-78"/>
            </a:endParaRPr>
          </a:p>
        </p:txBody>
      </p:sp>
      <p:sp>
        <p:nvSpPr>
          <p:cNvPr id="16393" name="Text Box 9"/>
          <p:cNvSpPr txBox="1">
            <a:spLocks noChangeArrowheads="1"/>
          </p:cNvSpPr>
          <p:nvPr/>
        </p:nvSpPr>
        <p:spPr bwMode="auto">
          <a:xfrm>
            <a:off x="1476375" y="4221163"/>
            <a:ext cx="6337300" cy="57943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أ - القوى البشرية:</a:t>
            </a:r>
            <a:r>
              <a:rPr lang="ar-KW" sz="3200" b="1">
                <a:cs typeface="Traditional Arabic" pitchFamily="2" charset="-78"/>
              </a:rPr>
              <a:t> مليار وربع تقريبا .</a:t>
            </a:r>
            <a:endParaRPr lang="en-US" sz="3200" b="1">
              <a:cs typeface="Traditional Arabic" pitchFamily="2" charset="-78"/>
            </a:endParaRPr>
          </a:p>
        </p:txBody>
      </p:sp>
      <p:sp>
        <p:nvSpPr>
          <p:cNvPr id="16395" name="Text Box 11"/>
          <p:cNvSpPr txBox="1">
            <a:spLocks noChangeArrowheads="1"/>
          </p:cNvSpPr>
          <p:nvPr/>
        </p:nvSpPr>
        <p:spPr bwMode="auto">
          <a:xfrm>
            <a:off x="2770188" y="4868863"/>
            <a:ext cx="5257800" cy="57943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ب - القوة المادية والاقتصادية:</a:t>
            </a:r>
            <a:r>
              <a:rPr lang="ar-KW" sz="3200" b="1">
                <a:cs typeface="Traditional Arabic" pitchFamily="2" charset="-78"/>
              </a:rPr>
              <a:t> النفط وغيره .</a:t>
            </a:r>
            <a:endParaRPr lang="en-US" sz="3200" b="1">
              <a:cs typeface="Traditional Arabic" pitchFamily="2" charset="-78"/>
            </a:endParaRPr>
          </a:p>
        </p:txBody>
      </p:sp>
      <p:sp>
        <p:nvSpPr>
          <p:cNvPr id="16396" name="Text Box 12"/>
          <p:cNvSpPr txBox="1">
            <a:spLocks noChangeArrowheads="1"/>
          </p:cNvSpPr>
          <p:nvPr/>
        </p:nvSpPr>
        <p:spPr bwMode="auto">
          <a:xfrm>
            <a:off x="2627313" y="5445125"/>
            <a:ext cx="5400675" cy="5794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ج - القوة الروحية:</a:t>
            </a:r>
            <a:r>
              <a:rPr lang="ar-KW" sz="3200" b="1">
                <a:cs typeface="Traditional Arabic" pitchFamily="2" charset="-78"/>
              </a:rPr>
              <a:t> الإيمان والعقيدة الراسخة .</a:t>
            </a:r>
            <a:endParaRPr lang="en-US" sz="3200" b="1">
              <a:cs typeface="Traditional Arabic" pitchFamily="2" charset="-78"/>
            </a:endParaRPr>
          </a:p>
        </p:txBody>
      </p:sp>
      <p:pic>
        <p:nvPicPr>
          <p:cNvPr id="10" name="صورة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p:cNvSpPr txBox="1">
            <a:spLocks noChangeArrowheads="1"/>
          </p:cNvSpPr>
          <p:nvPr/>
        </p:nvSpPr>
        <p:spPr bwMode="auto">
          <a:xfrm>
            <a:off x="900113" y="692150"/>
            <a:ext cx="7343775"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ar-EG" sz="3600" b="1" dirty="0">
                <a:cs typeface="Traditional Arabic" pitchFamily="2" charset="-78"/>
              </a:rPr>
              <a:t>5 - تحذيرات الأجانب من القوة </a:t>
            </a:r>
            <a:r>
              <a:rPr lang="ar-EG" sz="3600" b="1" dirty="0" err="1">
                <a:cs typeface="Traditional Arabic" pitchFamily="2" charset="-78"/>
              </a:rPr>
              <a:t>المذخورة</a:t>
            </a:r>
            <a:r>
              <a:rPr lang="ar-EG" sz="3600" b="1" dirty="0">
                <a:cs typeface="Traditional Arabic" pitchFamily="2" charset="-78"/>
              </a:rPr>
              <a:t> في الإسلام </a:t>
            </a:r>
            <a:r>
              <a:rPr lang="ar-EG" sz="3600" b="1" dirty="0" smtClean="0">
                <a:cs typeface="Traditional Arabic" pitchFamily="2" charset="-78"/>
              </a:rPr>
              <a:t>وأمته:</a:t>
            </a:r>
            <a:endParaRPr lang="ar-KW" sz="3600" b="1" dirty="0">
              <a:cs typeface="Traditional Arabic" pitchFamily="2" charset="-78"/>
            </a:endParaRPr>
          </a:p>
          <a:p>
            <a:pPr algn="just">
              <a:spcBef>
                <a:spcPct val="50000"/>
              </a:spcBef>
            </a:pPr>
            <a:r>
              <a:rPr lang="ar-EG" sz="3600" b="1" dirty="0">
                <a:cs typeface="Traditional Arabic" pitchFamily="2" charset="-78"/>
              </a:rPr>
              <a:t>يقول البروفسور "جب" في كتابه: "وجهة الإسلام": (إن الحركات الإسلامية تتطور عادة بسرعة مذهلة تدعو إلى الدهشة، فهي تنفجر انفجاراً مفاجئاً قبل أن يتبين المراقبون من أماراتها ما يدعو إلى الاسترابة في أمرها، إن الحركات الإسلامية لا ينقصها إلا الزعامة، لا ينقصها إلا صلاح الدين من جديد).</a:t>
            </a:r>
            <a:endParaRPr lang="en-US" sz="3600" b="1" dirty="0">
              <a:cs typeface="Traditional Arabic" pitchFamily="2" charset="-78"/>
            </a:endParaRP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1187450" y="1125538"/>
            <a:ext cx="7056958" cy="762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Bef>
                <a:spcPct val="50000"/>
              </a:spcBef>
            </a:pPr>
            <a:r>
              <a:rPr lang="ar-EG" sz="4400" b="1" dirty="0">
                <a:cs typeface="Traditional Arabic" pitchFamily="2" charset="-78"/>
              </a:rPr>
              <a:t>خامساً - مبشرات من السنن </a:t>
            </a:r>
            <a:r>
              <a:rPr lang="ar-EG" sz="4400" b="1" dirty="0" smtClean="0">
                <a:cs typeface="Traditional Arabic" pitchFamily="2" charset="-78"/>
              </a:rPr>
              <a:t>الإلهية:</a:t>
            </a:r>
            <a:endParaRPr lang="en-US" sz="4400" b="1" dirty="0">
              <a:cs typeface="Traditional Arabic" pitchFamily="2" charset="-78"/>
            </a:endParaRPr>
          </a:p>
        </p:txBody>
      </p:sp>
      <p:sp>
        <p:nvSpPr>
          <p:cNvPr id="18437" name="Text Box 5"/>
          <p:cNvSpPr txBox="1">
            <a:spLocks noChangeArrowheads="1"/>
          </p:cNvSpPr>
          <p:nvPr/>
        </p:nvSpPr>
        <p:spPr bwMode="auto">
          <a:xfrm>
            <a:off x="1116013" y="2349500"/>
            <a:ext cx="6840537" cy="30162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وهناك مبشرات أخرى مستمدة من سنن الله في الخلق وفي الاجتماع الإنساني، وهي سنن وقوانين ثابتة تجري على الاخرين، كما جرت على الأولين، وتجري على المسلمين كما تجري على المشركين، لا تتخلف ولا تتبدل، كما قال سبحانه:{ فَلَن تَجِدَ لِسُنَّتِ اللَّهِ تَبْدِيلاً وَلَن تَجِدَ لِسُنَّتِ اللَّهِ تَحْوِيلاً }</a:t>
            </a:r>
            <a:r>
              <a:rPr lang="ar-KW" sz="3200" b="1">
                <a:cs typeface="Traditional Arabic" pitchFamily="2" charset="-78"/>
              </a:rPr>
              <a:t>.</a:t>
            </a:r>
            <a:endParaRPr lang="en-US" sz="3200" b="1">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 Box 4"/>
          <p:cNvSpPr txBox="1">
            <a:spLocks noChangeArrowheads="1"/>
          </p:cNvSpPr>
          <p:nvPr/>
        </p:nvSpPr>
        <p:spPr bwMode="auto">
          <a:xfrm>
            <a:off x="539750" y="908050"/>
            <a:ext cx="7993063" cy="155416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3200" b="1">
                <a:cs typeface="Traditional Arabic" pitchFamily="2" charset="-78"/>
              </a:rPr>
              <a:t>1 - سُنة التدوال</a:t>
            </a:r>
            <a:r>
              <a:rPr lang="ar-KW" sz="3200" b="1">
                <a:cs typeface="Traditional Arabic" pitchFamily="2" charset="-78"/>
              </a:rPr>
              <a:t> </a:t>
            </a:r>
            <a:r>
              <a:rPr lang="ar-EG" sz="3200" b="1">
                <a:cs typeface="Traditional Arabic" pitchFamily="2" charset="-78"/>
              </a:rPr>
              <a:t>:</a:t>
            </a:r>
          </a:p>
          <a:p>
            <a:pPr algn="just"/>
            <a:r>
              <a:rPr lang="ar-EG" sz="3200" b="1">
                <a:cs typeface="Traditional Arabic" pitchFamily="2" charset="-78"/>
              </a:rPr>
              <a:t>وشاءت إرادة الله أن سنة التدوال أو قانون المداولة بين الناس يعمل معنا لا ضدنا، وكما قال الإمام حسن البنا رحمه الله : إن الدور لنا لا علينا!</a:t>
            </a:r>
            <a:endParaRPr lang="en-US" sz="3200" b="1">
              <a:cs typeface="Traditional Arabic" pitchFamily="2" charset="-78"/>
            </a:endParaRPr>
          </a:p>
        </p:txBody>
      </p:sp>
      <p:sp>
        <p:nvSpPr>
          <p:cNvPr id="19461" name="Text Box 5"/>
          <p:cNvSpPr txBox="1">
            <a:spLocks noChangeArrowheads="1"/>
          </p:cNvSpPr>
          <p:nvPr/>
        </p:nvSpPr>
        <p:spPr bwMode="auto">
          <a:xfrm>
            <a:off x="539750" y="3357563"/>
            <a:ext cx="7848600" cy="155416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3200" b="1">
                <a:cs typeface="Traditional Arabic" pitchFamily="2" charset="-78"/>
              </a:rPr>
              <a:t>كما قال تعالى: { عَسَى رَبُّكُمْ أَن يُهْلِكَ عَدُوَّكُمْ وَيَسْتَخْلِفَكُمْ فِي الأَرْضِ فَيَنظُرَ كَيْفَ تَعْمَلُونَ } ، { وَلَقَدْ كَتَبْنَا فِي الزَّبُورِ مِنْ بَعْدِ الذِّكْرِ أَنَّ الأَرْضَ يَرِثُهَا عِبَادِيَ الصَّالِحُونَ }</a:t>
            </a:r>
            <a:r>
              <a:rPr lang="ar-KW" sz="3200" b="1">
                <a:cs typeface="Traditional Arabic" pitchFamily="2" charset="-78"/>
              </a:rPr>
              <a:t>.</a:t>
            </a:r>
            <a:endParaRPr lang="en-US" sz="3200">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4"/>
          <p:cNvSpPr txBox="1">
            <a:spLocks noChangeArrowheads="1"/>
          </p:cNvSpPr>
          <p:nvPr/>
        </p:nvSpPr>
        <p:spPr bwMode="auto">
          <a:xfrm>
            <a:off x="3708896" y="827460"/>
            <a:ext cx="4394200" cy="762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EG" sz="4400" b="1">
                <a:cs typeface="Traditional Arabic" pitchFamily="2" charset="-78"/>
              </a:rPr>
              <a:t>2 - سنة التغيير</a:t>
            </a:r>
            <a:r>
              <a:rPr lang="ar-KW" sz="4400" b="1">
                <a:cs typeface="Traditional Arabic" pitchFamily="2" charset="-78"/>
              </a:rPr>
              <a:t> </a:t>
            </a:r>
            <a:r>
              <a:rPr lang="ar-EG" sz="4400" b="1">
                <a:cs typeface="Traditional Arabic" pitchFamily="2" charset="-78"/>
              </a:rPr>
              <a:t>:</a:t>
            </a:r>
            <a:endParaRPr lang="en-US" sz="4400" b="1">
              <a:cs typeface="Traditional Arabic" pitchFamily="2" charset="-78"/>
            </a:endParaRPr>
          </a:p>
        </p:txBody>
      </p:sp>
      <p:sp>
        <p:nvSpPr>
          <p:cNvPr id="20485" name="Text Box 5"/>
          <p:cNvSpPr txBox="1">
            <a:spLocks noChangeArrowheads="1"/>
          </p:cNvSpPr>
          <p:nvPr/>
        </p:nvSpPr>
        <p:spPr bwMode="auto">
          <a:xfrm>
            <a:off x="827584" y="2340347"/>
            <a:ext cx="7200900" cy="17367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spcBef>
                <a:spcPct val="50000"/>
              </a:spcBef>
            </a:pPr>
            <a:r>
              <a:rPr lang="ar-KW" sz="5400" b="1">
                <a:cs typeface="Traditional Arabic" pitchFamily="2" charset="-78"/>
              </a:rPr>
              <a:t>( إن الله لا يغير ما بقوم حتى يغيروا ما بأنفسهم ) الرعد .</a:t>
            </a:r>
            <a:endParaRPr lang="en-US" sz="5400" b="1">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4"/>
          <p:cNvSpPr txBox="1">
            <a:spLocks noChangeArrowheads="1"/>
          </p:cNvSpPr>
          <p:nvPr/>
        </p:nvSpPr>
        <p:spPr bwMode="auto">
          <a:xfrm>
            <a:off x="971550" y="549275"/>
            <a:ext cx="7343775"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ar-EG" sz="4000" b="1">
                <a:cs typeface="Traditional Arabic" pitchFamily="2" charset="-78"/>
              </a:rPr>
              <a:t>سادسا - المبشرات تدفع إلى المزيد من العمل :</a:t>
            </a:r>
            <a:endParaRPr lang="en-US" sz="4000" b="1">
              <a:cs typeface="Traditional Arabic" pitchFamily="2" charset="-78"/>
            </a:endParaRPr>
          </a:p>
        </p:txBody>
      </p:sp>
      <p:sp>
        <p:nvSpPr>
          <p:cNvPr id="35845" name="Text Box 5"/>
          <p:cNvSpPr txBox="1">
            <a:spLocks noChangeArrowheads="1"/>
          </p:cNvSpPr>
          <p:nvPr/>
        </p:nvSpPr>
        <p:spPr bwMode="auto">
          <a:xfrm>
            <a:off x="684213" y="1412875"/>
            <a:ext cx="7848600" cy="39354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just"/>
            <a:r>
              <a:rPr lang="ar-EG" sz="2800" b="1">
                <a:cs typeface="Traditional Arabic" pitchFamily="2" charset="-78"/>
              </a:rPr>
              <a:t>فلا نتوقع أن تنزل ملائكة السماء التي نزلت في بدر أو في الأحزاب أو في حنين على قوم فرغت قلوبهم من الإيمان، أو خلت حياتهم من أخلاق الإيمان، وأعمال المؤمنين، فالله تعالى يقول في بدر: { إِذْ يُوحِي رَبُّكَ إِلَى المَلائِكَةِ أَنِّي مَعَكُمْ فَثَبِّتُوا الَّذِينَ آمَنُوا سَأُلْقِي فِي قُلُوبِ الَّذِينَ كَفَرُوا الرُّعْبَ فَاضْرِبُوا فَوْقَ الأَعْنَاقِ وَاضْرِبُوا مِنْهُمْ كُلَّ بَنَانٍ هُوَ الَّذِي أَيَّدَكَ بِنَصْرِهِ وَبِالْمُؤْمِنِينَ }</a:t>
            </a:r>
            <a:r>
              <a:rPr lang="ar-KW" sz="2800" b="1">
                <a:cs typeface="Traditional Arabic" pitchFamily="2" charset="-78"/>
              </a:rPr>
              <a:t>.</a:t>
            </a:r>
            <a:endParaRPr lang="ar-EG" sz="2800" b="1">
              <a:cs typeface="Traditional Arabic" pitchFamily="2" charset="-78"/>
            </a:endParaRPr>
          </a:p>
          <a:p>
            <a:pPr algn="just"/>
            <a:r>
              <a:rPr lang="ar-EG" sz="2800" b="1">
                <a:cs typeface="Traditional Arabic" pitchFamily="2" charset="-78"/>
              </a:rPr>
              <a:t>إن الرسالات لا تنتصر وحدها، إنما تنتصر بأهلها، والحق لا يعلو وحده، إنما يعلو وفق سنن الله بدعاته ورجاله الذين جمعوا بين العلم، والعمل والإخلاص، كما قال الشاعر:</a:t>
            </a:r>
          </a:p>
          <a:p>
            <a:pPr algn="ctr"/>
            <a:r>
              <a:rPr lang="ar-EG" sz="2800" b="1">
                <a:cs typeface="Traditional Arabic" pitchFamily="2" charset="-78"/>
              </a:rPr>
              <a:t>وشيمة السيف: أن يزهى بجوهره         وليس يعمل إلا في يدي بطل!</a:t>
            </a:r>
            <a:endParaRPr lang="en-US" sz="2800" b="1">
              <a:cs typeface="Traditional Arabic" pitchFamily="2" charset="-78"/>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AutoShape 4"/>
          <p:cNvSpPr>
            <a:spLocks noChangeArrowheads="1"/>
          </p:cNvSpPr>
          <p:nvPr/>
        </p:nvSpPr>
        <p:spPr bwMode="auto">
          <a:xfrm>
            <a:off x="990600" y="457200"/>
            <a:ext cx="6858000" cy="990600"/>
          </a:xfrm>
          <a:prstGeom prst="horizontalScroll">
            <a:avLst>
              <a:gd name="adj" fmla="val 12500"/>
            </a:avLst>
          </a:prstGeom>
          <a:solidFill>
            <a:schemeClr val="accent1"/>
          </a:solidFill>
          <a:ln w="9525">
            <a:solidFill>
              <a:schemeClr val="tx1"/>
            </a:solidFill>
            <a:round/>
            <a:headEnd/>
            <a:tailEnd/>
          </a:ln>
          <a:effectLst>
            <a:outerShdw dist="35921" dir="2700000" algn="ctr" rotWithShape="0">
              <a:schemeClr val="bg2"/>
            </a:outerShdw>
          </a:effectLst>
        </p:spPr>
        <p:txBody>
          <a:bodyPr wrap="none" anchor="ctr"/>
          <a:lstStyle/>
          <a:p>
            <a:pPr algn="ctr"/>
            <a:r>
              <a:rPr lang="ar-KW" sz="4000" b="1">
                <a:solidFill>
                  <a:srgbClr val="FFFF00"/>
                </a:solidFill>
                <a:cs typeface="Traditional Arabic" pitchFamily="2" charset="-78"/>
              </a:rPr>
              <a:t>أسئلة على الدرس</a:t>
            </a:r>
            <a:endParaRPr lang="en-US" sz="4000" b="1">
              <a:solidFill>
                <a:srgbClr val="FFFF00"/>
              </a:solidFill>
              <a:cs typeface="Traditional Arabic" pitchFamily="2" charset="-78"/>
            </a:endParaRPr>
          </a:p>
        </p:txBody>
      </p:sp>
      <p:sp>
        <p:nvSpPr>
          <p:cNvPr id="37893" name="AutoShape 5"/>
          <p:cNvSpPr>
            <a:spLocks noChangeArrowheads="1"/>
          </p:cNvSpPr>
          <p:nvPr/>
        </p:nvSpPr>
        <p:spPr bwMode="auto">
          <a:xfrm>
            <a:off x="609600" y="1935163"/>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000" b="1" dirty="0" smtClean="0">
                <a:solidFill>
                  <a:srgbClr val="FFFF00"/>
                </a:solidFill>
                <a:cs typeface="Traditional Arabic" pitchFamily="2" charset="-78"/>
              </a:rPr>
              <a:t>أولا</a:t>
            </a:r>
            <a:r>
              <a:rPr lang="ar-KW" sz="2000" b="1" dirty="0" smtClean="0">
                <a:solidFill>
                  <a:srgbClr val="FFFF00"/>
                </a:solidFill>
                <a:cs typeface="Traditional Arabic" pitchFamily="2" charset="-78"/>
              </a:rPr>
              <a:t>:</a:t>
            </a:r>
            <a:r>
              <a:rPr lang="ar-EG" sz="2000" b="1" dirty="0" smtClean="0">
                <a:solidFill>
                  <a:srgbClr val="FFFF00"/>
                </a:solidFill>
                <a:cs typeface="Traditional Arabic" pitchFamily="2" charset="-78"/>
              </a:rPr>
              <a:t> </a:t>
            </a:r>
            <a:r>
              <a:rPr lang="ar-KW" sz="2000" b="1" dirty="0">
                <a:solidFill>
                  <a:srgbClr val="FFFF00"/>
                </a:solidFill>
                <a:cs typeface="Traditional Arabic" pitchFamily="2" charset="-78"/>
              </a:rPr>
              <a:t>اذكر بعضا من  المبشرات من القرآن </a:t>
            </a:r>
            <a:r>
              <a:rPr lang="ar-KW" sz="2000" b="1" dirty="0" smtClean="0">
                <a:solidFill>
                  <a:srgbClr val="FFFF00"/>
                </a:solidFill>
                <a:cs typeface="Traditional Arabic" pitchFamily="2" charset="-78"/>
              </a:rPr>
              <a:t>الكريم؟</a:t>
            </a:r>
            <a:endParaRPr lang="en-US" sz="2000" b="1" dirty="0">
              <a:solidFill>
                <a:srgbClr val="FFFF00"/>
              </a:solidFill>
              <a:cs typeface="Traditional Arabic" pitchFamily="2" charset="-78"/>
            </a:endParaRPr>
          </a:p>
        </p:txBody>
      </p:sp>
      <p:sp>
        <p:nvSpPr>
          <p:cNvPr id="37894" name="AutoShape 6"/>
          <p:cNvSpPr>
            <a:spLocks noChangeArrowheads="1"/>
          </p:cNvSpPr>
          <p:nvPr/>
        </p:nvSpPr>
        <p:spPr bwMode="auto">
          <a:xfrm>
            <a:off x="604838" y="2697163"/>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dirty="0" smtClean="0">
                <a:solidFill>
                  <a:srgbClr val="FFFF00"/>
                </a:solidFill>
                <a:cs typeface="Traditional Arabic" pitchFamily="2" charset="-78"/>
              </a:rPr>
              <a:t>ثانيا</a:t>
            </a:r>
            <a:r>
              <a:rPr lang="ar-KW" sz="2400" b="1" dirty="0" smtClean="0">
                <a:solidFill>
                  <a:srgbClr val="FFFF00"/>
                </a:solidFill>
                <a:cs typeface="Traditional Arabic" pitchFamily="2" charset="-78"/>
              </a:rPr>
              <a:t>:</a:t>
            </a:r>
            <a:r>
              <a:rPr lang="ar-EG" sz="2400" b="1" dirty="0" smtClean="0">
                <a:solidFill>
                  <a:srgbClr val="FFFF00"/>
                </a:solidFill>
                <a:cs typeface="Traditional Arabic" pitchFamily="2" charset="-78"/>
              </a:rPr>
              <a:t> </a:t>
            </a:r>
            <a:r>
              <a:rPr lang="ar-KW" sz="2400" b="1" dirty="0">
                <a:solidFill>
                  <a:srgbClr val="FFFF00"/>
                </a:solidFill>
                <a:cs typeface="Traditional Arabic" pitchFamily="2" charset="-78"/>
              </a:rPr>
              <a:t>ماهي المبشرات من السنة </a:t>
            </a:r>
            <a:r>
              <a:rPr lang="ar-KW" sz="2400" b="1" dirty="0" smtClean="0">
                <a:solidFill>
                  <a:srgbClr val="FFFF00"/>
                </a:solidFill>
                <a:cs typeface="Traditional Arabic" pitchFamily="2" charset="-78"/>
              </a:rPr>
              <a:t>النبوية؟</a:t>
            </a:r>
            <a:endParaRPr lang="en-US" sz="2400" b="1" dirty="0">
              <a:solidFill>
                <a:srgbClr val="FFFF00"/>
              </a:solidFill>
              <a:cs typeface="Traditional Arabic" pitchFamily="2" charset="-78"/>
            </a:endParaRPr>
          </a:p>
        </p:txBody>
      </p:sp>
      <p:sp>
        <p:nvSpPr>
          <p:cNvPr id="37895" name="AutoShape 7"/>
          <p:cNvSpPr>
            <a:spLocks noChangeArrowheads="1"/>
          </p:cNvSpPr>
          <p:nvPr/>
        </p:nvSpPr>
        <p:spPr bwMode="auto">
          <a:xfrm>
            <a:off x="538163" y="3459163"/>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dirty="0" smtClean="0">
                <a:solidFill>
                  <a:srgbClr val="FFFF00"/>
                </a:solidFill>
                <a:cs typeface="Traditional Arabic" pitchFamily="2" charset="-78"/>
              </a:rPr>
              <a:t>ثالثا</a:t>
            </a:r>
            <a:r>
              <a:rPr lang="ar-KW" sz="2400" b="1" dirty="0" smtClean="0">
                <a:solidFill>
                  <a:srgbClr val="FFFF00"/>
                </a:solidFill>
                <a:cs typeface="Traditional Arabic" pitchFamily="2" charset="-78"/>
              </a:rPr>
              <a:t>:</a:t>
            </a:r>
            <a:r>
              <a:rPr lang="ar-EG" sz="2400" b="1" dirty="0" smtClean="0">
                <a:solidFill>
                  <a:srgbClr val="FFFF00"/>
                </a:solidFill>
                <a:cs typeface="Traditional Arabic" pitchFamily="2" charset="-78"/>
              </a:rPr>
              <a:t> </a:t>
            </a:r>
            <a:r>
              <a:rPr lang="ar-KW" sz="2400" b="1" dirty="0">
                <a:solidFill>
                  <a:srgbClr val="FFFF00"/>
                </a:solidFill>
                <a:cs typeface="Traditional Arabic" pitchFamily="2" charset="-78"/>
              </a:rPr>
              <a:t>أعط مثالا واحدا على مبشرات من </a:t>
            </a:r>
            <a:r>
              <a:rPr lang="ar-KW" sz="2400" b="1" dirty="0" smtClean="0">
                <a:solidFill>
                  <a:srgbClr val="FFFF00"/>
                </a:solidFill>
                <a:cs typeface="Traditional Arabic" pitchFamily="2" charset="-78"/>
              </a:rPr>
              <a:t>التاريخ؟</a:t>
            </a:r>
            <a:endParaRPr lang="en-US" sz="2400" b="1" dirty="0">
              <a:solidFill>
                <a:srgbClr val="FFFF00"/>
              </a:solidFill>
              <a:cs typeface="Traditional Arabic" pitchFamily="2" charset="-78"/>
            </a:endParaRPr>
          </a:p>
        </p:txBody>
      </p:sp>
      <p:sp>
        <p:nvSpPr>
          <p:cNvPr id="37896" name="AutoShape 8"/>
          <p:cNvSpPr>
            <a:spLocks noChangeArrowheads="1"/>
          </p:cNvSpPr>
          <p:nvPr/>
        </p:nvSpPr>
        <p:spPr bwMode="auto">
          <a:xfrm>
            <a:off x="528638" y="4297363"/>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dirty="0" smtClean="0">
                <a:solidFill>
                  <a:srgbClr val="FFFF00"/>
                </a:solidFill>
                <a:cs typeface="Traditional Arabic" pitchFamily="2" charset="-78"/>
              </a:rPr>
              <a:t>رابعا</a:t>
            </a:r>
            <a:r>
              <a:rPr lang="ar-KW" sz="2400" b="1" dirty="0" smtClean="0">
                <a:solidFill>
                  <a:srgbClr val="FFFF00"/>
                </a:solidFill>
                <a:cs typeface="Traditional Arabic" pitchFamily="2" charset="-78"/>
              </a:rPr>
              <a:t>: </a:t>
            </a:r>
            <a:r>
              <a:rPr lang="ar-KW" sz="2400" b="1" dirty="0">
                <a:solidFill>
                  <a:srgbClr val="FFFF00"/>
                </a:solidFill>
                <a:cs typeface="Traditional Arabic" pitchFamily="2" charset="-78"/>
              </a:rPr>
              <a:t>اذكر مبشرات من </a:t>
            </a:r>
            <a:r>
              <a:rPr lang="ar-KW" sz="2400" b="1" dirty="0" smtClean="0">
                <a:solidFill>
                  <a:srgbClr val="FFFF00"/>
                </a:solidFill>
                <a:cs typeface="Traditional Arabic" pitchFamily="2" charset="-78"/>
              </a:rPr>
              <a:t>الواقع؟</a:t>
            </a:r>
            <a:endParaRPr lang="en-US" sz="2400" b="1" dirty="0">
              <a:solidFill>
                <a:srgbClr val="FFFF00"/>
              </a:solidFill>
              <a:cs typeface="Traditional Arabic" pitchFamily="2" charset="-78"/>
            </a:endParaRPr>
          </a:p>
        </p:txBody>
      </p:sp>
      <p:sp>
        <p:nvSpPr>
          <p:cNvPr id="37897" name="AutoShape 9"/>
          <p:cNvSpPr>
            <a:spLocks noChangeArrowheads="1"/>
          </p:cNvSpPr>
          <p:nvPr/>
        </p:nvSpPr>
        <p:spPr bwMode="auto">
          <a:xfrm>
            <a:off x="595313" y="5059363"/>
            <a:ext cx="7620000" cy="457200"/>
          </a:xfrm>
          <a:prstGeom prst="flowChartTerminator">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ar-EG" sz="2400" b="1" dirty="0" smtClean="0">
                <a:solidFill>
                  <a:srgbClr val="FFFF00"/>
                </a:solidFill>
                <a:cs typeface="Traditional Arabic" pitchFamily="2" charset="-78"/>
              </a:rPr>
              <a:t>خامسا</a:t>
            </a:r>
            <a:r>
              <a:rPr lang="ar-KW" sz="2400" b="1" dirty="0" smtClean="0">
                <a:solidFill>
                  <a:srgbClr val="FFFF00"/>
                </a:solidFill>
                <a:cs typeface="Traditional Arabic" pitchFamily="2" charset="-78"/>
              </a:rPr>
              <a:t>:</a:t>
            </a:r>
            <a:r>
              <a:rPr lang="ar-EG" sz="2400" b="1" dirty="0" smtClean="0">
                <a:solidFill>
                  <a:srgbClr val="FFFF00"/>
                </a:solidFill>
                <a:cs typeface="Traditional Arabic" pitchFamily="2" charset="-78"/>
              </a:rPr>
              <a:t> </a:t>
            </a:r>
            <a:r>
              <a:rPr lang="ar-KW" sz="2400" b="1" dirty="0">
                <a:solidFill>
                  <a:srgbClr val="FFFF00"/>
                </a:solidFill>
                <a:cs typeface="Traditional Arabic" pitchFamily="2" charset="-78"/>
              </a:rPr>
              <a:t>اذكر مبشرات من السنن </a:t>
            </a:r>
            <a:r>
              <a:rPr lang="ar-KW" sz="2400" b="1" dirty="0" smtClean="0">
                <a:solidFill>
                  <a:srgbClr val="FFFF00"/>
                </a:solidFill>
                <a:cs typeface="Traditional Arabic" pitchFamily="2" charset="-78"/>
              </a:rPr>
              <a:t>الإلهية؟</a:t>
            </a:r>
            <a:endParaRPr lang="en-US" sz="2400" b="1" dirty="0">
              <a:solidFill>
                <a:srgbClr val="FFFF00"/>
              </a:solidFill>
              <a:cs typeface="Traditional Arabic" pitchFamily="2" charset="-78"/>
            </a:endParaRPr>
          </a:p>
        </p:txBody>
      </p:sp>
      <p:pic>
        <p:nvPicPr>
          <p:cNvPr id="8" name="صورة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753" y="6079778"/>
            <a:ext cx="1220927" cy="5814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p:cTn id="7" dur="1000" fill="hold"/>
                                        <p:tgtEl>
                                          <p:spTgt spid="37892"/>
                                        </p:tgtEl>
                                        <p:attrNameLst>
                                          <p:attrName>ppt_x</p:attrName>
                                        </p:attrNameLst>
                                      </p:cBhvr>
                                      <p:tavLst>
                                        <p:tav tm="0">
                                          <p:val>
                                            <p:strVal val="#ppt_x-.2"/>
                                          </p:val>
                                        </p:tav>
                                        <p:tav tm="100000">
                                          <p:val>
                                            <p:strVal val="#ppt_x"/>
                                          </p:val>
                                        </p:tav>
                                      </p:tavLst>
                                    </p:anim>
                                    <p:anim calcmode="lin" valueType="num">
                                      <p:cBhvr>
                                        <p:cTn id="8" dur="1000" fill="hold"/>
                                        <p:tgtEl>
                                          <p:spTgt spid="378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89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7893"/>
                                        </p:tgtEl>
                                        <p:attrNameLst>
                                          <p:attrName>style.visibility</p:attrName>
                                        </p:attrNameLst>
                                      </p:cBhvr>
                                      <p:to>
                                        <p:strVal val="visible"/>
                                      </p:to>
                                    </p:set>
                                    <p:anim calcmode="lin" valueType="num">
                                      <p:cBhvr>
                                        <p:cTn id="14" dur="1000" fill="hold"/>
                                        <p:tgtEl>
                                          <p:spTgt spid="37893"/>
                                        </p:tgtEl>
                                        <p:attrNameLst>
                                          <p:attrName>ppt_x</p:attrName>
                                        </p:attrNameLst>
                                      </p:cBhvr>
                                      <p:tavLst>
                                        <p:tav tm="0">
                                          <p:val>
                                            <p:strVal val="#ppt_x-.2"/>
                                          </p:val>
                                        </p:tav>
                                        <p:tav tm="100000">
                                          <p:val>
                                            <p:strVal val="#ppt_x"/>
                                          </p:val>
                                        </p:tav>
                                      </p:tavLst>
                                    </p:anim>
                                    <p:anim calcmode="lin" valueType="num">
                                      <p:cBhvr>
                                        <p:cTn id="15" dur="1000" fill="hold"/>
                                        <p:tgtEl>
                                          <p:spTgt spid="3789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789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7894"/>
                                        </p:tgtEl>
                                        <p:attrNameLst>
                                          <p:attrName>style.visibility</p:attrName>
                                        </p:attrNameLst>
                                      </p:cBhvr>
                                      <p:to>
                                        <p:strVal val="visible"/>
                                      </p:to>
                                    </p:set>
                                    <p:anim calcmode="lin" valueType="num">
                                      <p:cBhvr>
                                        <p:cTn id="21" dur="1000" fill="hold"/>
                                        <p:tgtEl>
                                          <p:spTgt spid="37894"/>
                                        </p:tgtEl>
                                        <p:attrNameLst>
                                          <p:attrName>ppt_x</p:attrName>
                                        </p:attrNameLst>
                                      </p:cBhvr>
                                      <p:tavLst>
                                        <p:tav tm="0">
                                          <p:val>
                                            <p:strVal val="#ppt_x-.2"/>
                                          </p:val>
                                        </p:tav>
                                        <p:tav tm="100000">
                                          <p:val>
                                            <p:strVal val="#ppt_x"/>
                                          </p:val>
                                        </p:tav>
                                      </p:tavLst>
                                    </p:anim>
                                    <p:anim calcmode="lin" valueType="num">
                                      <p:cBhvr>
                                        <p:cTn id="22" dur="1000" fill="hold"/>
                                        <p:tgtEl>
                                          <p:spTgt spid="3789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789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7895"/>
                                        </p:tgtEl>
                                        <p:attrNameLst>
                                          <p:attrName>style.visibility</p:attrName>
                                        </p:attrNameLst>
                                      </p:cBhvr>
                                      <p:to>
                                        <p:strVal val="visible"/>
                                      </p:to>
                                    </p:set>
                                    <p:anim calcmode="lin" valueType="num">
                                      <p:cBhvr>
                                        <p:cTn id="28" dur="1000" fill="hold"/>
                                        <p:tgtEl>
                                          <p:spTgt spid="37895"/>
                                        </p:tgtEl>
                                        <p:attrNameLst>
                                          <p:attrName>ppt_x</p:attrName>
                                        </p:attrNameLst>
                                      </p:cBhvr>
                                      <p:tavLst>
                                        <p:tav tm="0">
                                          <p:val>
                                            <p:strVal val="#ppt_x-.2"/>
                                          </p:val>
                                        </p:tav>
                                        <p:tav tm="100000">
                                          <p:val>
                                            <p:strVal val="#ppt_x"/>
                                          </p:val>
                                        </p:tav>
                                      </p:tavLst>
                                    </p:anim>
                                    <p:anim calcmode="lin" valueType="num">
                                      <p:cBhvr>
                                        <p:cTn id="29" dur="1000" fill="hold"/>
                                        <p:tgtEl>
                                          <p:spTgt spid="3789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789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37896"/>
                                        </p:tgtEl>
                                        <p:attrNameLst>
                                          <p:attrName>style.visibility</p:attrName>
                                        </p:attrNameLst>
                                      </p:cBhvr>
                                      <p:to>
                                        <p:strVal val="visible"/>
                                      </p:to>
                                    </p:set>
                                    <p:anim calcmode="lin" valueType="num">
                                      <p:cBhvr>
                                        <p:cTn id="35" dur="1000" fill="hold"/>
                                        <p:tgtEl>
                                          <p:spTgt spid="37896"/>
                                        </p:tgtEl>
                                        <p:attrNameLst>
                                          <p:attrName>ppt_x</p:attrName>
                                        </p:attrNameLst>
                                      </p:cBhvr>
                                      <p:tavLst>
                                        <p:tav tm="0">
                                          <p:val>
                                            <p:strVal val="#ppt_x-.2"/>
                                          </p:val>
                                        </p:tav>
                                        <p:tav tm="100000">
                                          <p:val>
                                            <p:strVal val="#ppt_x"/>
                                          </p:val>
                                        </p:tav>
                                      </p:tavLst>
                                    </p:anim>
                                    <p:anim calcmode="lin" valueType="num">
                                      <p:cBhvr>
                                        <p:cTn id="36" dur="1000" fill="hold"/>
                                        <p:tgtEl>
                                          <p:spTgt spid="37896"/>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789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37897"/>
                                        </p:tgtEl>
                                        <p:attrNameLst>
                                          <p:attrName>style.visibility</p:attrName>
                                        </p:attrNameLst>
                                      </p:cBhvr>
                                      <p:to>
                                        <p:strVal val="visible"/>
                                      </p:to>
                                    </p:set>
                                    <p:anim calcmode="lin" valueType="num">
                                      <p:cBhvr>
                                        <p:cTn id="42" dur="1000" fill="hold"/>
                                        <p:tgtEl>
                                          <p:spTgt spid="37897"/>
                                        </p:tgtEl>
                                        <p:attrNameLst>
                                          <p:attrName>ppt_x</p:attrName>
                                        </p:attrNameLst>
                                      </p:cBhvr>
                                      <p:tavLst>
                                        <p:tav tm="0">
                                          <p:val>
                                            <p:strVal val="#ppt_x-.2"/>
                                          </p:val>
                                        </p:tav>
                                        <p:tav tm="100000">
                                          <p:val>
                                            <p:strVal val="#ppt_x"/>
                                          </p:val>
                                        </p:tav>
                                      </p:tavLst>
                                    </p:anim>
                                    <p:anim calcmode="lin" valueType="num">
                                      <p:cBhvr>
                                        <p:cTn id="43" dur="1000" fill="hold"/>
                                        <p:tgtEl>
                                          <p:spTgt spid="3789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378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P spid="37893" grpId="0" animBg="1"/>
      <p:bldP spid="37894" grpId="0" animBg="1"/>
      <p:bldP spid="37895" grpId="0" animBg="1"/>
      <p:bldP spid="37896" grpId="0" animBg="1"/>
      <p:bldP spid="37897" grpId="0" animBg="1"/>
    </p:bldLst>
  </p:timing>
</p:sld>
</file>

<file path=ppt/theme/theme1.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Mountain Top</Template>
  <TotalTime>104</TotalTime>
  <Words>1625</Words>
  <Application>Microsoft Office PowerPoint</Application>
  <PresentationFormat>عرض على الشاشة (4:3)</PresentationFormat>
  <Paragraphs>89</Paragraphs>
  <Slides>25</Slides>
  <Notes>0</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25</vt:i4>
      </vt:variant>
    </vt:vector>
  </HeadingPairs>
  <TitlesOfParts>
    <vt:vector size="28" baseType="lpstr">
      <vt:lpstr>Arial</vt:lpstr>
      <vt:lpstr>Traditional Arabic</vt:lpstr>
      <vt:lpstr>Mountain Top</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users</dc:creator>
  <cp:lastModifiedBy>مسير ماطر عجيل ناجى الظفيرى</cp:lastModifiedBy>
  <cp:revision>68</cp:revision>
  <dcterms:created xsi:type="dcterms:W3CDTF">2006-12-13T13:09:53Z</dcterms:created>
  <dcterms:modified xsi:type="dcterms:W3CDTF">2018-10-01T09:56:12Z</dcterms:modified>
</cp:coreProperties>
</file>