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66CCFF"/>
    <a:srgbClr val="FFCC66"/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6" d="100"/>
          <a:sy n="86" d="100"/>
        </p:scale>
        <p:origin x="152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658E2-6C9C-42A8-A70E-13F56486D16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60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3F206F-046E-4E8A-BB1B-652A06986356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201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1BEF50-E0DA-4B4D-BCF9-5F351CCA48A3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51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B7BF28-AC9C-441E-9EB1-F84BD8A2AF8B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3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4E9649-EE58-4E40-A35F-4C76578CD229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4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1628C3-F78B-480F-BE31-1F45DF4C39A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74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4E676-893A-4B62-8D4A-D629843F6705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9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65D62-2FAF-4FA6-9CFE-C654EEBF8038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97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5B18B9-647A-4DE9-92F9-155A4F92A939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65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4A8117-3EC3-48C5-9FF6-3400839F6C3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936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1FB778-C15B-4299-9053-20038F6C92E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9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E804DA6D-A9A4-4731-805A-6274991051C0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10" Type="http://schemas.openxmlformats.org/officeDocument/2006/relationships/image" Target="../media/image4.png"/><Relationship Id="rId4" Type="http://schemas.openxmlformats.org/officeDocument/2006/relationships/slide" Target="slide3.xml"/><Relationship Id="rId9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03350" y="908050"/>
            <a:ext cx="6840538" cy="14335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8800" b="1">
                <a:solidFill>
                  <a:srgbClr val="FFFF00"/>
                </a:solidFill>
                <a:cs typeface="Traditional Arabic" pitchFamily="2" charset="-78"/>
              </a:rPr>
              <a:t>العلم فضله وآدابه</a:t>
            </a:r>
            <a:endParaRPr lang="en-US" sz="88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sp>
        <p:nvSpPr>
          <p:cNvPr id="2054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68313" y="3284538"/>
            <a:ext cx="863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Rectangl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439988" y="2997200"/>
            <a:ext cx="863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Rectangle 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56100" y="2909888"/>
            <a:ext cx="863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7" name="Rectangle 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286500" y="2781300"/>
            <a:ext cx="863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8" name="Rectangle 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058150" y="2693988"/>
            <a:ext cx="863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3132138" y="4976813"/>
            <a:ext cx="3744912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3200" b="1">
                <a:solidFill>
                  <a:srgbClr val="FFFF00"/>
                </a:solidFill>
                <a:cs typeface="Traditional Arabic" pitchFamily="2" charset="-78"/>
              </a:rPr>
              <a:t>اضغط على الأحرف من اليسار</a:t>
            </a:r>
            <a:endParaRPr lang="en-US" sz="32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 flipH="1" flipV="1">
            <a:off x="1331913" y="4292600"/>
            <a:ext cx="1800225" cy="8651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 flipH="1" flipV="1">
            <a:off x="3132138" y="4076700"/>
            <a:ext cx="576262" cy="8651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 flipV="1">
            <a:off x="4716463" y="3933825"/>
            <a:ext cx="71437" cy="93503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 flipV="1">
            <a:off x="5651500" y="3789363"/>
            <a:ext cx="936625" cy="10795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 flipV="1">
            <a:off x="6804025" y="3754438"/>
            <a:ext cx="1512888" cy="129698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5" name="Oval 17"/>
          <p:cNvSpPr>
            <a:spLocks noChangeArrowheads="1"/>
          </p:cNvSpPr>
          <p:nvPr/>
        </p:nvSpPr>
        <p:spPr bwMode="auto">
          <a:xfrm>
            <a:off x="3059113" y="4868863"/>
            <a:ext cx="4032250" cy="936625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067" name="Picture 19" descr="question%20mark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270500"/>
            <a:ext cx="1584325" cy="139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مربع نص 1"/>
          <p:cNvSpPr txBox="1">
            <a:spLocks noChangeArrowheads="1"/>
          </p:cNvSpPr>
          <p:nvPr/>
        </p:nvSpPr>
        <p:spPr bwMode="auto">
          <a:xfrm>
            <a:off x="3459832" y="6033343"/>
            <a:ext cx="320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rtl="1" eaLnBrk="1" hangingPunct="1"/>
            <a:r>
              <a:rPr lang="ar-KW" sz="4000" b="1" dirty="0">
                <a:latin typeface="Traditional Arabic" pitchFamily="2" charset="-78"/>
                <a:cs typeface="Traditional Arabic" pitchFamily="2" charset="-78"/>
              </a:rPr>
              <a:t>من كتاب زاد الأخيار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573588" y="2733675"/>
            <a:ext cx="4319587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800" b="1">
                <a:cs typeface="Traditional Arabic" pitchFamily="2" charset="-78"/>
              </a:rPr>
              <a:t>ويقول : " إن الملائكة لتضع أجنحتها لطالب العلم رضاً بما يصنع ، وإن العالم ليستغفِرُ له مَنْ في السماوات ومَنْ في الأرض ، حتى الحيتانُ في الماء ، وفضلُ العالم على العابد كفضل القمر على سائر الكواكب ، وإن العلماء ورثةُ الأنبياء ، إن الأنبياء لم يورثوا ديناراً ولا درهماً ، إنما ورثوا العلم ، فمن أخذه أخذ بحظ وافر " رواه أحمد وأبوداود.</a:t>
            </a:r>
            <a:r>
              <a:rPr lang="ar-SA" sz="2800">
                <a:cs typeface="Traditional Arabic" pitchFamily="2" charset="-78"/>
              </a:rPr>
              <a:t> </a:t>
            </a:r>
            <a:endParaRPr lang="en-US" sz="2800">
              <a:cs typeface="Traditional Arabic" pitchFamily="2" charset="-78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4356100" y="433388"/>
            <a:ext cx="4565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2800" b="1">
                <a:cs typeface="Traditional Arabic" pitchFamily="2" charset="-78"/>
              </a:rPr>
              <a:t>أولا - منزلة العلم والعلماء في ضوء السنّة :</a:t>
            </a:r>
            <a:endParaRPr lang="en-US" sz="2800">
              <a:cs typeface="Traditional Arabic" pitchFamily="2" charset="-78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539750" y="1196975"/>
            <a:ext cx="8353425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600" b="1">
                <a:cs typeface="Traditional Arabic" pitchFamily="2" charset="-78"/>
              </a:rPr>
              <a:t>يقول صلى الله عليه وسلم : ”</a:t>
            </a:r>
            <a:r>
              <a:rPr lang="ar-KW" sz="3600" b="1">
                <a:cs typeface="Traditional Arabic" pitchFamily="2" charset="-78"/>
              </a:rPr>
              <a:t> </a:t>
            </a:r>
            <a:r>
              <a:rPr lang="ar-SA" sz="3600" b="1">
                <a:cs typeface="Traditional Arabic" pitchFamily="2" charset="-78"/>
              </a:rPr>
              <a:t>من يُرد الله به خيراً يُفق</a:t>
            </a:r>
            <a:r>
              <a:rPr lang="ar-KW" sz="3600" b="1">
                <a:cs typeface="Traditional Arabic" pitchFamily="2" charset="-78"/>
              </a:rPr>
              <a:t>ّ</a:t>
            </a:r>
            <a:r>
              <a:rPr lang="ar-SA" sz="3600" b="1">
                <a:cs typeface="Traditional Arabic" pitchFamily="2" charset="-78"/>
              </a:rPr>
              <a:t>ه في الدين”</a:t>
            </a:r>
            <a:r>
              <a:rPr lang="ar-KW" sz="3600" b="1">
                <a:cs typeface="Traditional Arabic" pitchFamily="2" charset="-78"/>
              </a:rPr>
              <a:t> </a:t>
            </a:r>
            <a:r>
              <a:rPr lang="ar-SA" sz="2800" b="1">
                <a:cs typeface="Traditional Arabic" pitchFamily="2" charset="-78"/>
              </a:rPr>
              <a:t>رواه البخاري ومسلم. </a:t>
            </a:r>
            <a:endParaRPr lang="en-US" sz="2800">
              <a:cs typeface="Traditional Arabic" pitchFamily="2" charset="-78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395288" y="2133600"/>
            <a:ext cx="3889375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400" b="1">
                <a:cs typeface="Traditional Arabic" pitchFamily="2" charset="-78"/>
              </a:rPr>
              <a:t>ويقول : " مَنْ سلك طريقاً يلتمسُ فيه علماً ، سهل الله به طريقاً إلى الجنّة ، وما اجتمع قومٌ في بيت من بيوت الله ، يتلون كتابَ الله ويتدارسونه بينهم إلا حفتهم الملائكة ، ونزلت عليهم السكينة ، وغشيتهم الرحمة ، وذكرهم الله فيمن عنده " رواه مسلم.</a:t>
            </a:r>
            <a:endParaRPr lang="en-US" sz="2400">
              <a:cs typeface="Traditional Arabic" pitchFamily="2" charset="-78"/>
            </a:endParaRPr>
          </a:p>
        </p:txBody>
      </p:sp>
      <p:sp>
        <p:nvSpPr>
          <p:cNvPr id="3083" name="AutoShape 1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971550" y="6381750"/>
            <a:ext cx="1152525" cy="431800"/>
          </a:xfrm>
          <a:prstGeom prst="leftArrowCallout">
            <a:avLst>
              <a:gd name="adj1" fmla="val 25000"/>
              <a:gd name="adj2" fmla="val 25000"/>
              <a:gd name="adj3" fmla="val 44485"/>
              <a:gd name="adj4" fmla="val 6666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sz="2400" b="1"/>
              <a:t>عودة</a:t>
            </a:r>
            <a:endParaRPr lang="en-US" sz="2400" b="1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/>
      <p:bldP spid="3081" grpId="0"/>
      <p:bldP spid="308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969963" y="1412875"/>
            <a:ext cx="7705725" cy="350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KW" sz="3200" b="1">
                <a:cs typeface="Traditional Arabic" pitchFamily="2" charset="-78"/>
              </a:rPr>
              <a:t>     </a:t>
            </a:r>
            <a:r>
              <a:rPr lang="ar-SA" sz="3200" b="1">
                <a:cs typeface="Traditional Arabic" pitchFamily="2" charset="-78"/>
              </a:rPr>
              <a:t>إن القرآن يعتبر العلم الحق داعية إلى الإيمان ، ودليلاً إليه ، قال تعالى :</a:t>
            </a:r>
            <a:r>
              <a:rPr lang="ar-KW" sz="3200" b="1">
                <a:cs typeface="Traditional Arabic" pitchFamily="2" charset="-78"/>
              </a:rPr>
              <a:t> (</a:t>
            </a:r>
            <a:r>
              <a:rPr lang="ar-SA" sz="3200" b="1">
                <a:cs typeface="Traditional Arabic" pitchFamily="2" charset="-78"/>
              </a:rPr>
              <a:t> وليعلم الذين أوتوا العلم أنّه الحقُّ من ربك فيؤمنوا به فتخبِتَ له قلوبهم </a:t>
            </a:r>
            <a:r>
              <a:rPr lang="ar-KW" sz="3200" b="1">
                <a:cs typeface="Traditional Arabic" pitchFamily="2" charset="-78"/>
              </a:rPr>
              <a:t>)</a:t>
            </a:r>
            <a:r>
              <a:rPr lang="en-US" sz="3200" b="1">
                <a:cs typeface="Traditional Arabic" pitchFamily="2" charset="-78"/>
              </a:rPr>
              <a:t> </a:t>
            </a:r>
            <a:r>
              <a:rPr lang="ar-SA" sz="3200" b="1">
                <a:cs typeface="Traditional Arabic" pitchFamily="2" charset="-78"/>
              </a:rPr>
              <a:t>الحج 54 ، وفي آية أخرى يذكر العلم والإيمان متعاطفين جنباً إلى جنب كما قال تعالى :</a:t>
            </a:r>
            <a:r>
              <a:rPr lang="ar-KW" sz="3200" b="1">
                <a:cs typeface="Traditional Arabic" pitchFamily="2" charset="-78"/>
              </a:rPr>
              <a:t> (</a:t>
            </a:r>
            <a:r>
              <a:rPr lang="ar-SA" sz="3200" b="1">
                <a:cs typeface="Traditional Arabic" pitchFamily="2" charset="-78"/>
              </a:rPr>
              <a:t> وقال الذين أوتوا العلم والإيمان لقد لَبِثْتُم في كتاب الله إلى يوم البعث </a:t>
            </a:r>
            <a:r>
              <a:rPr lang="ar-KW" sz="3200" b="1">
                <a:cs typeface="Traditional Arabic" pitchFamily="2" charset="-78"/>
              </a:rPr>
              <a:t>) </a:t>
            </a:r>
            <a:r>
              <a:rPr lang="ar-SA" sz="3200" b="1">
                <a:cs typeface="Traditional Arabic" pitchFamily="2" charset="-78"/>
              </a:rPr>
              <a:t>الروم 56 . فالعلم والإيمان في الآية الكريمة مقترنان متعاطفان ، وليسا من الأضداد التي إذا ثبت أحدهما ، انتفى الآخر .</a:t>
            </a:r>
            <a:r>
              <a:rPr lang="ar-SA" sz="3200">
                <a:cs typeface="Traditional Arabic" pitchFamily="2" charset="-78"/>
              </a:rPr>
              <a:t> </a:t>
            </a:r>
            <a:endParaRPr lang="en-US" sz="3200">
              <a:cs typeface="Traditional Arabic" pitchFamily="2" charset="-78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4356100" y="333375"/>
            <a:ext cx="46085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600" b="1">
                <a:cs typeface="Traditional Arabic" pitchFamily="2" charset="-78"/>
              </a:rPr>
              <a:t>ثانيا - العلم دليل الإيمان  :</a:t>
            </a:r>
            <a:endParaRPr lang="en-US" sz="3600">
              <a:cs typeface="Traditional Arabic" pitchFamily="2" charset="-78"/>
            </a:endParaRPr>
          </a:p>
        </p:txBody>
      </p:sp>
      <p:sp>
        <p:nvSpPr>
          <p:cNvPr id="4105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971550" y="6381750"/>
            <a:ext cx="1152525" cy="431800"/>
          </a:xfrm>
          <a:prstGeom prst="leftArrowCallout">
            <a:avLst>
              <a:gd name="adj1" fmla="val 25000"/>
              <a:gd name="adj2" fmla="val 25000"/>
              <a:gd name="adj3" fmla="val 44485"/>
              <a:gd name="adj4" fmla="val 6666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sz="2400" b="1"/>
              <a:t>عودة</a:t>
            </a:r>
            <a:endParaRPr lang="en-US" sz="2400" b="1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11188" y="1628775"/>
            <a:ext cx="80645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4000" b="1">
                <a:cs typeface="Traditional Arabic" pitchFamily="2" charset="-78"/>
              </a:rPr>
              <a:t> ترجم الإمام البخاري في جامعه الصحيح : " باب العلم قبل القول والعمل " واستدل البخاري لما ذكره بجملة من الآيات والأحاديث منها قوله تعالى : </a:t>
            </a:r>
            <a:r>
              <a:rPr lang="ar-KW" sz="4000" b="1">
                <a:cs typeface="Traditional Arabic" pitchFamily="2" charset="-78"/>
              </a:rPr>
              <a:t>(</a:t>
            </a:r>
            <a:r>
              <a:rPr lang="ar-SA" sz="4000" b="1">
                <a:cs typeface="Traditional Arabic" pitchFamily="2" charset="-78"/>
              </a:rPr>
              <a:t> فاعلم أنّه لا إله إلاّ الله واستغفر لِ</a:t>
            </a:r>
            <a:r>
              <a:rPr lang="ar-KW" sz="4000" b="1">
                <a:cs typeface="Traditional Arabic" pitchFamily="2" charset="-78"/>
              </a:rPr>
              <a:t>ذ</a:t>
            </a:r>
            <a:r>
              <a:rPr lang="ar-SA" sz="4000" b="1">
                <a:cs typeface="Traditional Arabic" pitchFamily="2" charset="-78"/>
              </a:rPr>
              <a:t>نبِكَ وللمؤمنين والمؤمنات </a:t>
            </a:r>
            <a:r>
              <a:rPr lang="ar-KW" sz="4000" b="1">
                <a:cs typeface="Traditional Arabic" pitchFamily="2" charset="-78"/>
              </a:rPr>
              <a:t>)</a:t>
            </a:r>
            <a:r>
              <a:rPr lang="en-US" sz="4000" b="1">
                <a:cs typeface="Traditional Arabic" pitchFamily="2" charset="-78"/>
              </a:rPr>
              <a:t> </a:t>
            </a:r>
            <a:r>
              <a:rPr lang="ar-SA" sz="4000" b="1">
                <a:cs typeface="Traditional Arabic" pitchFamily="2" charset="-78"/>
              </a:rPr>
              <a:t>محمد 19.</a:t>
            </a:r>
            <a:endParaRPr lang="en-US" sz="4000" b="1">
              <a:cs typeface="Traditional Arabic" pitchFamily="2" charset="-78"/>
            </a:endParaRPr>
          </a:p>
        </p:txBody>
      </p:sp>
      <p:sp>
        <p:nvSpPr>
          <p:cNvPr id="512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971550" y="6381750"/>
            <a:ext cx="1152525" cy="431800"/>
          </a:xfrm>
          <a:prstGeom prst="leftArrowCallout">
            <a:avLst>
              <a:gd name="adj1" fmla="val 25000"/>
              <a:gd name="adj2" fmla="val 25000"/>
              <a:gd name="adj3" fmla="val 44485"/>
              <a:gd name="adj4" fmla="val 6666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sz="2400" b="1"/>
              <a:t>عودة</a:t>
            </a:r>
            <a:endParaRPr lang="en-US" sz="2400" b="1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4500563" y="390525"/>
            <a:ext cx="43926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600" b="1">
                <a:cs typeface="Traditional Arabic" pitchFamily="2" charset="-78"/>
              </a:rPr>
              <a:t>ثالثا - العلم دليل العمل :</a:t>
            </a:r>
            <a:endParaRPr lang="en-US" sz="3600">
              <a:cs typeface="Traditional Arabic" pitchFamily="2" charset="-78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3850" y="1341438"/>
            <a:ext cx="84963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400" b="1">
                <a:cs typeface="Traditional Arabic" pitchFamily="2" charset="-78"/>
              </a:rPr>
              <a:t>ولا عجب أن روى أبو أمامة رضي الله عنه قال : ذكر للنبي صلى الله عليه وسلم رجلان ، أحدهما عالم ، والآخر عابد ، فقال عليه الصلاة والسلام : ”</a:t>
            </a:r>
            <a:r>
              <a:rPr lang="ar-KW" sz="2400" b="1">
                <a:cs typeface="Traditional Arabic" pitchFamily="2" charset="-78"/>
              </a:rPr>
              <a:t> </a:t>
            </a:r>
            <a:r>
              <a:rPr lang="ar-SA" sz="2400" b="1">
                <a:cs typeface="Traditional Arabic" pitchFamily="2" charset="-78"/>
              </a:rPr>
              <a:t>فضل العالم على العابد كفضلي على أدناكم ”</a:t>
            </a:r>
            <a:r>
              <a:rPr lang="ar-KW" sz="2400" b="1">
                <a:cs typeface="Traditional Arabic" pitchFamily="2" charset="-78"/>
              </a:rPr>
              <a:t> </a:t>
            </a:r>
            <a:r>
              <a:rPr lang="ar-SA" sz="2400" b="1">
                <a:cs typeface="Traditional Arabic" pitchFamily="2" charset="-78"/>
              </a:rPr>
              <a:t>رواه الترمذي ، وروى عنه حذيفة بن اليمان : ”</a:t>
            </a:r>
            <a:r>
              <a:rPr lang="ar-KW" sz="2400" b="1">
                <a:cs typeface="Traditional Arabic" pitchFamily="2" charset="-78"/>
              </a:rPr>
              <a:t> </a:t>
            </a:r>
            <a:r>
              <a:rPr lang="ar-SA" sz="2400" b="1">
                <a:cs typeface="Traditional Arabic" pitchFamily="2" charset="-78"/>
              </a:rPr>
              <a:t>فضل العلم خير من فضل العبادة ”</a:t>
            </a:r>
            <a:r>
              <a:rPr lang="ar-KW" sz="2400" b="1">
                <a:cs typeface="Traditional Arabic" pitchFamily="2" charset="-78"/>
              </a:rPr>
              <a:t> </a:t>
            </a:r>
            <a:r>
              <a:rPr lang="ar-SA" sz="2400" b="1">
                <a:cs typeface="Traditional Arabic" pitchFamily="2" charset="-78"/>
              </a:rPr>
              <a:t>رواه الطبراني في الأوسط . وفي حديث أبي الدرداء : ”</a:t>
            </a:r>
            <a:r>
              <a:rPr lang="ar-KW" sz="2400" b="1">
                <a:cs typeface="Traditional Arabic" pitchFamily="2" charset="-78"/>
              </a:rPr>
              <a:t> </a:t>
            </a:r>
            <a:r>
              <a:rPr lang="ar-SA" sz="2400" b="1">
                <a:cs typeface="Traditional Arabic" pitchFamily="2" charset="-78"/>
              </a:rPr>
              <a:t>فضل العالم على العابد كفضل القمر ليلة البدر على سائر الكواكب ”</a:t>
            </a:r>
            <a:r>
              <a:rPr lang="ar-KW" sz="2400" b="1">
                <a:cs typeface="Traditional Arabic" pitchFamily="2" charset="-78"/>
              </a:rPr>
              <a:t> </a:t>
            </a:r>
            <a:r>
              <a:rPr lang="ar-SA" sz="2400" b="1">
                <a:cs typeface="Traditional Arabic" pitchFamily="2" charset="-78"/>
              </a:rPr>
              <a:t>رواه أبونعيم في الحلية وأبوداود. </a:t>
            </a:r>
          </a:p>
          <a:p>
            <a:pPr algn="justLow"/>
            <a:r>
              <a:rPr lang="ar-SA" sz="2400" b="1">
                <a:cs typeface="Traditional Arabic" pitchFamily="2" charset="-78"/>
              </a:rPr>
              <a:t>ومن فضل العلم على العبادة : أنه لا ينقطع بانقطاع الحياة قال رسول الله صلى الله عليه وسلم : " إذا مات ابن آدم انقطع عمله إلا من ثلاث : صدقة جارية ، أو علم ينتفع به ، أو ولد صالح يدعو له ”</a:t>
            </a:r>
            <a:r>
              <a:rPr lang="ar-KW" sz="2400" b="1">
                <a:cs typeface="Traditional Arabic" pitchFamily="2" charset="-78"/>
              </a:rPr>
              <a:t> </a:t>
            </a:r>
            <a:r>
              <a:rPr lang="ar-SA" sz="2400" b="1">
                <a:cs typeface="Traditional Arabic" pitchFamily="2" charset="-78"/>
              </a:rPr>
              <a:t> رواه مسلم وغيره . </a:t>
            </a:r>
          </a:p>
        </p:txBody>
      </p:sp>
      <p:sp>
        <p:nvSpPr>
          <p:cNvPr id="615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971550" y="6381750"/>
            <a:ext cx="1152525" cy="431800"/>
          </a:xfrm>
          <a:prstGeom prst="leftArrowCallout">
            <a:avLst>
              <a:gd name="adj1" fmla="val 25000"/>
              <a:gd name="adj2" fmla="val 25000"/>
              <a:gd name="adj3" fmla="val 44485"/>
              <a:gd name="adj4" fmla="val 6666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sz="2400" b="1"/>
              <a:t>عودة</a:t>
            </a:r>
            <a:endParaRPr lang="en-US" sz="2400" b="1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211638" y="333375"/>
            <a:ext cx="47529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600" b="1">
                <a:cs typeface="Traditional Arabic" pitchFamily="2" charset="-78"/>
              </a:rPr>
              <a:t>رابعا - فضل العلم على العبادة :</a:t>
            </a:r>
            <a:endParaRPr lang="en-US" sz="3600">
              <a:cs typeface="Traditional Arabic" pitchFamily="2" charset="-78"/>
            </a:endParaRP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4643438" y="4365625"/>
            <a:ext cx="4249737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400" b="1">
                <a:cs typeface="Traditional Arabic" pitchFamily="2" charset="-78"/>
              </a:rPr>
              <a:t>وقال أيضاً : " إن مما يلحق المؤمن من عمله وحسناته بعد موته : علماً علمه ونشره ، وولداً صالحاً تركه ، أو مصحفاً ورثه ، أو مسجداً بناه ، أو بيتاً لابن السبيل بناه ، أو نهراً أجراه ، أو صدقة أخرجها من ماله في صحته وحياته ، تلحقه من بعد موته " رواه ابن ماجة بإسناد حسن .</a:t>
            </a:r>
            <a:endParaRPr lang="en-US" sz="2400">
              <a:cs typeface="Traditional Arabic" pitchFamily="2" charset="-78"/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5824538" y="1411288"/>
            <a:ext cx="3168650" cy="576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95288" y="1484313"/>
            <a:ext cx="8208962" cy="321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800" b="1">
                <a:solidFill>
                  <a:schemeClr val="bg1"/>
                </a:solidFill>
                <a:cs typeface="Traditional Arabic" pitchFamily="2" charset="-78"/>
              </a:rPr>
              <a:t>1 - العِلمُ عبادة : </a:t>
            </a:r>
            <a:endParaRPr lang="ar-KW" sz="28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endParaRPr lang="ar-SA" sz="9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r>
              <a:rPr lang="ar-SA" sz="2800" b="1">
                <a:cs typeface="Traditional Arabic" pitchFamily="2" charset="-78"/>
              </a:rPr>
              <a:t> أصل الأصول علمك بأنّ العلم عبادة ؛ قال بعض العلماء : " العلم صلاة السِّر ، وعبادة القلب " ،  وعليه فإن شرط العبادة :</a:t>
            </a:r>
          </a:p>
          <a:p>
            <a:pPr algn="justLow"/>
            <a:r>
              <a:rPr lang="ar-SA" sz="2800" b="1">
                <a:cs typeface="Traditional Arabic" pitchFamily="2" charset="-78"/>
              </a:rPr>
              <a:t>إخلاص النيّة لله سبحانه وتعالى ، لقوله : </a:t>
            </a:r>
            <a:r>
              <a:rPr lang="ar-KW" sz="2800" b="1">
                <a:cs typeface="Traditional Arabic" pitchFamily="2" charset="-78"/>
              </a:rPr>
              <a:t>(</a:t>
            </a:r>
            <a:r>
              <a:rPr lang="ar-SA" sz="2800" b="1">
                <a:cs typeface="Traditional Arabic" pitchFamily="2" charset="-78"/>
              </a:rPr>
              <a:t> ومَا أمرُوا إلاّ ليعْبُدوا اللهَ مُخلِصينَ لهُ الدّينَ حُنَفاء .. </a:t>
            </a:r>
            <a:r>
              <a:rPr lang="ar-KW" sz="2800" b="1">
                <a:cs typeface="Traditional Arabic" pitchFamily="2" charset="-78"/>
              </a:rPr>
              <a:t>)</a:t>
            </a:r>
            <a:r>
              <a:rPr lang="ar-SA" sz="2800" b="1">
                <a:cs typeface="Traditional Arabic" pitchFamily="2" charset="-78"/>
              </a:rPr>
              <a:t> الآية</a:t>
            </a:r>
            <a:r>
              <a:rPr lang="ar-KW" sz="2800" b="1">
                <a:cs typeface="Traditional Arabic" pitchFamily="2" charset="-78"/>
              </a:rPr>
              <a:t> </a:t>
            </a:r>
            <a:r>
              <a:rPr lang="ar-SA" sz="2800" b="1">
                <a:cs typeface="Traditional Arabic" pitchFamily="2" charset="-78"/>
              </a:rPr>
              <a:t>، البينة 5. وفي الحديث الفَرْد المستفيض عن أمير المؤمنين عمر بن الخطاب رضي الله عنه أنّ النبي صلى الله عليه وسلم قال : ”</a:t>
            </a:r>
            <a:r>
              <a:rPr lang="ar-KW" sz="2800" b="1">
                <a:cs typeface="Traditional Arabic" pitchFamily="2" charset="-78"/>
              </a:rPr>
              <a:t> </a:t>
            </a:r>
            <a:r>
              <a:rPr lang="ar-SA" sz="2800" b="1">
                <a:cs typeface="Traditional Arabic" pitchFamily="2" charset="-78"/>
              </a:rPr>
              <a:t>إنّما الأعمال بالنّيّات … ”</a:t>
            </a:r>
            <a:r>
              <a:rPr lang="ar-KW" sz="2800" b="1">
                <a:cs typeface="Traditional Arabic" pitchFamily="2" charset="-78"/>
              </a:rPr>
              <a:t> </a:t>
            </a:r>
            <a:r>
              <a:rPr lang="ar-SA" sz="2800" b="1">
                <a:cs typeface="Traditional Arabic" pitchFamily="2" charset="-78"/>
              </a:rPr>
              <a:t>الحديث .</a:t>
            </a:r>
            <a:r>
              <a:rPr lang="ar-SA" sz="2800">
                <a:cs typeface="Traditional Arabic" pitchFamily="2" charset="-78"/>
              </a:rPr>
              <a:t> </a:t>
            </a:r>
            <a:endParaRPr lang="en-US" sz="2800">
              <a:cs typeface="Traditional Arabic" pitchFamily="2" charset="-78"/>
            </a:endParaRPr>
          </a:p>
        </p:txBody>
      </p:sp>
      <p:sp>
        <p:nvSpPr>
          <p:cNvPr id="7178" name="AutoShape 10"/>
          <p:cNvSpPr>
            <a:spLocks noChangeArrowheads="1"/>
          </p:cNvSpPr>
          <p:nvPr/>
        </p:nvSpPr>
        <p:spPr bwMode="auto">
          <a:xfrm>
            <a:off x="1979613" y="6381750"/>
            <a:ext cx="863600" cy="433388"/>
          </a:xfrm>
          <a:prstGeom prst="leftArrow">
            <a:avLst>
              <a:gd name="adj1" fmla="val 50000"/>
              <a:gd name="adj2" fmla="val 4981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b="1" dirty="0"/>
              <a:t>تابع</a:t>
            </a:r>
            <a:endParaRPr lang="en-US" b="1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211638" y="342795"/>
            <a:ext cx="48244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600" b="1" dirty="0">
                <a:cs typeface="Traditional Arabic" pitchFamily="2" charset="-78"/>
              </a:rPr>
              <a:t>خامسا - آداب الطالب في </a:t>
            </a:r>
            <a:r>
              <a:rPr lang="ar-SA" sz="3600" b="1" dirty="0" smtClean="0">
                <a:cs typeface="Traditional Arabic" pitchFamily="2" charset="-78"/>
              </a:rPr>
              <a:t>نفسه:</a:t>
            </a:r>
            <a:endParaRPr lang="en-US" sz="3600" dirty="0">
              <a:cs typeface="Traditional Arabic" pitchFamily="2" charset="-78"/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4859338" y="1195388"/>
            <a:ext cx="4105275" cy="576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95288" y="1268413"/>
            <a:ext cx="8424862" cy="364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800" b="1">
                <a:solidFill>
                  <a:schemeClr val="bg1"/>
                </a:solidFill>
                <a:cs typeface="Traditional Arabic" pitchFamily="2" charset="-78"/>
              </a:rPr>
              <a:t>2 - كن على جادّة السّلف الصالح  : </a:t>
            </a:r>
            <a:endParaRPr lang="ar-KW" sz="28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endParaRPr lang="ar-SA" sz="9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r>
              <a:rPr lang="ar-SA" sz="2800" b="1">
                <a:cs typeface="Traditional Arabic" pitchFamily="2" charset="-78"/>
              </a:rPr>
              <a:t>      قال الذهبي رحمه الله تعالى في السير: " وصحّ عن الدارقطني أنه قال : ما شيءٌ أبغض إليّ من علم الكلام . قلت : لم يدخل الرجل أبداً في علم الكلام ولا الجدال ، ولا خاض في ذلك ، بل كان سلفياً " أ هـ .  </a:t>
            </a:r>
          </a:p>
          <a:p>
            <a:pPr algn="justLow"/>
            <a:r>
              <a:rPr lang="ar-SA" sz="2800" b="1">
                <a:cs typeface="Traditional Arabic" pitchFamily="2" charset="-78"/>
              </a:rPr>
              <a:t>وهؤلاء هم ( أهل السنة والجماعة ) ، المُتّبِعون آثار رسول الله  صلى الله عليه وسلم ، وهم كما قال شيخ الإسلام ابن تيمية رحمه الله تعالى : " وأهل السنة : نقاوة المسلمين ، وهم خير الناس للناس " أ هـ . فالزم السبيل ، </a:t>
            </a:r>
            <a:r>
              <a:rPr lang="ar-KW" sz="2800" b="1">
                <a:cs typeface="Traditional Arabic" pitchFamily="2" charset="-78"/>
              </a:rPr>
              <a:t>(</a:t>
            </a:r>
            <a:r>
              <a:rPr lang="ar-SA" sz="2800" b="1">
                <a:cs typeface="Traditional Arabic" pitchFamily="2" charset="-78"/>
              </a:rPr>
              <a:t> ولا تتّبعوا السُّبل فَتَفرّق بكم عن سبيله </a:t>
            </a:r>
            <a:r>
              <a:rPr lang="ar-KW" sz="2800" b="1">
                <a:cs typeface="Traditional Arabic" pitchFamily="2" charset="-78"/>
              </a:rPr>
              <a:t>) </a:t>
            </a:r>
            <a:r>
              <a:rPr lang="ar-SA" sz="2800" b="1">
                <a:cs typeface="Traditional Arabic" pitchFamily="2" charset="-78"/>
              </a:rPr>
              <a:t>الأنعام 153.</a:t>
            </a:r>
            <a:r>
              <a:rPr lang="ar-SA" sz="2800">
                <a:cs typeface="Traditional Arabic" pitchFamily="2" charset="-78"/>
              </a:rPr>
              <a:t> </a:t>
            </a:r>
            <a:endParaRPr lang="en-US" sz="2800">
              <a:cs typeface="Traditional Arabic" pitchFamily="2" charset="-78"/>
            </a:endParaRPr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1979613" y="6381750"/>
            <a:ext cx="863600" cy="433388"/>
          </a:xfrm>
          <a:prstGeom prst="leftArrow">
            <a:avLst>
              <a:gd name="adj1" fmla="val 50000"/>
              <a:gd name="adj2" fmla="val 4981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b="1"/>
              <a:t>تابع</a:t>
            </a:r>
            <a:endParaRPr lang="en-US" b="1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211638" y="342795"/>
            <a:ext cx="48244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600" b="1" dirty="0">
                <a:cs typeface="Traditional Arabic" pitchFamily="2" charset="-78"/>
              </a:rPr>
              <a:t>خامسا - آداب الطالب في </a:t>
            </a:r>
            <a:r>
              <a:rPr lang="ar-SA" sz="3600" b="1" dirty="0" smtClean="0">
                <a:cs typeface="Traditional Arabic" pitchFamily="2" charset="-78"/>
              </a:rPr>
              <a:t>نفسه:</a:t>
            </a:r>
            <a:endParaRPr lang="en-US" sz="3600" dirty="0">
              <a:cs typeface="Traditional Arabic" pitchFamily="2" charset="-78"/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5219700" y="1109663"/>
            <a:ext cx="3744913" cy="576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5219700" y="2190750"/>
            <a:ext cx="3744913" cy="5762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3708400" y="3355975"/>
            <a:ext cx="5256213" cy="5762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1979613" y="6381750"/>
            <a:ext cx="863600" cy="433388"/>
          </a:xfrm>
          <a:prstGeom prst="leftArrow">
            <a:avLst>
              <a:gd name="adj1" fmla="val 50000"/>
              <a:gd name="adj2" fmla="val 4981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b="1"/>
              <a:t>تابع</a:t>
            </a:r>
            <a:endParaRPr lang="en-US" b="1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11188" y="1196975"/>
            <a:ext cx="8353425" cy="540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3 - ملازمة خشية الله تعالى :</a:t>
            </a:r>
            <a:r>
              <a:rPr lang="ar-SA" sz="3200" b="1">
                <a:cs typeface="Traditional Arabic" pitchFamily="2" charset="-78"/>
              </a:rPr>
              <a:t> </a:t>
            </a:r>
          </a:p>
          <a:p>
            <a:pPr algn="justLow"/>
            <a:r>
              <a:rPr lang="ar-SA" sz="3200" b="1">
                <a:cs typeface="Traditional Arabic" pitchFamily="2" charset="-78"/>
              </a:rPr>
              <a:t>ولهذا قال الإمام أحمد رحمه الله تعالى : " أصلُ العلم خشيةُ الله تعالى " . </a:t>
            </a:r>
            <a:endParaRPr lang="ar-KW" sz="3200" b="1">
              <a:cs typeface="Traditional Arabic" pitchFamily="2" charset="-78"/>
            </a:endParaRPr>
          </a:p>
          <a:p>
            <a:pPr algn="justLow"/>
            <a:endParaRPr lang="ar-SA" sz="700" b="1">
              <a:cs typeface="Traditional Arabic" pitchFamily="2" charset="-78"/>
            </a:endParaRPr>
          </a:p>
          <a:p>
            <a:pPr algn="justLow"/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4 - دوام المراقبة : </a:t>
            </a:r>
          </a:p>
          <a:p>
            <a:pPr algn="justLow"/>
            <a:r>
              <a:rPr lang="ar-SA" sz="3200" b="1">
                <a:cs typeface="Traditional Arabic" pitchFamily="2" charset="-78"/>
              </a:rPr>
              <a:t>التحلي بدوام المراقبة لله تعالى في السرّ والعلن .</a:t>
            </a:r>
            <a:endParaRPr lang="ar-KW" sz="3200" b="1">
              <a:cs typeface="Traditional Arabic" pitchFamily="2" charset="-78"/>
            </a:endParaRPr>
          </a:p>
          <a:p>
            <a:pPr algn="justLow"/>
            <a:endParaRPr lang="ar-SA" sz="1000" b="1">
              <a:cs typeface="Traditional Arabic" pitchFamily="2" charset="-78"/>
            </a:endParaRPr>
          </a:p>
          <a:p>
            <a:pPr algn="justLow"/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 5 - خفض الجناح ونبذ الخُيلاء والكبرياء :</a:t>
            </a:r>
            <a:r>
              <a:rPr lang="ar-SA" sz="3200" b="1">
                <a:cs typeface="Traditional Arabic" pitchFamily="2" charset="-78"/>
              </a:rPr>
              <a:t> </a:t>
            </a:r>
          </a:p>
          <a:p>
            <a:pPr algn="justLow"/>
            <a:endParaRPr lang="ar-KW" sz="1200" b="1">
              <a:cs typeface="Traditional Arabic" pitchFamily="2" charset="-78"/>
            </a:endParaRPr>
          </a:p>
          <a:p>
            <a:pPr algn="justLow"/>
            <a:r>
              <a:rPr lang="ar-SA" sz="3200" b="1">
                <a:cs typeface="Traditional Arabic" pitchFamily="2" charset="-78"/>
              </a:rPr>
              <a:t>فإنّ الكبر والحرص والحسد أول ذنب عُصِيَ الله به. </a:t>
            </a:r>
          </a:p>
          <a:p>
            <a:pPr algn="justLow"/>
            <a:r>
              <a:rPr lang="ar-SA" sz="3200" b="1">
                <a:cs typeface="Traditional Arabic" pitchFamily="2" charset="-78"/>
              </a:rPr>
              <a:t> العلمُ حَرْبٌ للفتى المتعالي</a:t>
            </a:r>
            <a:endParaRPr lang="ar-KW" sz="3200" b="1">
              <a:cs typeface="Traditional Arabic" pitchFamily="2" charset="-78"/>
            </a:endParaRPr>
          </a:p>
          <a:p>
            <a:pPr algn="justLow"/>
            <a:r>
              <a:rPr lang="ar-KW" sz="3200" b="1">
                <a:cs typeface="Traditional Arabic" pitchFamily="2" charset="-78"/>
              </a:rPr>
              <a:t>             </a:t>
            </a:r>
            <a:r>
              <a:rPr lang="ar-SA" sz="3200" b="1">
                <a:cs typeface="Traditional Arabic" pitchFamily="2" charset="-78"/>
              </a:rPr>
              <a:t>كالسِّيل حَرْبٌ للمكان العالي </a:t>
            </a:r>
          </a:p>
          <a:p>
            <a:pPr algn="justLow"/>
            <a:r>
              <a:rPr lang="ar-SA" sz="3200" b="1">
                <a:cs typeface="Traditional Arabic" pitchFamily="2" charset="-78"/>
              </a:rPr>
              <a:t> وقال مجاهد</a:t>
            </a:r>
            <a:r>
              <a:rPr lang="ar-KW" sz="3200" b="1">
                <a:cs typeface="Traditional Arabic" pitchFamily="2" charset="-78"/>
              </a:rPr>
              <a:t> </a:t>
            </a:r>
            <a:r>
              <a:rPr lang="ar-SA" sz="3200" b="1">
                <a:cs typeface="Traditional Arabic" pitchFamily="2" charset="-78"/>
              </a:rPr>
              <a:t>: لا يتعلم العلم مستحٍ </a:t>
            </a:r>
            <a:endParaRPr lang="ar-KW" sz="3200" b="1">
              <a:cs typeface="Traditional Arabic" pitchFamily="2" charset="-78"/>
            </a:endParaRPr>
          </a:p>
          <a:p>
            <a:pPr algn="justLow"/>
            <a:r>
              <a:rPr lang="ar-SA" sz="3200" b="1">
                <a:cs typeface="Traditional Arabic" pitchFamily="2" charset="-78"/>
              </a:rPr>
              <a:t>ولا مستكبر . رواه البخاري</a:t>
            </a:r>
            <a:endParaRPr lang="en-US" sz="3200" b="1">
              <a:cs typeface="Traditional Arabic" pitchFamily="2" charset="-78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211638" y="342795"/>
            <a:ext cx="48244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600" b="1" dirty="0">
                <a:cs typeface="Traditional Arabic" pitchFamily="2" charset="-78"/>
              </a:rPr>
              <a:t>خامسا - آداب الطالب في </a:t>
            </a:r>
            <a:r>
              <a:rPr lang="ar-SA" sz="3600" b="1" dirty="0" smtClean="0">
                <a:cs typeface="Traditional Arabic" pitchFamily="2" charset="-78"/>
              </a:rPr>
              <a:t>نفسه:</a:t>
            </a:r>
            <a:endParaRPr lang="en-US" sz="3600" dirty="0">
              <a:cs typeface="Traditional Arabic" pitchFamily="2" charset="-78"/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 animBg="1"/>
      <p:bldP spid="9225" grpId="0" animBg="1"/>
      <p:bldP spid="92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6011863" y="1397000"/>
            <a:ext cx="3024187" cy="5762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84213" y="1484313"/>
            <a:ext cx="8135937" cy="289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800" b="1">
                <a:solidFill>
                  <a:schemeClr val="bg1"/>
                </a:solidFill>
                <a:cs typeface="Traditional Arabic" pitchFamily="2" charset="-78"/>
              </a:rPr>
              <a:t>6 - القناعة والزّهادة : </a:t>
            </a:r>
            <a:endParaRPr lang="ar-KW" sz="28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endParaRPr lang="ar-SA" sz="16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r>
              <a:rPr lang="ar-SA" sz="2800" b="1">
                <a:cs typeface="Traditional Arabic" pitchFamily="2" charset="-78"/>
              </a:rPr>
              <a:t>كان الشيخ محمد الأمين الشنقيطي المتوفى في 17/12/1393 هـ رحمه الله تعالى مُتَقلّلاً من الدنيا ، وكان لا يعرفُ فئات العملة الورقية ، وكان يقول : " لقد جئتُ من البلاد ـ شنقيط ـ ومعي كَنْزٌ قلّ أن يُوجَد عند أحد ، وهو ( القناعة ) ، ولو أردتُ المناصب ؛ لعرفتُ الطريق إليها ، ولكنّي لا أوثر الدنيا على الآخرة ، ولا أبذل العلم لنيل المآرب الدنيوية " ، فرحمه الله تعالى رحمة واسعة .. آمين .</a:t>
            </a:r>
            <a:r>
              <a:rPr lang="ar-SA" sz="2800">
                <a:cs typeface="Traditional Arabic" pitchFamily="2" charset="-78"/>
              </a:rPr>
              <a:t> </a:t>
            </a:r>
            <a:endParaRPr lang="en-US" sz="2800">
              <a:cs typeface="Traditional Arabic" pitchFamily="2" charset="-78"/>
            </a:endParaRP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1979613" y="6381750"/>
            <a:ext cx="863600" cy="433388"/>
          </a:xfrm>
          <a:prstGeom prst="leftArrow">
            <a:avLst>
              <a:gd name="adj1" fmla="val 50000"/>
              <a:gd name="adj2" fmla="val 4981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b="1"/>
              <a:t>تابع</a:t>
            </a:r>
            <a:endParaRPr lang="en-US" b="1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211638" y="342795"/>
            <a:ext cx="48244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600" b="1" dirty="0">
                <a:cs typeface="Traditional Arabic" pitchFamily="2" charset="-78"/>
              </a:rPr>
              <a:t>خامسا - آداب الطالب في </a:t>
            </a:r>
            <a:r>
              <a:rPr lang="ar-SA" sz="3600" b="1" dirty="0" smtClean="0">
                <a:cs typeface="Traditional Arabic" pitchFamily="2" charset="-78"/>
              </a:rPr>
              <a:t>نفسه:</a:t>
            </a:r>
            <a:endParaRPr lang="en-US" sz="3600" dirty="0">
              <a:cs typeface="Traditional Arabic" pitchFamily="2" charset="-78"/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6011863" y="1225550"/>
            <a:ext cx="2952750" cy="5762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6011863" y="3040063"/>
            <a:ext cx="2952750" cy="576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1979613" y="6381750"/>
            <a:ext cx="863600" cy="433388"/>
          </a:xfrm>
          <a:prstGeom prst="leftArrow">
            <a:avLst>
              <a:gd name="adj1" fmla="val 50000"/>
              <a:gd name="adj2" fmla="val 4981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b="1"/>
              <a:t>تابع</a:t>
            </a:r>
            <a:endParaRPr lang="en-US" b="1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39750" y="1341438"/>
            <a:ext cx="8280400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400" b="1">
                <a:solidFill>
                  <a:schemeClr val="bg1"/>
                </a:solidFill>
                <a:cs typeface="Traditional Arabic" pitchFamily="2" charset="-78"/>
              </a:rPr>
              <a:t>7 - التحلّي برَوْنَق العلم : </a:t>
            </a:r>
            <a:endParaRPr lang="ar-KW" sz="24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endParaRPr lang="ar-SA" sz="10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r>
              <a:rPr lang="ar-SA" sz="2400" b="1">
                <a:cs typeface="Traditional Arabic" pitchFamily="2" charset="-78"/>
              </a:rPr>
              <a:t>قد قيل : " منْ أكثَر منْ شيء ؛ عُرِفَ به " </a:t>
            </a:r>
          </a:p>
          <a:p>
            <a:pPr algn="justLow"/>
            <a:r>
              <a:rPr lang="ar-SA" sz="2400" b="1">
                <a:cs typeface="Traditional Arabic" pitchFamily="2" charset="-78"/>
              </a:rPr>
              <a:t>وعن الأحنف بن قيسٍ قال : " جنّبوا مجالسنا ذِكرَ النساءِ والطعامِ ؛ إنّي أبْغِضُ الرجلَ يكون وصّافاً لفرجه وبطنه ". سير أعلام النبلاء للذهبي 4/94.</a:t>
            </a:r>
          </a:p>
          <a:p>
            <a:pPr algn="justLow"/>
            <a:r>
              <a:rPr lang="ar-SA" sz="1000" b="1">
                <a:cs typeface="Traditional Arabic" pitchFamily="2" charset="-78"/>
              </a:rPr>
              <a:t> </a:t>
            </a:r>
          </a:p>
          <a:p>
            <a:pPr algn="justLow"/>
            <a:r>
              <a:rPr lang="ar-SA" sz="2400" b="1">
                <a:solidFill>
                  <a:schemeClr val="bg1"/>
                </a:solidFill>
                <a:cs typeface="Traditional Arabic" pitchFamily="2" charset="-78"/>
              </a:rPr>
              <a:t>8 - تحلّ بالمروءة  : </a:t>
            </a:r>
            <a:endParaRPr lang="ar-KW" sz="24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endParaRPr lang="ar-SA" sz="10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r>
              <a:rPr lang="ar-SA" sz="2400" b="1">
                <a:cs typeface="Traditional Arabic" pitchFamily="2" charset="-78"/>
              </a:rPr>
              <a:t>التحلّي بـ( المروءة ) ، وما يَحْمل إليها ؛ من مكارم الأخلاق ، وطلاقة الوجه ، وإفشاء السلام ، وتحمّل الناس ، والأنَفَةِ من غير كبرياءٍ ، والعزّة من غير جبروت ، والشهامة في غير عصبيّة ، والحَميّة في غير جاهلية . </a:t>
            </a:r>
          </a:p>
          <a:p>
            <a:pPr algn="justLow"/>
            <a:r>
              <a:rPr lang="ar-SA" sz="2400" b="1">
                <a:cs typeface="Traditional Arabic" pitchFamily="2" charset="-78"/>
              </a:rPr>
              <a:t>ابتعد عن خوارم المروءة ) ؛ في طبعٍ ، أو قولٍ ، أو عمل .</a:t>
            </a:r>
            <a:endParaRPr lang="en-US" sz="2400" b="1">
              <a:cs typeface="Traditional Arabic" pitchFamily="2" charset="-78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211638" y="342795"/>
            <a:ext cx="48244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600" b="1" dirty="0">
                <a:cs typeface="Traditional Arabic" pitchFamily="2" charset="-78"/>
              </a:rPr>
              <a:t>خامسا - آداب الطالب في </a:t>
            </a:r>
            <a:r>
              <a:rPr lang="ar-SA" sz="3600" b="1" dirty="0" smtClean="0">
                <a:cs typeface="Traditional Arabic" pitchFamily="2" charset="-78"/>
              </a:rPr>
              <a:t>نفسه:</a:t>
            </a:r>
            <a:endParaRPr lang="en-US" sz="3600" dirty="0">
              <a:cs typeface="Traditional Arabic" pitchFamily="2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/>
      <p:bldP spid="1127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AutoShape 7"/>
          <p:cNvSpPr>
            <a:spLocks noChangeArrowheads="1"/>
          </p:cNvSpPr>
          <p:nvPr/>
        </p:nvSpPr>
        <p:spPr bwMode="auto">
          <a:xfrm>
            <a:off x="1979613" y="6381750"/>
            <a:ext cx="863600" cy="433388"/>
          </a:xfrm>
          <a:prstGeom prst="leftArrow">
            <a:avLst>
              <a:gd name="adj1" fmla="val 50000"/>
              <a:gd name="adj2" fmla="val 4981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b="1"/>
              <a:t>تابع</a:t>
            </a:r>
            <a:endParaRPr lang="en-US" b="1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5724525" y="1109663"/>
            <a:ext cx="3240088" cy="576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5795963" y="2636838"/>
            <a:ext cx="3168650" cy="576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684213" y="1198563"/>
            <a:ext cx="8064500" cy="474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400" b="1">
                <a:solidFill>
                  <a:schemeClr val="bg1"/>
                </a:solidFill>
                <a:cs typeface="Traditional Arabic" pitchFamily="2" charset="-78"/>
              </a:rPr>
              <a:t>9 -  التمتّع بخصال الرجولة : </a:t>
            </a:r>
            <a:endParaRPr lang="ar-KW" sz="24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endParaRPr lang="ar-SA" sz="9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r>
              <a:rPr lang="ar-SA" sz="2400" b="1">
                <a:cs typeface="Traditional Arabic" pitchFamily="2" charset="-78"/>
              </a:rPr>
              <a:t>من الشجاعة ، وشدّة البأس في الحقّ ، ومكارم الأخلاق ، والبَذْل في سبيل المعروف ، حتى تنقطع دونـك آمالُ الرجال واحذر نواقضها. </a:t>
            </a:r>
          </a:p>
          <a:p>
            <a:pPr algn="justLow"/>
            <a:r>
              <a:rPr lang="ar-SA" sz="2400" b="1">
                <a:cs typeface="Traditional Arabic" pitchFamily="2" charset="-78"/>
              </a:rPr>
              <a:t> </a:t>
            </a:r>
            <a:endParaRPr lang="ar-SA" sz="900" b="1">
              <a:cs typeface="Traditional Arabic" pitchFamily="2" charset="-78"/>
            </a:endParaRPr>
          </a:p>
          <a:p>
            <a:pPr algn="justLow"/>
            <a:r>
              <a:rPr lang="ar-SA" sz="2400" b="1">
                <a:solidFill>
                  <a:schemeClr val="bg1"/>
                </a:solidFill>
                <a:cs typeface="Traditional Arabic" pitchFamily="2" charset="-78"/>
              </a:rPr>
              <a:t>10 -  هَجْرُ التّرفّه : </a:t>
            </a:r>
            <a:endParaRPr lang="ar-KW" sz="24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endParaRPr lang="ar-SA" sz="900" b="1">
              <a:solidFill>
                <a:schemeClr val="bg1"/>
              </a:solidFill>
              <a:cs typeface="Traditional Arabic" pitchFamily="2" charset="-78"/>
            </a:endParaRPr>
          </a:p>
          <a:p>
            <a:r>
              <a:rPr lang="ar-SA" sz="2400" b="1">
                <a:cs typeface="Traditional Arabic" pitchFamily="2" charset="-78"/>
              </a:rPr>
              <a:t> لا تسترسل في ( التنعّم والرفاهية ) ؛ فإنّ " البذاذةَ من الإيمان " السلسلة الصحيحة 341 . وخذ بوصيّة أمير المؤمنين عمر بن الخطاب</a:t>
            </a:r>
            <a:r>
              <a:rPr lang="ar-KW" sz="2400" b="1">
                <a:cs typeface="Traditional Arabic" pitchFamily="2" charset="-78"/>
              </a:rPr>
              <a:t> رضي الله عنه</a:t>
            </a:r>
            <a:r>
              <a:rPr lang="ar-SA" sz="2400" b="1">
                <a:cs typeface="Traditional Arabic" pitchFamily="2" charset="-78"/>
              </a:rPr>
              <a:t> في كتابه المشهور ، وفيه :" وإيّاكم والتنعّمَ وزيّ العجم ، وتمعددوا ، واخْشَوْشِنوا … " مسند علي بن الجعد 1030 .</a:t>
            </a:r>
            <a:endParaRPr lang="ar-KW" sz="2400" b="1">
              <a:cs typeface="Traditional Arabic" pitchFamily="2" charset="-78"/>
            </a:endParaRPr>
          </a:p>
          <a:p>
            <a:r>
              <a:rPr lang="ar-SA" sz="2400" b="1">
                <a:cs typeface="Traditional Arabic" pitchFamily="2" charset="-78"/>
              </a:rPr>
              <a:t> وخذ من اللباس ما يُزينك ولا يُشينك وليس معنى هذا </a:t>
            </a:r>
            <a:endParaRPr lang="ar-KW" sz="2400" b="1">
              <a:cs typeface="Traditional Arabic" pitchFamily="2" charset="-78"/>
            </a:endParaRPr>
          </a:p>
          <a:p>
            <a:r>
              <a:rPr lang="ar-SA" sz="2400" b="1">
                <a:cs typeface="Traditional Arabic" pitchFamily="2" charset="-78"/>
              </a:rPr>
              <a:t>أن تأتي بلباس مُشَوَّهٍ ، لكنه الاقتصاد في اللّباس </a:t>
            </a:r>
            <a:endParaRPr lang="ar-KW" sz="2400" b="1">
              <a:cs typeface="Traditional Arabic" pitchFamily="2" charset="-78"/>
            </a:endParaRPr>
          </a:p>
          <a:p>
            <a:r>
              <a:rPr lang="ar-SA" sz="2400" b="1">
                <a:cs typeface="Traditional Arabic" pitchFamily="2" charset="-78"/>
              </a:rPr>
              <a:t>برسم الشرع ، تحُفُّه بالسّمْتِ الصالح </a:t>
            </a:r>
            <a:endParaRPr lang="ar-KW" sz="2400" b="1">
              <a:cs typeface="Traditional Arabic" pitchFamily="2" charset="-78"/>
            </a:endParaRPr>
          </a:p>
          <a:p>
            <a:r>
              <a:rPr lang="ar-SA" sz="2400" b="1">
                <a:cs typeface="Traditional Arabic" pitchFamily="2" charset="-78"/>
              </a:rPr>
              <a:t>والهَدْي الحسن .</a:t>
            </a:r>
            <a:r>
              <a:rPr lang="ar-SA" sz="2400">
                <a:cs typeface="Traditional Arabic" pitchFamily="2" charset="-78"/>
              </a:rPr>
              <a:t> </a:t>
            </a:r>
            <a:endParaRPr lang="en-US" sz="2400">
              <a:cs typeface="Traditional Arabic" pitchFamily="2" charset="-78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211638" y="342795"/>
            <a:ext cx="48244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600" b="1" dirty="0">
                <a:cs typeface="Traditional Arabic" pitchFamily="2" charset="-78"/>
              </a:rPr>
              <a:t>خامسا - آداب الطالب في </a:t>
            </a:r>
            <a:r>
              <a:rPr lang="ar-SA" sz="3600" b="1" dirty="0" smtClean="0">
                <a:cs typeface="Traditional Arabic" pitchFamily="2" charset="-78"/>
              </a:rPr>
              <a:t>نفسه:</a:t>
            </a:r>
            <a:endParaRPr lang="en-US" sz="3600" dirty="0">
              <a:cs typeface="Traditional Arabic" pitchFamily="2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 animBg="1"/>
      <p:bldP spid="1229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1979613" y="6381750"/>
            <a:ext cx="863600" cy="433388"/>
          </a:xfrm>
          <a:prstGeom prst="leftArrow">
            <a:avLst>
              <a:gd name="adj1" fmla="val 50000"/>
              <a:gd name="adj2" fmla="val 4981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b="1"/>
              <a:t>تابع</a:t>
            </a:r>
            <a:endParaRPr lang="en-US" b="1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5795963" y="2881313"/>
            <a:ext cx="3168650" cy="576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4787900" y="1312863"/>
            <a:ext cx="4176713" cy="576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95288" y="1412875"/>
            <a:ext cx="8497887" cy="306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2800" b="1">
                <a:solidFill>
                  <a:schemeClr val="bg1"/>
                </a:solidFill>
                <a:cs typeface="Traditional Arabic" pitchFamily="2" charset="-78"/>
              </a:rPr>
              <a:t>11 - الإعراض عن مَجالس اللّغْو :</a:t>
            </a:r>
            <a:r>
              <a:rPr lang="ar-SA" sz="2800" b="1">
                <a:cs typeface="Traditional Arabic" pitchFamily="2" charset="-78"/>
              </a:rPr>
              <a:t> </a:t>
            </a:r>
            <a:endParaRPr lang="ar-KW" sz="2800" b="1">
              <a:cs typeface="Traditional Arabic" pitchFamily="2" charset="-78"/>
            </a:endParaRPr>
          </a:p>
          <a:p>
            <a:pPr algn="justLow"/>
            <a:endParaRPr lang="ar-SA" sz="900" b="1">
              <a:cs typeface="Traditional Arabic" pitchFamily="2" charset="-78"/>
            </a:endParaRPr>
          </a:p>
          <a:p>
            <a:pPr algn="justLow"/>
            <a:r>
              <a:rPr lang="ar-SA" sz="2800" b="1">
                <a:cs typeface="Traditional Arabic" pitchFamily="2" charset="-78"/>
              </a:rPr>
              <a:t> لا تطأ بساطَ من يَغْشون في ناديهم المُنْكر ، ويَهْتكون أستار الأدب ؛ مُتغابياً عن    ذلك ، فإنْ فعلت ذلك ؛ فإنّ جنايتك على العلم وأهله عظيمة .</a:t>
            </a:r>
          </a:p>
          <a:p>
            <a:pPr algn="justLow"/>
            <a:r>
              <a:rPr lang="ar-SA" sz="900" b="1">
                <a:cs typeface="Traditional Arabic" pitchFamily="2" charset="-78"/>
              </a:rPr>
              <a:t> </a:t>
            </a:r>
          </a:p>
          <a:p>
            <a:pPr algn="justLow"/>
            <a:r>
              <a:rPr lang="ar-SA" sz="2800" b="1">
                <a:solidFill>
                  <a:schemeClr val="bg1"/>
                </a:solidFill>
                <a:cs typeface="Traditional Arabic" pitchFamily="2" charset="-78"/>
              </a:rPr>
              <a:t>12 - التّحليّ بالرّفق : </a:t>
            </a:r>
            <a:endParaRPr lang="ar-KW" sz="28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endParaRPr lang="ar-SA" sz="900" b="1">
              <a:solidFill>
                <a:schemeClr val="bg1"/>
              </a:solidFill>
              <a:cs typeface="Traditional Arabic" pitchFamily="2" charset="-78"/>
            </a:endParaRPr>
          </a:p>
          <a:p>
            <a:pPr algn="justLow"/>
            <a:r>
              <a:rPr lang="ar-SA" sz="2800" b="1">
                <a:cs typeface="Traditional Arabic" pitchFamily="2" charset="-78"/>
              </a:rPr>
              <a:t> التزم الرفق في القول ؛ مُجتنباً الكلمة الجافية ؛ فإنّ الخطابَ اللّيّن يتألّف النفوس الناشزة . وأدلّةُ الكتاب والسّنة في هذا متكاثرة .</a:t>
            </a:r>
            <a:r>
              <a:rPr lang="ar-SA" sz="2800">
                <a:cs typeface="Traditional Arabic" pitchFamily="2" charset="-78"/>
              </a:rPr>
              <a:t> </a:t>
            </a:r>
            <a:endParaRPr lang="en-US" sz="2800">
              <a:cs typeface="Traditional Arabic" pitchFamily="2" charset="-78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211638" y="342795"/>
            <a:ext cx="48244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600" b="1" dirty="0">
                <a:cs typeface="Traditional Arabic" pitchFamily="2" charset="-78"/>
              </a:rPr>
              <a:t>خامسا - آداب الطالب في </a:t>
            </a:r>
            <a:r>
              <a:rPr lang="ar-SA" sz="3600" b="1" dirty="0" smtClean="0">
                <a:cs typeface="Traditional Arabic" pitchFamily="2" charset="-78"/>
              </a:rPr>
              <a:t>نفسه:</a:t>
            </a:r>
            <a:endParaRPr lang="en-US" sz="3600" dirty="0">
              <a:cs typeface="Traditional Arabic" pitchFamily="2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1" grpId="0" animBg="1"/>
      <p:bldP spid="133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question+t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941888"/>
            <a:ext cx="1905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3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971550" y="6381750"/>
            <a:ext cx="1152525" cy="431800"/>
          </a:xfrm>
          <a:prstGeom prst="leftArrowCallout">
            <a:avLst>
              <a:gd name="adj1" fmla="val 25000"/>
              <a:gd name="adj2" fmla="val 25000"/>
              <a:gd name="adj3" fmla="val 44485"/>
              <a:gd name="adj4" fmla="val 6666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sz="2400" b="1"/>
              <a:t>عودة</a:t>
            </a:r>
            <a:endParaRPr lang="en-US" sz="2400" b="1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4211638" y="342795"/>
            <a:ext cx="48244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3600" b="1" dirty="0">
                <a:cs typeface="Traditional Arabic" pitchFamily="2" charset="-78"/>
              </a:rPr>
              <a:t>خامسا - آداب الطالب في </a:t>
            </a:r>
            <a:r>
              <a:rPr lang="ar-SA" sz="3600" b="1" dirty="0" smtClean="0">
                <a:cs typeface="Traditional Arabic" pitchFamily="2" charset="-78"/>
              </a:rPr>
              <a:t>نفسه:</a:t>
            </a:r>
            <a:endParaRPr lang="en-US" sz="3600" dirty="0">
              <a:cs typeface="Traditional Arabic" pitchFamily="2" charset="-78"/>
            </a:endParaRP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5867400" y="1441450"/>
            <a:ext cx="3168650" cy="5762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611188" y="1484313"/>
            <a:ext cx="8064500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13 - التأمل :</a:t>
            </a:r>
            <a:r>
              <a:rPr lang="ar-SA" sz="3200" b="1">
                <a:cs typeface="Traditional Arabic" pitchFamily="2" charset="-78"/>
              </a:rPr>
              <a:t> </a:t>
            </a:r>
            <a:endParaRPr lang="ar-KW" sz="3200" b="1">
              <a:cs typeface="Traditional Arabic" pitchFamily="2" charset="-78"/>
            </a:endParaRPr>
          </a:p>
          <a:p>
            <a:pPr algn="justLow"/>
            <a:endParaRPr lang="ar-SA" sz="900" b="1">
              <a:cs typeface="Traditional Arabic" pitchFamily="2" charset="-78"/>
            </a:endParaRPr>
          </a:p>
          <a:p>
            <a:pPr algn="justLow"/>
            <a:r>
              <a:rPr lang="ar-SA" sz="3200" b="1">
                <a:cs typeface="Traditional Arabic" pitchFamily="2" charset="-78"/>
              </a:rPr>
              <a:t> التحلّي بالتأمل ؛ فإنّ من تأمل أدرك ، وقيل : " تأملْ تُدْرِكْ " . وعليه ؛ فتأمّل عند التكلّم : بماذا تتكلّم ؟ وما هي عائدته ؟ وتَحَرّزْ في العبارة والأداء دون تعنُّتٍ أو   تحذلقٍ ، وتأمّل عند المذاكرة كيف تختارُ القالبَ المناسبَ للمعنى المُراد ، وتأمّل عند سؤال السائل كيف تتفهّم السؤال على وجهه حتى لا يَحْتمل وجهين ؟ وهكذا .</a:t>
            </a:r>
            <a:r>
              <a:rPr lang="ar-SA" sz="3200">
                <a:cs typeface="Traditional Arabic" pitchFamily="2" charset="-78"/>
              </a:rPr>
              <a:t> </a:t>
            </a:r>
            <a:endParaRPr lang="en-US" sz="3200">
              <a:cs typeface="Traditional Arabic" pitchFamily="2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971550" y="6381750"/>
            <a:ext cx="1152525" cy="431800"/>
          </a:xfrm>
          <a:prstGeom prst="leftArrowCallout">
            <a:avLst>
              <a:gd name="adj1" fmla="val 25000"/>
              <a:gd name="adj2" fmla="val 25000"/>
              <a:gd name="adj3" fmla="val 44485"/>
              <a:gd name="adj4" fmla="val 6666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sz="2400" b="1"/>
              <a:t>عودة</a:t>
            </a:r>
            <a:endParaRPr lang="en-US" sz="2400" b="1"/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395288" y="1389063"/>
            <a:ext cx="84137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4000" b="1">
                <a:cs typeface="Traditional Arabic" pitchFamily="2" charset="-78"/>
              </a:rPr>
              <a:t>1 – </a:t>
            </a:r>
            <a:r>
              <a:rPr lang="ar-KW" sz="4000" b="1">
                <a:cs typeface="Traditional Arabic" pitchFamily="2" charset="-78"/>
              </a:rPr>
              <a:t>لماذا كانت هذه المنزلة للعلم الشرعي في الإسلام ؟</a:t>
            </a:r>
            <a:endParaRPr lang="en-US" sz="4000">
              <a:cs typeface="Traditional Arabic" pitchFamily="2" charset="-78"/>
            </a:endParaRP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684213" y="2108200"/>
            <a:ext cx="80756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4000" b="1">
                <a:cs typeface="Traditional Arabic" pitchFamily="2" charset="-78"/>
              </a:rPr>
              <a:t>2 – </a:t>
            </a:r>
            <a:r>
              <a:rPr lang="ar-KW" sz="4000" b="1">
                <a:cs typeface="Traditional Arabic" pitchFamily="2" charset="-78"/>
              </a:rPr>
              <a:t>أيهما أفضل العالم أم العابد ، ولماذا ؟</a:t>
            </a:r>
            <a:endParaRPr lang="en-US" sz="4000">
              <a:cs typeface="Traditional Arabic" pitchFamily="2" charset="-78"/>
            </a:endParaRP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323850" y="2774950"/>
            <a:ext cx="8424863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4000" b="1">
                <a:cs typeface="Traditional Arabic" pitchFamily="2" charset="-78"/>
              </a:rPr>
              <a:t>3 – </a:t>
            </a:r>
            <a:r>
              <a:rPr lang="ar-KW" sz="4000" b="1">
                <a:cs typeface="Traditional Arabic" pitchFamily="2" charset="-78"/>
              </a:rPr>
              <a:t>هناك علاقة بين الآداب التالية لطالب العلم : خفض الجناح ونبذ الكبرياء والخيلاء ، والقناعة والزهد ، التحلي برونق العلم ، التمتع بخصال الرجولة والمروءة وهجر   الترفيه ؟ ما العامل المشترك</a:t>
            </a:r>
          </a:p>
          <a:p>
            <a:pPr algn="justLow"/>
            <a:r>
              <a:rPr lang="ar-KW" sz="4000" b="1">
                <a:cs typeface="Traditional Arabic" pitchFamily="2" charset="-78"/>
              </a:rPr>
              <a:t>في هذه الخصال ، وما أثر</a:t>
            </a:r>
          </a:p>
          <a:p>
            <a:pPr algn="justLow"/>
            <a:r>
              <a:rPr lang="ar-KW" sz="4000" b="1">
                <a:cs typeface="Traditional Arabic" pitchFamily="2" charset="-78"/>
              </a:rPr>
              <a:t>ذلك على طالب العلم ؟</a:t>
            </a:r>
            <a:endParaRPr lang="en-US" sz="4000">
              <a:cs typeface="Traditional Arabic" pitchFamily="2" charset="-78"/>
            </a:endParaRP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4211638" y="345599"/>
            <a:ext cx="48244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KW" sz="3600" b="1" dirty="0">
                <a:cs typeface="Traditional Arabic" pitchFamily="2" charset="-78"/>
              </a:rPr>
              <a:t>سؤال وجواب</a:t>
            </a:r>
            <a:endParaRPr lang="en-US" sz="3600" dirty="0">
              <a:cs typeface="Traditional Arabic" pitchFamily="2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" y="61913"/>
            <a:ext cx="1349956" cy="642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/>
      <p:bldP spid="16393" grpId="0"/>
      <p:bldP spid="16394" grpId="0"/>
    </p:bld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780</Words>
  <Application>Microsoft Office PowerPoint</Application>
  <PresentationFormat>عرض على الشاشة (4:3)</PresentationFormat>
  <Paragraphs>96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7" baseType="lpstr">
      <vt:lpstr>Arial</vt:lpstr>
      <vt:lpstr>Traditional Arabic</vt:lpstr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مسير ماطر عجيل ناجى الظفيرى</cp:lastModifiedBy>
  <cp:revision>104</cp:revision>
  <dcterms:created xsi:type="dcterms:W3CDTF">2009-02-27T07:25:18Z</dcterms:created>
  <dcterms:modified xsi:type="dcterms:W3CDTF">2018-10-01T09:59:47Z</dcterms:modified>
</cp:coreProperties>
</file>