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6" d="100"/>
          <a:sy n="86" d="100"/>
        </p:scale>
        <p:origin x="152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53376-1319-4D7D-AED4-EE3B06F50E51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90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E0A1D-15C7-4AD2-BFC4-1D4E79348C75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99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DBC600-5A45-4697-B429-F9DED81FB706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13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C63FC-7A6C-48F2-A296-3DF596EE9A3B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402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98AE3A-5100-43CD-A38A-D27B3997749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2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37F0A2-155E-4712-8047-74DC50AE042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99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E5840-96CE-4A20-8DAC-DBD1F60B1F6E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5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A258D-8D3C-4933-A3CB-30E5564F75A4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88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3FAD2D-5880-4896-8B3C-60DCF6F8B114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08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FCBA9-7C4D-440F-94EC-A600D23D7FAF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7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7CF2DB-4236-464A-BB50-A1682BA8B21E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87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52A91183-0672-45B8-BBF7-2A7BA59EDD2E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50825" y="2133600"/>
            <a:ext cx="4465638" cy="20574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ar-KW" sz="12900" b="1">
                <a:solidFill>
                  <a:schemeClr val="bg1"/>
                </a:solidFill>
                <a:cs typeface="Traditional Arabic" pitchFamily="2" charset="-78"/>
              </a:rPr>
              <a:t>العبادة</a:t>
            </a:r>
            <a:endParaRPr lang="en-US" sz="1290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5" name="مربع نص 1"/>
          <p:cNvSpPr txBox="1">
            <a:spLocks noChangeArrowheads="1"/>
          </p:cNvSpPr>
          <p:nvPr/>
        </p:nvSpPr>
        <p:spPr bwMode="auto">
          <a:xfrm>
            <a:off x="2451720" y="6033343"/>
            <a:ext cx="320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rtl="1" eaLnBrk="1" hangingPunct="1"/>
            <a:r>
              <a:rPr lang="ar-KW" sz="4000" b="1" dirty="0">
                <a:latin typeface="Traditional Arabic" pitchFamily="2" charset="-78"/>
                <a:cs typeface="Traditional Arabic" pitchFamily="2" charset="-78"/>
              </a:rPr>
              <a:t>من كتاب زاد الأخيار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90870"/>
            <a:ext cx="1785764" cy="850498"/>
          </a:xfrm>
          <a:prstGeom prst="rect">
            <a:avLst/>
          </a:prstGeom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356100" y="1436688"/>
            <a:ext cx="4608513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600" b="1">
                <a:solidFill>
                  <a:schemeClr val="accent2"/>
                </a:solidFill>
                <a:cs typeface="Traditional Arabic" pitchFamily="2" charset="-78"/>
              </a:rPr>
              <a:t>1 - لغة :</a:t>
            </a:r>
            <a:r>
              <a:rPr lang="ar-SA" sz="3600" b="1">
                <a:cs typeface="Traditional Arabic" pitchFamily="2" charset="-78"/>
              </a:rPr>
              <a:t> الطاعة . قال تعالى : </a:t>
            </a:r>
            <a:r>
              <a:rPr lang="ar-KW" sz="3600" b="1">
                <a:cs typeface="Traditional Arabic" pitchFamily="2" charset="-78"/>
              </a:rPr>
              <a:t>    (</a:t>
            </a:r>
            <a:r>
              <a:rPr lang="ar-SA" sz="3600" b="1">
                <a:cs typeface="Traditional Arabic" pitchFamily="2" charset="-78"/>
              </a:rPr>
              <a:t> فادخلي في عبادي</a:t>
            </a:r>
            <a:r>
              <a:rPr lang="ar-KW" sz="3600" b="1">
                <a:cs typeface="Traditional Arabic" pitchFamily="2" charset="-78"/>
              </a:rPr>
              <a:t> )</a:t>
            </a:r>
            <a:r>
              <a:rPr lang="en-US" sz="3600" b="1">
                <a:cs typeface="Traditional Arabic" pitchFamily="2" charset="-78"/>
              </a:rPr>
              <a:t> </a:t>
            </a:r>
            <a:r>
              <a:rPr lang="ar-SA" sz="3600" b="1">
                <a:cs typeface="Traditional Arabic" pitchFamily="2" charset="-78"/>
              </a:rPr>
              <a:t>الفجر 29.</a:t>
            </a:r>
          </a:p>
          <a:p>
            <a:pPr algn="justLow"/>
            <a:r>
              <a:rPr lang="ar-SA" sz="3600" b="1">
                <a:solidFill>
                  <a:schemeClr val="accent2"/>
                </a:solidFill>
                <a:cs typeface="Traditional Arabic" pitchFamily="2" charset="-78"/>
              </a:rPr>
              <a:t>2 - اصطلاحا :</a:t>
            </a:r>
            <a:r>
              <a:rPr lang="ar-SA" sz="3600" b="1">
                <a:cs typeface="Traditional Arabic" pitchFamily="2" charset="-78"/>
              </a:rPr>
              <a:t> يعرّف شيخ الإسلام ابن تيمية العبادة فيقول : </a:t>
            </a:r>
            <a:r>
              <a:rPr lang="ar-KW" sz="3600" b="1">
                <a:cs typeface="Traditional Arabic" pitchFamily="2" charset="-78"/>
              </a:rPr>
              <a:t>  </a:t>
            </a:r>
            <a:r>
              <a:rPr lang="ar-SA" sz="3600" b="1">
                <a:cs typeface="Traditional Arabic" pitchFamily="2" charset="-78"/>
              </a:rPr>
              <a:t>" العبادة هي اسم جامع لكل ما يحبه الله ويرضاه من الأقوال والأعمال الباطنة والظاهرة . العبودية ص38.</a:t>
            </a:r>
            <a:endParaRPr lang="en-US" sz="3600" b="1">
              <a:cs typeface="Traditional Arabic" pitchFamily="2" charset="-78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462313" y="2516188"/>
            <a:ext cx="2885725" cy="193899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ar-SA" sz="6000" b="1" dirty="0" smtClean="0">
                <a:solidFill>
                  <a:schemeClr val="bg1"/>
                </a:solidFill>
                <a:cs typeface="Traditional Arabic" pitchFamily="2" charset="-78"/>
              </a:rPr>
              <a:t>أولا</a:t>
            </a:r>
            <a:r>
              <a:rPr lang="ar-KW" sz="6000" b="1" dirty="0" smtClean="0">
                <a:solidFill>
                  <a:schemeClr val="bg1"/>
                </a:solidFill>
                <a:cs typeface="Traditional Arabic" pitchFamily="2" charset="-78"/>
              </a:rPr>
              <a:t>:</a:t>
            </a:r>
            <a:endParaRPr lang="ar-KW" sz="6000" b="1" dirty="0">
              <a:solidFill>
                <a:schemeClr val="bg1"/>
              </a:solidFill>
              <a:cs typeface="Traditional Arabic" pitchFamily="2" charset="-78"/>
            </a:endParaRPr>
          </a:p>
          <a:p>
            <a:r>
              <a:rPr lang="ar-SA" sz="6000" b="1" dirty="0">
                <a:solidFill>
                  <a:schemeClr val="bg1"/>
                </a:solidFill>
                <a:cs typeface="Traditional Arabic" pitchFamily="2" charset="-78"/>
              </a:rPr>
              <a:t>معنى </a:t>
            </a:r>
            <a:r>
              <a:rPr lang="ar-SA" sz="6000" b="1" dirty="0" smtClean="0">
                <a:solidFill>
                  <a:schemeClr val="bg1"/>
                </a:solidFill>
                <a:cs typeface="Traditional Arabic" pitchFamily="2" charset="-78"/>
              </a:rPr>
              <a:t>العبادة:</a:t>
            </a:r>
            <a:endParaRPr lang="en-US" sz="60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90870"/>
            <a:ext cx="1785764" cy="850498"/>
          </a:xfrm>
          <a:prstGeom prst="rect">
            <a:avLst/>
          </a:prstGeo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427538" y="604838"/>
            <a:ext cx="4465637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800" b="1" dirty="0">
                <a:solidFill>
                  <a:schemeClr val="accent2"/>
                </a:solidFill>
                <a:cs typeface="Traditional Arabic" pitchFamily="2" charset="-78"/>
              </a:rPr>
              <a:t>1- العبادة غذاء </a:t>
            </a:r>
            <a:r>
              <a:rPr lang="ar-SA" sz="2800" b="1" dirty="0" smtClean="0">
                <a:solidFill>
                  <a:schemeClr val="accent2"/>
                </a:solidFill>
                <a:cs typeface="Traditional Arabic" pitchFamily="2" charset="-78"/>
              </a:rPr>
              <a:t>الروح:</a:t>
            </a:r>
            <a:endParaRPr lang="ar-SA" sz="2800" b="1" dirty="0">
              <a:solidFill>
                <a:schemeClr val="accent2"/>
              </a:solidFill>
              <a:cs typeface="Traditional Arabic" pitchFamily="2" charset="-78"/>
            </a:endParaRPr>
          </a:p>
          <a:p>
            <a:pPr algn="justLow"/>
            <a:r>
              <a:rPr lang="ar-SA" sz="2800" b="1" dirty="0">
                <a:cs typeface="Traditional Arabic" pitchFamily="2" charset="-78"/>
              </a:rPr>
              <a:t>تتمثل فيما سماه الرسول </a:t>
            </a:r>
            <a:r>
              <a:rPr lang="ar-KW" sz="2800" b="1" dirty="0">
                <a:cs typeface="Traditional Arabic" pitchFamily="2" charset="-78"/>
              </a:rPr>
              <a:t>صلى الله عليه وسلم</a:t>
            </a:r>
            <a:r>
              <a:rPr lang="ar-SA" sz="2800" b="1" dirty="0">
                <a:cs typeface="Traditional Arabic" pitchFamily="2" charset="-78"/>
              </a:rPr>
              <a:t>  " حلاوة الإيمان " متفق عليه. 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395288" y="2349500"/>
            <a:ext cx="2790825" cy="28352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6000" b="1" dirty="0" smtClean="0">
                <a:solidFill>
                  <a:schemeClr val="bg1"/>
                </a:solidFill>
                <a:cs typeface="Traditional Arabic" pitchFamily="2" charset="-78"/>
              </a:rPr>
              <a:t>ثانيا</a:t>
            </a:r>
            <a:r>
              <a:rPr lang="ar-KW" sz="6000" b="1" dirty="0" smtClean="0">
                <a:solidFill>
                  <a:schemeClr val="bg1"/>
                </a:solidFill>
                <a:cs typeface="Traditional Arabic" pitchFamily="2" charset="-78"/>
              </a:rPr>
              <a:t>:</a:t>
            </a:r>
            <a:endParaRPr lang="ar-KW" sz="60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6000" b="1" dirty="0">
                <a:solidFill>
                  <a:schemeClr val="bg1"/>
                </a:solidFill>
                <a:cs typeface="Traditional Arabic" pitchFamily="2" charset="-78"/>
              </a:rPr>
              <a:t>غاية العبادة </a:t>
            </a:r>
            <a:endParaRPr lang="ar-KW" sz="60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6000" b="1" dirty="0">
                <a:solidFill>
                  <a:schemeClr val="bg1"/>
                </a:solidFill>
                <a:cs typeface="Traditional Arabic" pitchFamily="2" charset="-78"/>
              </a:rPr>
              <a:t>في </a:t>
            </a:r>
            <a:r>
              <a:rPr lang="ar-SA" sz="6000" b="1" dirty="0" smtClean="0">
                <a:solidFill>
                  <a:schemeClr val="bg1"/>
                </a:solidFill>
                <a:cs typeface="Traditional Arabic" pitchFamily="2" charset="-78"/>
              </a:rPr>
              <a:t>الإسلام:</a:t>
            </a:r>
            <a:r>
              <a:rPr lang="ar-SA" sz="6000" dirty="0" smtClean="0">
                <a:solidFill>
                  <a:schemeClr val="bg1"/>
                </a:solidFill>
                <a:cs typeface="Traditional Arabic" pitchFamily="2" charset="-78"/>
              </a:rPr>
              <a:t> </a:t>
            </a:r>
            <a:endParaRPr lang="ar-SA" sz="6000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4500563" y="2046288"/>
            <a:ext cx="4392612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200" b="1" dirty="0">
                <a:solidFill>
                  <a:schemeClr val="accent2"/>
                </a:solidFill>
                <a:cs typeface="Traditional Arabic" pitchFamily="2" charset="-78"/>
              </a:rPr>
              <a:t>2- العبادة لله سبيل </a:t>
            </a:r>
            <a:r>
              <a:rPr lang="ar-SA" sz="3200" b="1" dirty="0" smtClean="0">
                <a:solidFill>
                  <a:schemeClr val="accent2"/>
                </a:solidFill>
                <a:cs typeface="Traditional Arabic" pitchFamily="2" charset="-78"/>
              </a:rPr>
              <a:t>الحرية: </a:t>
            </a:r>
            <a:endParaRPr lang="ar-SA" sz="3200" b="1" dirty="0">
              <a:solidFill>
                <a:schemeClr val="accent2"/>
              </a:solidFill>
              <a:cs typeface="Traditional Arabic" pitchFamily="2" charset="-78"/>
            </a:endParaRPr>
          </a:p>
          <a:p>
            <a:pPr algn="justLow"/>
            <a:r>
              <a:rPr lang="ar-SA" sz="3200" b="1" dirty="0">
                <a:cs typeface="Traditional Arabic" pitchFamily="2" charset="-78"/>
              </a:rPr>
              <a:t>يقول ابن تيمية : " فلا بد لكل عبد من مراد محبوب هو منتهى حبه </a:t>
            </a:r>
            <a:r>
              <a:rPr lang="ar-KW" sz="3200" b="1" dirty="0">
                <a:cs typeface="Traditional Arabic" pitchFamily="2" charset="-78"/>
              </a:rPr>
              <a:t> </a:t>
            </a:r>
            <a:r>
              <a:rPr lang="ar-SA" sz="3200" b="1" dirty="0">
                <a:cs typeface="Traditional Arabic" pitchFamily="2" charset="-78"/>
              </a:rPr>
              <a:t>وإرادته ، فمن لم يكن الله معبوده ومنتهى حبه يستعبده غير الله ، فيكون عبداً لذلك المراد المحبوب : إما المال ، وإما الجاه ، وإما الصور ، وإما ما يتخذه إلهاً من دون الله كالشمس والقمر.</a:t>
            </a:r>
            <a:r>
              <a:rPr lang="ar-KW" sz="3200" b="1" dirty="0">
                <a:cs typeface="Traditional Arabic" pitchFamily="2" charset="-78"/>
              </a:rPr>
              <a:t> </a:t>
            </a:r>
            <a:r>
              <a:rPr lang="ar-SA" sz="2400" b="1" dirty="0">
                <a:cs typeface="Traditional Arabic" pitchFamily="2" charset="-78"/>
              </a:rPr>
              <a:t>العبودية ص111-113.</a:t>
            </a:r>
            <a:endParaRPr lang="en-US" sz="2400" dirty="0">
              <a:cs typeface="Traditional Arabic" pitchFamily="2" charset="-78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90870"/>
            <a:ext cx="1785764" cy="850498"/>
          </a:xfrm>
          <a:prstGeom prst="rect">
            <a:avLst/>
          </a:prstGeom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500563" y="549275"/>
            <a:ext cx="4392612" cy="607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800" b="1">
                <a:solidFill>
                  <a:schemeClr val="accent2"/>
                </a:solidFill>
                <a:cs typeface="Traditional Arabic" pitchFamily="2" charset="-78"/>
              </a:rPr>
              <a:t>3- العبادة ابتلاء إلهي يصقل الإنسان :</a:t>
            </a:r>
            <a:r>
              <a:rPr lang="ar-SA" sz="2800" b="1">
                <a:cs typeface="Traditional Arabic" pitchFamily="2" charset="-78"/>
              </a:rPr>
              <a:t> </a:t>
            </a:r>
          </a:p>
          <a:p>
            <a:pPr algn="justLow"/>
            <a:r>
              <a:rPr lang="ar-SA" sz="2800" b="1">
                <a:cs typeface="Traditional Arabic" pitchFamily="2" charset="-78"/>
              </a:rPr>
              <a:t>قال تعالى :</a:t>
            </a:r>
            <a:r>
              <a:rPr lang="ar-KW" sz="2800" b="1">
                <a:cs typeface="Traditional Arabic" pitchFamily="2" charset="-78"/>
              </a:rPr>
              <a:t> (</a:t>
            </a:r>
            <a:r>
              <a:rPr lang="ar-SA" sz="2800" b="1">
                <a:cs typeface="Traditional Arabic" pitchFamily="2" charset="-78"/>
              </a:rPr>
              <a:t> وهو الذي خلق السموات والأرض في ستة أيام وكان عرشه على الماء ليبلوكم أيكم أحسن عملا </a:t>
            </a:r>
            <a:r>
              <a:rPr lang="ar-KW" sz="2800" b="1">
                <a:cs typeface="Traditional Arabic" pitchFamily="2" charset="-78"/>
              </a:rPr>
              <a:t>) </a:t>
            </a:r>
            <a:r>
              <a:rPr lang="ar-SA" sz="2800" b="1">
                <a:cs typeface="Traditional Arabic" pitchFamily="2" charset="-78"/>
              </a:rPr>
              <a:t>هود 7 . </a:t>
            </a:r>
          </a:p>
          <a:p>
            <a:pPr algn="justLow"/>
            <a:r>
              <a:rPr lang="ar-SA" sz="2800" b="1">
                <a:cs typeface="Traditional Arabic" pitchFamily="2" charset="-78"/>
              </a:rPr>
              <a:t>وقال تعالى : </a:t>
            </a:r>
            <a:r>
              <a:rPr lang="ar-KW" sz="2800" b="1">
                <a:cs typeface="Traditional Arabic" pitchFamily="2" charset="-78"/>
              </a:rPr>
              <a:t>(</a:t>
            </a:r>
            <a:r>
              <a:rPr lang="ar-SA" sz="2800" b="1">
                <a:cs typeface="Traditional Arabic" pitchFamily="2" charset="-78"/>
              </a:rPr>
              <a:t> تبارك الذي بيده الملك وهو على كل شيء قدير . الذي خلق الموت والحياة ليبلوكم أيكم أحسن عملا </a:t>
            </a:r>
            <a:r>
              <a:rPr lang="ar-KW" sz="2800" b="1">
                <a:cs typeface="Traditional Arabic" pitchFamily="2" charset="-78"/>
              </a:rPr>
              <a:t>) </a:t>
            </a:r>
            <a:r>
              <a:rPr lang="ar-SA" sz="2000" b="1">
                <a:cs typeface="Traditional Arabic" pitchFamily="2" charset="-78"/>
              </a:rPr>
              <a:t>الملك 1.</a:t>
            </a:r>
          </a:p>
          <a:p>
            <a:pPr algn="justLow"/>
            <a:r>
              <a:rPr lang="ar-SA" sz="2800" b="1">
                <a:solidFill>
                  <a:schemeClr val="accent2"/>
                </a:solidFill>
                <a:cs typeface="Traditional Arabic" pitchFamily="2" charset="-78"/>
              </a:rPr>
              <a:t>4- العبادة حق لله على عباده : </a:t>
            </a:r>
          </a:p>
          <a:p>
            <a:pPr algn="justLow"/>
            <a:r>
              <a:rPr lang="ar-KW" sz="2800" b="1">
                <a:cs typeface="Traditional Arabic" pitchFamily="2" charset="-78"/>
              </a:rPr>
              <a:t>    </a:t>
            </a:r>
            <a:r>
              <a:rPr lang="ar-SA" sz="2800" b="1">
                <a:cs typeface="Traditional Arabic" pitchFamily="2" charset="-78"/>
              </a:rPr>
              <a:t> عن معاذ بن جبل</a:t>
            </a:r>
            <a:r>
              <a:rPr lang="ar-KW" sz="2800" b="1">
                <a:cs typeface="Traditional Arabic" pitchFamily="2" charset="-78"/>
              </a:rPr>
              <a:t> رضي الله عنه</a:t>
            </a:r>
            <a:r>
              <a:rPr lang="ar-SA" sz="2800" b="1">
                <a:cs typeface="Traditional Arabic" pitchFamily="2" charset="-78"/>
              </a:rPr>
              <a:t> قال : </a:t>
            </a:r>
            <a:r>
              <a:rPr lang="ar-KW" sz="2800" b="1">
                <a:cs typeface="Traditional Arabic" pitchFamily="2" charset="-78"/>
              </a:rPr>
              <a:t> </a:t>
            </a:r>
            <a:r>
              <a:rPr lang="ar-SA" sz="2800" b="1">
                <a:cs typeface="Traditional Arabic" pitchFamily="2" charset="-78"/>
              </a:rPr>
              <a:t>" كنت رديف النبي</a:t>
            </a:r>
            <a:r>
              <a:rPr lang="ar-KW" sz="2800" b="1">
                <a:cs typeface="Traditional Arabic" pitchFamily="2" charset="-78"/>
              </a:rPr>
              <a:t> صلى الله عليه وسلم</a:t>
            </a:r>
            <a:r>
              <a:rPr lang="ar-SA" sz="2800" b="1">
                <a:cs typeface="Traditional Arabic" pitchFamily="2" charset="-78"/>
              </a:rPr>
              <a:t> على حمار ، فقال لي : يا معاذ ؛ أتدري ما حق الله على العباد ؟ قلت : الله ورسوله أعلم . قال : حق الله على العباد أن يعبدوه ولا يشركوا به شيئاً " </a:t>
            </a:r>
            <a:r>
              <a:rPr lang="ar-SA" sz="2400" b="1">
                <a:cs typeface="Traditional Arabic" pitchFamily="2" charset="-78"/>
              </a:rPr>
              <a:t>متفق عليه.</a:t>
            </a:r>
            <a:endParaRPr lang="en-US" sz="2400" b="1">
              <a:cs typeface="Traditional Arabic" pitchFamily="2" charset="-78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95288" y="2349500"/>
            <a:ext cx="2790825" cy="286232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6000" b="1" dirty="0" smtClean="0">
                <a:solidFill>
                  <a:schemeClr val="bg1"/>
                </a:solidFill>
                <a:cs typeface="Traditional Arabic" pitchFamily="2" charset="-78"/>
              </a:rPr>
              <a:t>ثانيا</a:t>
            </a:r>
            <a:r>
              <a:rPr lang="ar-KW" sz="6000" b="1" dirty="0" smtClean="0">
                <a:solidFill>
                  <a:schemeClr val="bg1"/>
                </a:solidFill>
                <a:cs typeface="Traditional Arabic" pitchFamily="2" charset="-78"/>
              </a:rPr>
              <a:t>:</a:t>
            </a:r>
            <a:endParaRPr lang="ar-KW" sz="60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6000" b="1" dirty="0">
                <a:solidFill>
                  <a:schemeClr val="bg1"/>
                </a:solidFill>
                <a:cs typeface="Traditional Arabic" pitchFamily="2" charset="-78"/>
              </a:rPr>
              <a:t>غاية العبادة </a:t>
            </a:r>
            <a:endParaRPr lang="ar-KW" sz="60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6000" b="1" dirty="0">
                <a:solidFill>
                  <a:schemeClr val="bg1"/>
                </a:solidFill>
                <a:cs typeface="Traditional Arabic" pitchFamily="2" charset="-78"/>
              </a:rPr>
              <a:t>في </a:t>
            </a:r>
            <a:r>
              <a:rPr lang="ar-SA" sz="6000" b="1" dirty="0" smtClean="0">
                <a:solidFill>
                  <a:schemeClr val="bg1"/>
                </a:solidFill>
                <a:cs typeface="Traditional Arabic" pitchFamily="2" charset="-78"/>
              </a:rPr>
              <a:t>الإسلام:</a:t>
            </a:r>
            <a:r>
              <a:rPr lang="ar-SA" sz="6000" dirty="0" smtClean="0">
                <a:solidFill>
                  <a:schemeClr val="bg1"/>
                </a:solidFill>
                <a:cs typeface="Traditional Arabic" pitchFamily="2" charset="-78"/>
              </a:rPr>
              <a:t> </a:t>
            </a:r>
            <a:endParaRPr lang="ar-SA" sz="6000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90870"/>
            <a:ext cx="1785764" cy="850498"/>
          </a:xfrm>
          <a:prstGeom prst="rect">
            <a:avLst/>
          </a:prstGeom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716463" y="1412875"/>
            <a:ext cx="4176712" cy="447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200" b="1">
                <a:solidFill>
                  <a:schemeClr val="accent2"/>
                </a:solidFill>
                <a:cs typeface="Traditional Arabic" pitchFamily="2" charset="-78"/>
              </a:rPr>
              <a:t>5- العبادة طلباً للثواب وخوفاً من العقاب :</a:t>
            </a:r>
            <a:r>
              <a:rPr lang="ar-SA" sz="3200" b="1">
                <a:cs typeface="Traditional Arabic" pitchFamily="2" charset="-78"/>
              </a:rPr>
              <a:t> </a:t>
            </a:r>
          </a:p>
          <a:p>
            <a:pPr algn="justLow"/>
            <a:r>
              <a:rPr lang="ar-SA" sz="3200" b="1">
                <a:cs typeface="Traditional Arabic" pitchFamily="2" charset="-78"/>
              </a:rPr>
              <a:t>كما قال تعالى : في خواص عباده الذين عبدهم المشركون ودعوهم من دون الله أو مع الله :</a:t>
            </a:r>
            <a:r>
              <a:rPr lang="ar-KW" sz="3200" b="1">
                <a:cs typeface="Traditional Arabic" pitchFamily="2" charset="-78"/>
              </a:rPr>
              <a:t> (</a:t>
            </a:r>
            <a:r>
              <a:rPr lang="ar-SA" sz="3200" b="1">
                <a:cs typeface="Traditional Arabic" pitchFamily="2" charset="-78"/>
              </a:rPr>
              <a:t> أولئك الذين يدعون ، يبتغون إلى ربهم الوسيلة أيهم أقرب ويرجون رحمته ويخافون عذابه ، إن عذاب ربك  كان محذورا </a:t>
            </a:r>
            <a:r>
              <a:rPr lang="ar-KW" sz="3200" b="1">
                <a:cs typeface="Traditional Arabic" pitchFamily="2" charset="-78"/>
              </a:rPr>
              <a:t>) </a:t>
            </a:r>
            <a:r>
              <a:rPr lang="ar-SA" sz="3200" b="1">
                <a:cs typeface="Traditional Arabic" pitchFamily="2" charset="-78"/>
              </a:rPr>
              <a:t>الإسراء 57.</a:t>
            </a:r>
            <a:r>
              <a:rPr lang="ar-SA" sz="3200">
                <a:cs typeface="Traditional Arabic" pitchFamily="2" charset="-78"/>
              </a:rPr>
              <a:t> </a:t>
            </a:r>
            <a:endParaRPr lang="en-US" sz="3200">
              <a:cs typeface="Traditional Arabic" pitchFamily="2" charset="-78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95288" y="2349500"/>
            <a:ext cx="2790825" cy="286232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6000" b="1" dirty="0" smtClean="0">
                <a:solidFill>
                  <a:schemeClr val="bg1"/>
                </a:solidFill>
                <a:cs typeface="Traditional Arabic" pitchFamily="2" charset="-78"/>
              </a:rPr>
              <a:t>ثانيا</a:t>
            </a:r>
            <a:r>
              <a:rPr lang="ar-KW" sz="6000" b="1" dirty="0" smtClean="0">
                <a:solidFill>
                  <a:schemeClr val="bg1"/>
                </a:solidFill>
                <a:cs typeface="Traditional Arabic" pitchFamily="2" charset="-78"/>
              </a:rPr>
              <a:t>:</a:t>
            </a:r>
            <a:endParaRPr lang="ar-KW" sz="60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6000" b="1" dirty="0">
                <a:solidFill>
                  <a:schemeClr val="bg1"/>
                </a:solidFill>
                <a:cs typeface="Traditional Arabic" pitchFamily="2" charset="-78"/>
              </a:rPr>
              <a:t>غاية العبادة </a:t>
            </a:r>
            <a:endParaRPr lang="ar-KW" sz="60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6000" b="1" dirty="0">
                <a:solidFill>
                  <a:schemeClr val="bg1"/>
                </a:solidFill>
                <a:cs typeface="Traditional Arabic" pitchFamily="2" charset="-78"/>
              </a:rPr>
              <a:t>في </a:t>
            </a:r>
            <a:r>
              <a:rPr lang="ar-SA" sz="6000" b="1" dirty="0" smtClean="0">
                <a:solidFill>
                  <a:schemeClr val="bg1"/>
                </a:solidFill>
                <a:cs typeface="Traditional Arabic" pitchFamily="2" charset="-78"/>
              </a:rPr>
              <a:t>الإسلام:</a:t>
            </a:r>
            <a:r>
              <a:rPr lang="ar-SA" sz="6000" dirty="0" smtClean="0">
                <a:solidFill>
                  <a:schemeClr val="bg1"/>
                </a:solidFill>
                <a:cs typeface="Traditional Arabic" pitchFamily="2" charset="-78"/>
              </a:rPr>
              <a:t> </a:t>
            </a:r>
            <a:endParaRPr lang="ar-SA" sz="6000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90870"/>
            <a:ext cx="1785764" cy="850498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356100" y="692150"/>
            <a:ext cx="446405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400" b="1" dirty="0">
                <a:solidFill>
                  <a:schemeClr val="accent2"/>
                </a:solidFill>
                <a:cs typeface="Traditional Arabic" pitchFamily="2" charset="-78"/>
              </a:rPr>
              <a:t> 1- لا يعبد إلاّ الله :</a:t>
            </a:r>
            <a:r>
              <a:rPr lang="ar-SA" sz="2400" b="1" dirty="0">
                <a:cs typeface="Traditional Arabic" pitchFamily="2" charset="-78"/>
              </a:rPr>
              <a:t> </a:t>
            </a:r>
          </a:p>
          <a:p>
            <a:pPr algn="justLow"/>
            <a:r>
              <a:rPr lang="ar-SA" sz="2400" b="1" dirty="0">
                <a:cs typeface="Traditional Arabic" pitchFamily="2" charset="-78"/>
              </a:rPr>
              <a:t>قال تعالى : </a:t>
            </a:r>
            <a:r>
              <a:rPr lang="ar-KW" sz="2400" b="1" dirty="0">
                <a:cs typeface="Traditional Arabic" pitchFamily="2" charset="-78"/>
              </a:rPr>
              <a:t>(</a:t>
            </a:r>
            <a:r>
              <a:rPr lang="ar-SA" sz="2400" b="1" dirty="0">
                <a:cs typeface="Traditional Arabic" pitchFamily="2" charset="-78"/>
              </a:rPr>
              <a:t> ولقد بعثنا في كل أمة رسولاً أن اعبدوا الله واجتنبوا الطاغوت </a:t>
            </a:r>
            <a:r>
              <a:rPr lang="ar-KW" sz="2400" b="1" dirty="0">
                <a:cs typeface="Traditional Arabic" pitchFamily="2" charset="-78"/>
              </a:rPr>
              <a:t>) </a:t>
            </a:r>
            <a:r>
              <a:rPr lang="ar-SA" sz="2400" b="1" dirty="0">
                <a:cs typeface="Traditional Arabic" pitchFamily="2" charset="-78"/>
              </a:rPr>
              <a:t>النحل </a:t>
            </a:r>
            <a:r>
              <a:rPr lang="ar-SA" sz="2400" b="1" dirty="0" smtClean="0">
                <a:cs typeface="Traditional Arabic" pitchFamily="2" charset="-78"/>
              </a:rPr>
              <a:t>36. </a:t>
            </a:r>
            <a:endParaRPr lang="ar-SA" sz="2400" b="1" dirty="0">
              <a:cs typeface="Traditional Arabic" pitchFamily="2" charset="-78"/>
            </a:endParaRPr>
          </a:p>
          <a:p>
            <a:pPr algn="justLow"/>
            <a:r>
              <a:rPr lang="ar-SA" sz="2400" b="1" dirty="0">
                <a:solidFill>
                  <a:schemeClr val="accent2"/>
                </a:solidFill>
                <a:cs typeface="Traditional Arabic" pitchFamily="2" charset="-78"/>
              </a:rPr>
              <a:t>2- تحرير العبادة من رق </a:t>
            </a:r>
            <a:r>
              <a:rPr lang="ar-SA" sz="2400" b="1" dirty="0" smtClean="0">
                <a:solidFill>
                  <a:schemeClr val="accent2"/>
                </a:solidFill>
                <a:cs typeface="Traditional Arabic" pitchFamily="2" charset="-78"/>
              </a:rPr>
              <a:t>الكهنوت:</a:t>
            </a:r>
            <a:r>
              <a:rPr lang="ar-SA" sz="2400" b="1" dirty="0" smtClean="0">
                <a:cs typeface="Traditional Arabic" pitchFamily="2" charset="-78"/>
              </a:rPr>
              <a:t> </a:t>
            </a:r>
            <a:endParaRPr lang="ar-SA" sz="2400" b="1" dirty="0">
              <a:cs typeface="Traditional Arabic" pitchFamily="2" charset="-78"/>
            </a:endParaRPr>
          </a:p>
          <a:p>
            <a:pPr algn="justLow"/>
            <a:r>
              <a:rPr lang="ar-SA" sz="2400" b="1" dirty="0">
                <a:cs typeface="Traditional Arabic" pitchFamily="2" charset="-78"/>
              </a:rPr>
              <a:t>فاعتقاد المسلمين يقوم على </a:t>
            </a:r>
            <a:r>
              <a:rPr lang="ar-SA" sz="2400" b="1" dirty="0" smtClean="0">
                <a:cs typeface="Traditional Arabic" pitchFamily="2" charset="-78"/>
              </a:rPr>
              <a:t>حقيقتين: </a:t>
            </a:r>
            <a:endParaRPr lang="ar-SA" sz="2400" b="1" dirty="0">
              <a:cs typeface="Traditional Arabic" pitchFamily="2" charset="-78"/>
            </a:endParaRPr>
          </a:p>
          <a:p>
            <a:pPr algn="justLow"/>
            <a:r>
              <a:rPr lang="ar-SA" sz="2400" b="1" dirty="0">
                <a:solidFill>
                  <a:schemeClr val="accent2"/>
                </a:solidFill>
                <a:cs typeface="Traditional Arabic" pitchFamily="2" charset="-78"/>
              </a:rPr>
              <a:t>أولاهما :</a:t>
            </a:r>
            <a:r>
              <a:rPr lang="ar-SA" sz="2400" b="1" dirty="0">
                <a:cs typeface="Traditional Arabic" pitchFamily="2" charset="-78"/>
              </a:rPr>
              <a:t> أنه تعالى فوق عباده علواً وقهراً وسلطاناً وتصرفاً </a:t>
            </a:r>
            <a:r>
              <a:rPr lang="ar-KW" sz="2400" b="1" dirty="0">
                <a:cs typeface="Traditional Arabic" pitchFamily="2" charset="-78"/>
              </a:rPr>
              <a:t>(</a:t>
            </a:r>
            <a:r>
              <a:rPr lang="ar-SA" sz="2400" b="1" dirty="0">
                <a:cs typeface="Traditional Arabic" pitchFamily="2" charset="-78"/>
              </a:rPr>
              <a:t> وهو القاهر فوق عباده ، وهو الحكيم الخبير </a:t>
            </a:r>
            <a:r>
              <a:rPr lang="ar-KW" sz="2400" b="1" dirty="0">
                <a:cs typeface="Traditional Arabic" pitchFamily="2" charset="-78"/>
              </a:rPr>
              <a:t>) </a:t>
            </a:r>
            <a:r>
              <a:rPr lang="ar-SA" sz="2400" b="1" dirty="0">
                <a:cs typeface="Traditional Arabic" pitchFamily="2" charset="-78"/>
              </a:rPr>
              <a:t>الأنعام 18 . </a:t>
            </a:r>
          </a:p>
          <a:p>
            <a:pPr algn="justLow"/>
            <a:r>
              <a:rPr lang="ar-SA" sz="2400" b="1" dirty="0">
                <a:solidFill>
                  <a:schemeClr val="accent2"/>
                </a:solidFill>
                <a:cs typeface="Traditional Arabic" pitchFamily="2" charset="-78"/>
              </a:rPr>
              <a:t>والحقيقة الثانية :</a:t>
            </a:r>
            <a:r>
              <a:rPr lang="ar-SA" sz="2400" b="1" dirty="0">
                <a:cs typeface="Traditional Arabic" pitchFamily="2" charset="-78"/>
              </a:rPr>
              <a:t> أن الله تعالى ـ مع عظمته وعلو شأنه ـ قريب من خلقه بل هو معهم أينما كانوا :</a:t>
            </a:r>
            <a:r>
              <a:rPr lang="ar-KW" sz="2400" b="1" dirty="0">
                <a:cs typeface="Traditional Arabic" pitchFamily="2" charset="-78"/>
              </a:rPr>
              <a:t> </a:t>
            </a:r>
            <a:r>
              <a:rPr lang="ar-KW" sz="2400" b="1" dirty="0" smtClean="0">
                <a:cs typeface="Traditional Arabic" pitchFamily="2" charset="-78"/>
              </a:rPr>
              <a:t>    </a:t>
            </a:r>
            <a:r>
              <a:rPr lang="ar-KW" sz="2400" b="1" dirty="0">
                <a:cs typeface="Traditional Arabic" pitchFamily="2" charset="-78"/>
              </a:rPr>
              <a:t>(</a:t>
            </a:r>
            <a:r>
              <a:rPr lang="ar-SA" sz="2400" b="1" dirty="0">
                <a:cs typeface="Traditional Arabic" pitchFamily="2" charset="-78"/>
              </a:rPr>
              <a:t> هو الذي خلق السماوات والأرض في ستة أيام ثم استوى على العرش ، يعلم ما يلج في الأرض وما يخرج منها، وما ينزل من السماء وما يعرج فيها ، وهو معكم أينما كنتم والله بما تعملون بصير </a:t>
            </a:r>
            <a:r>
              <a:rPr lang="ar-KW" sz="2400" b="1" dirty="0">
                <a:cs typeface="Traditional Arabic" pitchFamily="2" charset="-78"/>
              </a:rPr>
              <a:t>) </a:t>
            </a:r>
            <a:r>
              <a:rPr lang="ar-SA" sz="2400" b="1" dirty="0">
                <a:cs typeface="Traditional Arabic" pitchFamily="2" charset="-78"/>
              </a:rPr>
              <a:t>الحديد 4 .</a:t>
            </a:r>
            <a:r>
              <a:rPr lang="ar-SA" sz="2400" dirty="0">
                <a:cs typeface="Traditional Arabic" pitchFamily="2" charset="-78"/>
              </a:rPr>
              <a:t> </a:t>
            </a:r>
            <a:endParaRPr lang="en-US" sz="2400" dirty="0">
              <a:cs typeface="Traditional Arabic" pitchFamily="2" charset="-78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54338" y="2205038"/>
            <a:ext cx="3506088" cy="258532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ثالثا</a:t>
            </a:r>
            <a:r>
              <a:rPr lang="ar-KW" sz="5400" b="1" dirty="0" smtClean="0">
                <a:solidFill>
                  <a:schemeClr val="bg1"/>
                </a:solidFill>
                <a:cs typeface="Traditional Arabic" pitchFamily="2" charset="-78"/>
              </a:rPr>
              <a:t>: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مباد</a:t>
            </a:r>
            <a:r>
              <a:rPr lang="ar-KW" sz="5400" b="1" dirty="0" smtClean="0">
                <a:solidFill>
                  <a:schemeClr val="bg1"/>
                </a:solidFill>
                <a:cs typeface="Traditional Arabic" pitchFamily="2" charset="-78"/>
              </a:rPr>
              <a:t>ئ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أساسية 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في مفهوم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العبادة:</a:t>
            </a:r>
            <a:endParaRPr lang="ar-SA" sz="54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90870"/>
            <a:ext cx="1785764" cy="850498"/>
          </a:xfrm>
          <a:prstGeom prst="rect">
            <a:avLst/>
          </a:prstGeom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4500563" y="984250"/>
            <a:ext cx="4319587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200" b="1" dirty="0">
                <a:solidFill>
                  <a:schemeClr val="accent2"/>
                </a:solidFill>
                <a:cs typeface="Traditional Arabic" pitchFamily="2" charset="-78"/>
              </a:rPr>
              <a:t>3- إخلاص القلوب أساس القبول :</a:t>
            </a:r>
            <a:r>
              <a:rPr lang="ar-SA" sz="3200" b="1" dirty="0">
                <a:cs typeface="Traditional Arabic" pitchFamily="2" charset="-78"/>
              </a:rPr>
              <a:t> </a:t>
            </a:r>
          </a:p>
          <a:p>
            <a:pPr algn="justLow"/>
            <a:r>
              <a:rPr lang="ar-SA" sz="3200" b="1" dirty="0">
                <a:cs typeface="Traditional Arabic" pitchFamily="2" charset="-78"/>
              </a:rPr>
              <a:t>وفي هذا يقول الرسول صلى الله عليه وسلم : " إنّ الله لا ينظر إلى أجسامكم ولا إلى صوركم ، ولكن ينظر إلى قلوبكم " رواه مسلم . ويقول رسول الله صلى الله عليه </a:t>
            </a:r>
            <a:r>
              <a:rPr lang="ar-KW" sz="3200" b="1" dirty="0" smtClean="0">
                <a:cs typeface="Traditional Arabic" pitchFamily="2" charset="-78"/>
              </a:rPr>
              <a:t> </a:t>
            </a:r>
            <a:r>
              <a:rPr lang="ar-SA" sz="3200" b="1" dirty="0" smtClean="0">
                <a:cs typeface="Traditional Arabic" pitchFamily="2" charset="-78"/>
              </a:rPr>
              <a:t>وسلم </a:t>
            </a:r>
            <a:r>
              <a:rPr lang="ar-SA" sz="3200" b="1" dirty="0">
                <a:cs typeface="Traditional Arabic" pitchFamily="2" charset="-78"/>
              </a:rPr>
              <a:t>: " ألا إن في الجسد مضغة إذا صلحت صلح الجسد كله ، وإذا فسدت فسد الجسد كله إلا وهي القلب " متفق عليه .  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54338" y="2205038"/>
            <a:ext cx="3506088" cy="258532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ثالثا</a:t>
            </a:r>
            <a:r>
              <a:rPr lang="ar-KW" sz="5400" b="1" dirty="0" smtClean="0">
                <a:solidFill>
                  <a:schemeClr val="bg1"/>
                </a:solidFill>
                <a:cs typeface="Traditional Arabic" pitchFamily="2" charset="-78"/>
              </a:rPr>
              <a:t>: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مباد</a:t>
            </a:r>
            <a:r>
              <a:rPr lang="ar-KW" sz="5400" b="1" dirty="0" smtClean="0">
                <a:solidFill>
                  <a:schemeClr val="bg1"/>
                </a:solidFill>
                <a:cs typeface="Traditional Arabic" pitchFamily="2" charset="-78"/>
              </a:rPr>
              <a:t>ئ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أساسية 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في مفهوم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العبادة:</a:t>
            </a:r>
            <a:endParaRPr lang="ar-SA" sz="54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90870"/>
            <a:ext cx="1785764" cy="850498"/>
          </a:xfrm>
          <a:prstGeom prst="rect">
            <a:avLst/>
          </a:prstGeo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4284663" y="454025"/>
            <a:ext cx="4572000" cy="607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800" b="1">
                <a:solidFill>
                  <a:schemeClr val="accent2"/>
                </a:solidFill>
                <a:cs typeface="Traditional Arabic" pitchFamily="2" charset="-78"/>
              </a:rPr>
              <a:t>4- لا يعبد الله إلاّ بما شرع :</a:t>
            </a:r>
            <a:r>
              <a:rPr lang="ar-SA" sz="2800" b="1">
                <a:cs typeface="Traditional Arabic" pitchFamily="2" charset="-78"/>
              </a:rPr>
              <a:t> </a:t>
            </a:r>
          </a:p>
          <a:p>
            <a:pPr algn="justLow"/>
            <a:r>
              <a:rPr lang="ar-SA" sz="2800" b="1">
                <a:cs typeface="Traditional Arabic" pitchFamily="2" charset="-78"/>
              </a:rPr>
              <a:t> قال تعالى :</a:t>
            </a:r>
            <a:r>
              <a:rPr lang="ar-KW" sz="2800" b="1">
                <a:cs typeface="Traditional Arabic" pitchFamily="2" charset="-78"/>
              </a:rPr>
              <a:t> (</a:t>
            </a:r>
            <a:r>
              <a:rPr lang="ar-SA" sz="2800" b="1">
                <a:cs typeface="Traditional Arabic" pitchFamily="2" charset="-78"/>
              </a:rPr>
              <a:t> فمن كان يرجو لقاء ربه فليعمل عملاً صالحاً ولا يشرك بعبادة ربه أحداً </a:t>
            </a:r>
            <a:r>
              <a:rPr lang="ar-KW" sz="2800" b="1">
                <a:cs typeface="Traditional Arabic" pitchFamily="2" charset="-78"/>
              </a:rPr>
              <a:t>)</a:t>
            </a:r>
            <a:r>
              <a:rPr lang="en-US" sz="2800" b="1">
                <a:cs typeface="Traditional Arabic" pitchFamily="2" charset="-78"/>
              </a:rPr>
              <a:t> </a:t>
            </a:r>
            <a:r>
              <a:rPr lang="ar-SA" sz="2800" b="1">
                <a:cs typeface="Traditional Arabic" pitchFamily="2" charset="-78"/>
              </a:rPr>
              <a:t>الكهف 110 ، وقال تعالى :</a:t>
            </a:r>
            <a:r>
              <a:rPr lang="ar-KW" sz="2800" b="1">
                <a:cs typeface="Traditional Arabic" pitchFamily="2" charset="-78"/>
              </a:rPr>
              <a:t>  (</a:t>
            </a:r>
            <a:r>
              <a:rPr lang="ar-SA" sz="2800" b="1">
                <a:cs typeface="Traditional Arabic" pitchFamily="2" charset="-78"/>
              </a:rPr>
              <a:t> بلى من أسلم وجهه لله ـ وهو محسن ـ فله أجره عند ربه ولا خوف عليهم ولا هم </a:t>
            </a:r>
            <a:r>
              <a:rPr lang="ar-KW" sz="2800" b="1">
                <a:cs typeface="Traditional Arabic" pitchFamily="2" charset="-78"/>
              </a:rPr>
              <a:t> </a:t>
            </a:r>
            <a:r>
              <a:rPr lang="ar-SA" sz="2800" b="1">
                <a:cs typeface="Traditional Arabic" pitchFamily="2" charset="-78"/>
              </a:rPr>
              <a:t>يحزنون </a:t>
            </a:r>
            <a:r>
              <a:rPr lang="ar-KW" sz="2800" b="1">
                <a:cs typeface="Traditional Arabic" pitchFamily="2" charset="-78"/>
              </a:rPr>
              <a:t>)</a:t>
            </a:r>
            <a:r>
              <a:rPr lang="en-US" sz="2800" b="1">
                <a:cs typeface="Traditional Arabic" pitchFamily="2" charset="-78"/>
              </a:rPr>
              <a:t> </a:t>
            </a:r>
            <a:r>
              <a:rPr lang="ar-SA" sz="2800" b="1">
                <a:cs typeface="Traditional Arabic" pitchFamily="2" charset="-78"/>
              </a:rPr>
              <a:t>البقرة 112 . </a:t>
            </a:r>
          </a:p>
          <a:p>
            <a:pPr algn="justLow"/>
            <a:r>
              <a:rPr lang="ar-SA" sz="2800" b="1">
                <a:cs typeface="Traditional Arabic" pitchFamily="2" charset="-78"/>
              </a:rPr>
              <a:t>قال الإمام ابن تيمية: " جماع الدين أصلان :  ألا نعبد إلا الله ، ولا نعبده إلا بما شرع . ولا نعبده بالبدع . كما قال </a:t>
            </a:r>
            <a:r>
              <a:rPr lang="ar-KW" sz="2800" b="1">
                <a:cs typeface="Traditional Arabic" pitchFamily="2" charset="-78"/>
              </a:rPr>
              <a:t>  </a:t>
            </a:r>
            <a:r>
              <a:rPr lang="ar-SA" sz="2800" b="1">
                <a:cs typeface="Traditional Arabic" pitchFamily="2" charset="-78"/>
              </a:rPr>
              <a:t>تعالى : </a:t>
            </a:r>
            <a:r>
              <a:rPr lang="ar-KW" sz="2800" b="1">
                <a:cs typeface="Traditional Arabic" pitchFamily="2" charset="-78"/>
              </a:rPr>
              <a:t>(</a:t>
            </a:r>
            <a:r>
              <a:rPr lang="ar-SA" sz="2800" b="1">
                <a:cs typeface="Traditional Arabic" pitchFamily="2" charset="-78"/>
              </a:rPr>
              <a:t> فمن كان يرجو لقاء ربه فليعمل عملاً صالحاً ولا يشرك بعبادة ربه أحداً </a:t>
            </a:r>
            <a:r>
              <a:rPr lang="ar-KW" sz="2800" b="1">
                <a:cs typeface="Traditional Arabic" pitchFamily="2" charset="-78"/>
              </a:rPr>
              <a:t>)</a:t>
            </a:r>
            <a:r>
              <a:rPr lang="ar-SA" sz="2800" b="1">
                <a:cs typeface="Traditional Arabic" pitchFamily="2" charset="-78"/>
              </a:rPr>
              <a:t> . </a:t>
            </a:r>
            <a:r>
              <a:rPr lang="ar-SA" sz="2000" b="1">
                <a:cs typeface="Traditional Arabic" pitchFamily="2" charset="-78"/>
              </a:rPr>
              <a:t>العبودية ص 170-171.</a:t>
            </a:r>
          </a:p>
          <a:p>
            <a:pPr algn="justLow"/>
            <a:r>
              <a:rPr lang="ar-SA" sz="2800" b="1">
                <a:cs typeface="Traditional Arabic" pitchFamily="2" charset="-78"/>
              </a:rPr>
              <a:t>وذلك تحقيق الشهادتين : شهادة أن لا إله إلا الله . وشهادة أن محمداً رسول الله .</a:t>
            </a:r>
            <a:r>
              <a:rPr lang="ar-SA" sz="2800">
                <a:cs typeface="Traditional Arabic" pitchFamily="2" charset="-78"/>
              </a:rPr>
              <a:t> </a:t>
            </a:r>
            <a:endParaRPr lang="en-US" sz="2800">
              <a:cs typeface="Traditional Arabic" pitchFamily="2" charset="-78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54338" y="2205038"/>
            <a:ext cx="3506088" cy="258532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ثالثا</a:t>
            </a:r>
            <a:r>
              <a:rPr lang="ar-KW" sz="5400" b="1" dirty="0" smtClean="0">
                <a:solidFill>
                  <a:schemeClr val="bg1"/>
                </a:solidFill>
                <a:cs typeface="Traditional Arabic" pitchFamily="2" charset="-78"/>
              </a:rPr>
              <a:t>: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مباد</a:t>
            </a:r>
            <a:r>
              <a:rPr lang="ar-KW" sz="5400" b="1" dirty="0" smtClean="0">
                <a:solidFill>
                  <a:schemeClr val="bg1"/>
                </a:solidFill>
                <a:cs typeface="Traditional Arabic" pitchFamily="2" charset="-78"/>
              </a:rPr>
              <a:t>ئ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أساسية 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في مفهوم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العبادة:</a:t>
            </a:r>
            <a:endParaRPr lang="ar-SA" sz="54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90870"/>
            <a:ext cx="1785764" cy="850498"/>
          </a:xfrm>
          <a:prstGeom prst="rect">
            <a:avLst/>
          </a:prstGeom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427538" y="549275"/>
            <a:ext cx="4392612" cy="613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600" b="1" dirty="0">
                <a:solidFill>
                  <a:schemeClr val="accent2"/>
                </a:solidFill>
                <a:cs typeface="Traditional Arabic" pitchFamily="2" charset="-78"/>
              </a:rPr>
              <a:t>5- التوازن بين الروحية والمادية :</a:t>
            </a:r>
            <a:r>
              <a:rPr lang="ar-SA" sz="3600" b="1" dirty="0">
                <a:cs typeface="Traditional Arabic" pitchFamily="2" charset="-78"/>
              </a:rPr>
              <a:t> </a:t>
            </a:r>
          </a:p>
          <a:p>
            <a:pPr algn="justLow"/>
            <a:r>
              <a:rPr lang="ar-SA" sz="3600" b="1" dirty="0">
                <a:cs typeface="Traditional Arabic" pitchFamily="2" charset="-78"/>
              </a:rPr>
              <a:t>التوازن والاعتدال بين الروحية والمادية ، أو بين الدين والدنيا ، قال تعال : </a:t>
            </a:r>
            <a:r>
              <a:rPr lang="ar-KW" sz="3600" b="1" dirty="0">
                <a:cs typeface="Traditional Arabic" pitchFamily="2" charset="-78"/>
              </a:rPr>
              <a:t>( </a:t>
            </a:r>
            <a:r>
              <a:rPr lang="ar-SA" sz="3600" b="1" dirty="0">
                <a:cs typeface="Traditional Arabic" pitchFamily="2" charset="-78"/>
              </a:rPr>
              <a:t>يا أيها الذين آمنوا إذا نودي للصلاة من يوم الجمعة فاسعوا إلى ذكر الله وذروا البيع ذلكم خير لكم إن كنتم تعلمون . فإذا قضيت الصلاة فانتشروا في الأرض وابتغوا من فضل الله واذكروا الله كثيراً لعلكم </a:t>
            </a:r>
            <a:r>
              <a:rPr lang="ar-KW" sz="3600" b="1" dirty="0">
                <a:cs typeface="Traditional Arabic" pitchFamily="2" charset="-78"/>
              </a:rPr>
              <a:t> </a:t>
            </a:r>
            <a:r>
              <a:rPr lang="ar-KW" sz="3600" b="1" dirty="0" smtClean="0">
                <a:cs typeface="Traditional Arabic" pitchFamily="2" charset="-78"/>
              </a:rPr>
              <a:t>   </a:t>
            </a:r>
            <a:r>
              <a:rPr lang="ar-SA" sz="3600" b="1" dirty="0" smtClean="0">
                <a:cs typeface="Traditional Arabic" pitchFamily="2" charset="-78"/>
              </a:rPr>
              <a:t>تفلحون </a:t>
            </a:r>
            <a:r>
              <a:rPr lang="ar-KW" sz="3600" b="1" dirty="0">
                <a:cs typeface="Traditional Arabic" pitchFamily="2" charset="-78"/>
              </a:rPr>
              <a:t>) </a:t>
            </a:r>
            <a:r>
              <a:rPr lang="ar-SA" sz="3600" b="1" dirty="0">
                <a:cs typeface="Traditional Arabic" pitchFamily="2" charset="-78"/>
              </a:rPr>
              <a:t>الجمعة 9-10 . 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54338" y="2205038"/>
            <a:ext cx="3506088" cy="258532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ثالثا</a:t>
            </a:r>
            <a:r>
              <a:rPr lang="ar-KW" sz="5400" b="1" dirty="0" smtClean="0">
                <a:solidFill>
                  <a:schemeClr val="bg1"/>
                </a:solidFill>
                <a:cs typeface="Traditional Arabic" pitchFamily="2" charset="-78"/>
              </a:rPr>
              <a:t>: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مباد</a:t>
            </a:r>
            <a:r>
              <a:rPr lang="ar-KW" sz="5400" b="1" dirty="0" smtClean="0">
                <a:solidFill>
                  <a:schemeClr val="bg1"/>
                </a:solidFill>
                <a:cs typeface="Traditional Arabic" pitchFamily="2" charset="-78"/>
              </a:rPr>
              <a:t>ئ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أساسية 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في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مفهوم العبادة:</a:t>
            </a:r>
            <a:endParaRPr lang="ar-SA" sz="54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90870"/>
            <a:ext cx="1785764" cy="850498"/>
          </a:xfrm>
          <a:prstGeom prst="rect">
            <a:avLst/>
          </a:prstGeom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356100" y="889000"/>
            <a:ext cx="4572000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400" b="1">
                <a:solidFill>
                  <a:schemeClr val="accent2"/>
                </a:solidFill>
                <a:cs typeface="Traditional Arabic" pitchFamily="2" charset="-78"/>
              </a:rPr>
              <a:t>لا تغلوا في دينكم :</a:t>
            </a:r>
            <a:r>
              <a:rPr lang="ar-SA" sz="2400" b="1">
                <a:cs typeface="Traditional Arabic" pitchFamily="2" charset="-78"/>
              </a:rPr>
              <a:t> </a:t>
            </a:r>
          </a:p>
          <a:p>
            <a:pPr algn="justLow"/>
            <a:r>
              <a:rPr lang="ar-SA" sz="2400" b="1">
                <a:cs typeface="Traditional Arabic" pitchFamily="2" charset="-78"/>
              </a:rPr>
              <a:t>عن أَنَسَ بْنَ مَالِكٍ - رضى الله عنه - يَقُولُ جَاءَ ثَلاَثَةُ رَهْطٍ إِلَى بُيُوتِ أَزْوَاجِ النَّبِىِّ - صلى الله عليه وسلم - يَسْأَلُونَ عَنْ عِبَادَةِ النَّبِىِّ - صلى الله عليه وسلم - فَلَمَّا أُخْبِرُوا كَأَنَّهُمْ تَقَالُّوهَا فَقَالُوا وَأَيْنَ نَحْنُ مِنَ النَّبِىِّ - صلى الله عليه وسلم - قَدْ غُفِرَ لَهُ مَا تَقَدَّمَ مِنْ ذَنْبِهِ وَمَا تَأَخَّرَ . قَالَ أَحَدُهُمْ أَمَّا أَنَا فَإِنِّى أُصَلِّى اللَّيْلَ أَبَدًا . وَقَالَ آخَرُ أَنَا أَصُومُ الدَّهْرَ وَلاَ أُفْطِرُ . وَقَالَ آخَرُ أَنَا أَعْتَزِلُ النِّسَاءَ فَلاَ أَتَزَوَّجُ أَبَدًا . فَجَاءَ رَسُولُ اللَّهِ - صلى الله عليه وسلم - فَقَالَ « أَنْتُمُ الَّذِينَ قُلْتُمْ كَذَا وَكَذَا أَمَا وَاللَّهِ إِنِّى لأَخْشَاكُمْ لِلَّهِ وَأَتْقَاكُمْ لَهُ ، لَكِنِّى أَصُومُ وَأُفْطِرُ ، وَأُصَلِّى وَأَرْقُدُ وَأَتَزَوَّجُ النِّسَاءَ ، فَمَنْ رَغِبَ عَنْ سُنَّتِى فَلَيْسَ مِنِّى » . رواه البخاري5063.</a:t>
            </a:r>
            <a:endParaRPr lang="en-US" sz="2400" b="1">
              <a:cs typeface="Traditional Arabic" pitchFamily="2" charset="-78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54338" y="2205038"/>
            <a:ext cx="3506088" cy="258532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ثالثا</a:t>
            </a:r>
            <a:r>
              <a:rPr lang="ar-KW" sz="5400" b="1" dirty="0" smtClean="0">
                <a:solidFill>
                  <a:schemeClr val="bg1"/>
                </a:solidFill>
                <a:cs typeface="Traditional Arabic" pitchFamily="2" charset="-78"/>
              </a:rPr>
              <a:t>: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مباد</a:t>
            </a:r>
            <a:r>
              <a:rPr lang="ar-KW" sz="5400" b="1" dirty="0" smtClean="0">
                <a:solidFill>
                  <a:schemeClr val="bg1"/>
                </a:solidFill>
                <a:cs typeface="Traditional Arabic" pitchFamily="2" charset="-78"/>
              </a:rPr>
              <a:t>ئ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أساسية 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في مفهوم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العبادة:</a:t>
            </a:r>
            <a:endParaRPr lang="ar-SA" sz="54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90870"/>
            <a:ext cx="1785764" cy="850498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4284663" y="188913"/>
            <a:ext cx="4608512" cy="649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800" b="1">
                <a:solidFill>
                  <a:schemeClr val="accent2"/>
                </a:solidFill>
                <a:cs typeface="Traditional Arabic" pitchFamily="2" charset="-78"/>
              </a:rPr>
              <a:t>6 -اليسر ورفع الحرج :</a:t>
            </a:r>
          </a:p>
          <a:p>
            <a:pPr algn="justLow"/>
            <a:r>
              <a:rPr lang="ar-KW" sz="2800" b="1">
                <a:cs typeface="Traditional Arabic" pitchFamily="2" charset="-78"/>
              </a:rPr>
              <a:t>    </a:t>
            </a:r>
            <a:r>
              <a:rPr lang="ar-SA" sz="2800" b="1">
                <a:cs typeface="Traditional Arabic" pitchFamily="2" charset="-78"/>
              </a:rPr>
              <a:t> وقد علَّم الله المؤمنين أن يدعوه فيقولوا : </a:t>
            </a:r>
            <a:r>
              <a:rPr lang="ar-KW" sz="2800" b="1">
                <a:cs typeface="Traditional Arabic" pitchFamily="2" charset="-78"/>
              </a:rPr>
              <a:t>(</a:t>
            </a:r>
            <a:r>
              <a:rPr lang="ar-SA" sz="2800" b="1">
                <a:cs typeface="Traditional Arabic" pitchFamily="2" charset="-78"/>
              </a:rPr>
              <a:t> ربنا ولا تحمل علينا إصراً كما حملته على الذين من قبلنا</a:t>
            </a:r>
            <a:r>
              <a:rPr lang="ar-KW" sz="2800" b="1">
                <a:cs typeface="Traditional Arabic" pitchFamily="2" charset="-78"/>
              </a:rPr>
              <a:t> )</a:t>
            </a:r>
            <a:r>
              <a:rPr lang="ar-SA" sz="2800" b="1">
                <a:cs typeface="Traditional Arabic" pitchFamily="2" charset="-78"/>
              </a:rPr>
              <a:t> البقرة. </a:t>
            </a:r>
          </a:p>
          <a:p>
            <a:pPr algn="justLow"/>
            <a:r>
              <a:rPr lang="ar-SA" sz="2800" b="1">
                <a:cs typeface="Traditional Arabic" pitchFamily="2" charset="-78"/>
              </a:rPr>
              <a:t>وعُرف الرسول في كتب الأولين بهذه الأوصاف المميزة</a:t>
            </a:r>
            <a:r>
              <a:rPr lang="ar-KW" sz="2800" b="1">
                <a:cs typeface="Traditional Arabic" pitchFamily="2" charset="-78"/>
              </a:rPr>
              <a:t> (</a:t>
            </a:r>
            <a:r>
              <a:rPr lang="ar-SA" sz="2800" b="1">
                <a:cs typeface="Traditional Arabic" pitchFamily="2" charset="-78"/>
              </a:rPr>
              <a:t> يأمرهم بالمعروف وينهاهم عن المنكر . ويحل لهم الطيبات ويحرم عليهم الخبائث ويضع عنهم إصرهم والأغلال التي كانت عليهم </a:t>
            </a:r>
            <a:r>
              <a:rPr lang="en-US" sz="2800" b="1">
                <a:cs typeface="Traditional Arabic" pitchFamily="2" charset="-78"/>
              </a:rPr>
              <a:t> </a:t>
            </a:r>
            <a:r>
              <a:rPr lang="ar-KW" sz="2800" b="1">
                <a:cs typeface="Traditional Arabic" pitchFamily="2" charset="-78"/>
              </a:rPr>
              <a:t>) </a:t>
            </a:r>
            <a:r>
              <a:rPr lang="ar-SA" sz="2800" b="1">
                <a:cs typeface="Traditional Arabic" pitchFamily="2" charset="-78"/>
              </a:rPr>
              <a:t>الأعراف 157.</a:t>
            </a:r>
          </a:p>
          <a:p>
            <a:pPr algn="justLow"/>
            <a:r>
              <a:rPr lang="ar-SA" sz="2800" b="1">
                <a:cs typeface="Traditional Arabic" pitchFamily="2" charset="-78"/>
              </a:rPr>
              <a:t>وقد قال صلى الل</a:t>
            </a:r>
            <a:r>
              <a:rPr lang="ar-KW" sz="2800" b="1">
                <a:cs typeface="Traditional Arabic" pitchFamily="2" charset="-78"/>
              </a:rPr>
              <a:t>ه عليه وسلم</a:t>
            </a:r>
            <a:r>
              <a:rPr lang="ar-SA" sz="2800" b="1">
                <a:cs typeface="Traditional Arabic" pitchFamily="2" charset="-78"/>
              </a:rPr>
              <a:t> معرفاً برسالته : " بعثت بالحنيفية السمحة " رواه أحمد.</a:t>
            </a:r>
          </a:p>
          <a:p>
            <a:pPr algn="justLow"/>
            <a:r>
              <a:rPr lang="ar-SA" sz="2800" b="1">
                <a:cs typeface="Traditional Arabic" pitchFamily="2" charset="-78"/>
              </a:rPr>
              <a:t>وبعث </a:t>
            </a:r>
            <a:r>
              <a:rPr lang="ar-KW" sz="2800" b="1">
                <a:cs typeface="Traditional Arabic" pitchFamily="2" charset="-78"/>
              </a:rPr>
              <a:t>صلى الله عليه وسلم </a:t>
            </a:r>
            <a:r>
              <a:rPr lang="ar-SA" sz="2800" b="1">
                <a:cs typeface="Traditional Arabic" pitchFamily="2" charset="-78"/>
              </a:rPr>
              <a:t>معاذاً وأبا موسى الأشعري أميرين إلى اليمن فكان من وصيته لهما: " يسرا ولا تعسرا وبشرا ولا تنفرا ، وتطاوعا ولا تختلفا " متفق عليه. 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54338" y="2205038"/>
            <a:ext cx="3506088" cy="258532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ثالثا</a:t>
            </a:r>
            <a:r>
              <a:rPr lang="ar-KW" sz="5400" b="1" dirty="0" smtClean="0">
                <a:solidFill>
                  <a:schemeClr val="bg1"/>
                </a:solidFill>
                <a:cs typeface="Traditional Arabic" pitchFamily="2" charset="-78"/>
              </a:rPr>
              <a:t>: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مباد</a:t>
            </a:r>
            <a:r>
              <a:rPr lang="ar-KW" sz="5400" b="1" dirty="0" smtClean="0">
                <a:solidFill>
                  <a:schemeClr val="bg1"/>
                </a:solidFill>
                <a:cs typeface="Traditional Arabic" pitchFamily="2" charset="-78"/>
              </a:rPr>
              <a:t>ئ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أساسية 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في مفهوم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العبادة:</a:t>
            </a:r>
            <a:endParaRPr lang="ar-SA" sz="54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90870"/>
            <a:ext cx="1785764" cy="850498"/>
          </a:xfrm>
          <a:prstGeom prst="rect">
            <a:avLst/>
          </a:prstGeom>
        </p:spPr>
      </p:pic>
    </p:spTree>
  </p:cSld>
  <p:clrMapOvr>
    <a:masterClrMapping/>
  </p:clrMapOvr>
  <p:transition spd="med">
    <p:whee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4284663" y="90250"/>
            <a:ext cx="4572000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400" b="1" dirty="0">
                <a:solidFill>
                  <a:schemeClr val="accent2"/>
                </a:solidFill>
                <a:cs typeface="Traditional Arabic" pitchFamily="2" charset="-78"/>
              </a:rPr>
              <a:t>أ - الحكمة في تيسير العبادة ورفع الحرج عن </a:t>
            </a:r>
            <a:r>
              <a:rPr lang="ar-SA" sz="2400" b="1" dirty="0" smtClean="0">
                <a:solidFill>
                  <a:schemeClr val="accent2"/>
                </a:solidFill>
                <a:cs typeface="Traditional Arabic" pitchFamily="2" charset="-78"/>
              </a:rPr>
              <a:t>الأمة:</a:t>
            </a:r>
            <a:r>
              <a:rPr lang="ar-SA" sz="2400" b="1" dirty="0" smtClean="0">
                <a:cs typeface="Traditional Arabic" pitchFamily="2" charset="-78"/>
              </a:rPr>
              <a:t> </a:t>
            </a:r>
            <a:endParaRPr lang="ar-SA" sz="2400" b="1" dirty="0">
              <a:cs typeface="Traditional Arabic" pitchFamily="2" charset="-78"/>
            </a:endParaRPr>
          </a:p>
          <a:p>
            <a:pPr algn="justLow"/>
            <a:r>
              <a:rPr lang="ar-SA" sz="2400" b="1" dirty="0">
                <a:cs typeface="Traditional Arabic" pitchFamily="2" charset="-78"/>
              </a:rPr>
              <a:t> لأمرين ذكرهما الإمام الشاطبي في موافقاته : </a:t>
            </a:r>
          </a:p>
          <a:p>
            <a:pPr algn="justLow"/>
            <a:r>
              <a:rPr lang="ar-SA" sz="2400" b="1" dirty="0">
                <a:cs typeface="Traditional Arabic" pitchFamily="2" charset="-78"/>
              </a:rPr>
              <a:t>أحدهما : الخوف من الانقطاع في الطريق ، وبغض العبادة.</a:t>
            </a:r>
          </a:p>
          <a:p>
            <a:pPr algn="justLow"/>
            <a:r>
              <a:rPr lang="ar-SA" sz="2400" b="1" dirty="0">
                <a:cs typeface="Traditional Arabic" pitchFamily="2" charset="-78"/>
              </a:rPr>
              <a:t>والثاني : خوف التقصير في الواجبات الأخرى ، عند مزاحمة الوظائف المتعلقة بالمكلف المختلفة الأنواع.</a:t>
            </a:r>
          </a:p>
          <a:p>
            <a:pPr algn="justLow"/>
            <a:r>
              <a:rPr lang="ar-SA" sz="2400" b="1" dirty="0">
                <a:cs typeface="Traditional Arabic" pitchFamily="2" charset="-78"/>
              </a:rPr>
              <a:t> </a:t>
            </a:r>
            <a:r>
              <a:rPr lang="ar-SA" sz="2400" b="1" dirty="0">
                <a:solidFill>
                  <a:schemeClr val="accent2"/>
                </a:solidFill>
                <a:cs typeface="Traditional Arabic" pitchFamily="2" charset="-78"/>
              </a:rPr>
              <a:t>ب- رخص وتخفيفات :</a:t>
            </a:r>
            <a:r>
              <a:rPr lang="ar-SA" sz="2400" b="1" dirty="0">
                <a:cs typeface="Traditional Arabic" pitchFamily="2" charset="-78"/>
              </a:rPr>
              <a:t> </a:t>
            </a:r>
          </a:p>
          <a:p>
            <a:pPr algn="justLow"/>
            <a:r>
              <a:rPr lang="ar-SA" sz="2400" b="1" dirty="0">
                <a:cs typeface="Traditional Arabic" pitchFamily="2" charset="-78"/>
              </a:rPr>
              <a:t>فشرع للمسافر قصر وجمع الصلاة ، ورخص للمريض أن يصلي قاعداً أو مضطجعاً على جنبه أو مستلقياً على ظهره حسب استطاعته . </a:t>
            </a:r>
          </a:p>
          <a:p>
            <a:pPr algn="justLow"/>
            <a:r>
              <a:rPr lang="ar-SA" sz="2400" b="1" dirty="0">
                <a:cs typeface="Traditional Arabic" pitchFamily="2" charset="-78"/>
              </a:rPr>
              <a:t>وفي الجهاد شرع الله صلاة الحرب في الرباعية ركعتين تيسيراً عليهم ،  ورخص للمسافر الفطر في رمضان ، وكذلك المريض والمجاهد .</a:t>
            </a:r>
          </a:p>
          <a:p>
            <a:pPr algn="justLow"/>
            <a:r>
              <a:rPr lang="ar-SA" sz="2400" b="1" dirty="0">
                <a:cs typeface="Traditional Arabic" pitchFamily="2" charset="-78"/>
              </a:rPr>
              <a:t>قال تعالى : </a:t>
            </a:r>
            <a:r>
              <a:rPr lang="ar-KW" sz="2400" b="1" dirty="0">
                <a:cs typeface="Traditional Arabic" pitchFamily="2" charset="-78"/>
              </a:rPr>
              <a:t>(</a:t>
            </a:r>
            <a:r>
              <a:rPr lang="ar-SA" sz="2400" b="1" dirty="0">
                <a:cs typeface="Traditional Arabic" pitchFamily="2" charset="-78"/>
              </a:rPr>
              <a:t> علم أن لن تحصوه فتاب عليكم فاقرءوا ما تيسر من القرآن . علم أن سيكون منكم مرضى وآخرون يضربون في الأرض يبتغون من فضل الله وآخرون يقاتلون في سبيل الله </a:t>
            </a:r>
            <a:r>
              <a:rPr lang="ar-SA" sz="2400" b="1" dirty="0" smtClean="0">
                <a:cs typeface="Traditional Arabic" pitchFamily="2" charset="-78"/>
              </a:rPr>
              <a:t>فاقر</a:t>
            </a:r>
            <a:r>
              <a:rPr lang="ar-KW" sz="2400" b="1" dirty="0" smtClean="0">
                <a:cs typeface="Traditional Arabic" pitchFamily="2" charset="-78"/>
              </a:rPr>
              <a:t>ء</a:t>
            </a:r>
            <a:r>
              <a:rPr lang="ar-SA" sz="2400" b="1" dirty="0" err="1" smtClean="0">
                <a:cs typeface="Traditional Arabic" pitchFamily="2" charset="-78"/>
              </a:rPr>
              <a:t>وا</a:t>
            </a:r>
            <a:r>
              <a:rPr lang="ar-SA" sz="2400" b="1" dirty="0" smtClean="0">
                <a:cs typeface="Traditional Arabic" pitchFamily="2" charset="-78"/>
              </a:rPr>
              <a:t> </a:t>
            </a:r>
            <a:r>
              <a:rPr lang="ar-SA" sz="2400" b="1" dirty="0">
                <a:cs typeface="Traditional Arabic" pitchFamily="2" charset="-78"/>
              </a:rPr>
              <a:t>ما تيسر </a:t>
            </a:r>
            <a:r>
              <a:rPr lang="ar-KW" sz="2400" b="1" dirty="0" smtClean="0">
                <a:cs typeface="Traditional Arabic" pitchFamily="2" charset="-78"/>
              </a:rPr>
              <a:t>  </a:t>
            </a:r>
            <a:r>
              <a:rPr lang="ar-SA" sz="2400" b="1" dirty="0" smtClean="0">
                <a:cs typeface="Traditional Arabic" pitchFamily="2" charset="-78"/>
              </a:rPr>
              <a:t>منه </a:t>
            </a:r>
            <a:r>
              <a:rPr lang="ar-KW" sz="2400" b="1" dirty="0">
                <a:cs typeface="Traditional Arabic" pitchFamily="2" charset="-78"/>
              </a:rPr>
              <a:t>)</a:t>
            </a:r>
            <a:r>
              <a:rPr lang="en-US" sz="2400" b="1" dirty="0">
                <a:cs typeface="Traditional Arabic" pitchFamily="2" charset="-78"/>
              </a:rPr>
              <a:t> </a:t>
            </a:r>
            <a:r>
              <a:rPr lang="ar-SA" sz="2400" b="1" dirty="0">
                <a:cs typeface="Traditional Arabic" pitchFamily="2" charset="-78"/>
              </a:rPr>
              <a:t>المزمل 20 .</a:t>
            </a:r>
            <a:endParaRPr lang="en-US" sz="2400" b="1" dirty="0">
              <a:cs typeface="Traditional Arabic" pitchFamily="2" charset="-78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54337" y="2205038"/>
            <a:ext cx="3506088" cy="258532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ثالثا</a:t>
            </a:r>
            <a:r>
              <a:rPr lang="ar-KW" sz="5400" b="1" dirty="0" smtClean="0">
                <a:solidFill>
                  <a:schemeClr val="bg1"/>
                </a:solidFill>
                <a:cs typeface="Traditional Arabic" pitchFamily="2" charset="-78"/>
              </a:rPr>
              <a:t>: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مباد</a:t>
            </a:r>
            <a:r>
              <a:rPr lang="ar-KW" sz="5400" b="1" dirty="0">
                <a:solidFill>
                  <a:schemeClr val="bg1"/>
                </a:solidFill>
                <a:cs typeface="Traditional Arabic" pitchFamily="2" charset="-78"/>
              </a:rPr>
              <a:t>ئ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 </a:t>
            </a:r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أساسية </a:t>
            </a:r>
            <a:endParaRPr lang="ar-KW" sz="5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cs typeface="Traditional Arabic" pitchFamily="2" charset="-78"/>
              </a:rPr>
              <a:t>في مفهوم </a:t>
            </a:r>
            <a:r>
              <a:rPr lang="ar-SA" sz="5400" b="1" dirty="0" smtClean="0">
                <a:solidFill>
                  <a:schemeClr val="bg1"/>
                </a:solidFill>
                <a:cs typeface="Traditional Arabic" pitchFamily="2" charset="-78"/>
              </a:rPr>
              <a:t>العبادة:</a:t>
            </a:r>
            <a:endParaRPr lang="ar-SA" sz="54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90870"/>
            <a:ext cx="1785764" cy="850498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211638" y="1557338"/>
            <a:ext cx="46688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4000" b="1">
                <a:cs typeface="Traditional Arabic" pitchFamily="2" charset="-78"/>
              </a:rPr>
              <a:t>1 – </a:t>
            </a:r>
            <a:r>
              <a:rPr lang="ar-KW" sz="4000" b="1">
                <a:cs typeface="Traditional Arabic" pitchFamily="2" charset="-78"/>
              </a:rPr>
              <a:t>كيف تتحقق العبادة في </a:t>
            </a:r>
          </a:p>
          <a:p>
            <a:pPr algn="justLow"/>
            <a:r>
              <a:rPr lang="ar-KW" sz="4000" b="1">
                <a:cs typeface="Traditional Arabic" pitchFamily="2" charset="-78"/>
              </a:rPr>
              <a:t>حياتك ؟</a:t>
            </a:r>
            <a:endParaRPr lang="en-US" sz="4000">
              <a:cs typeface="Traditional Arabic" pitchFamily="2" charset="-78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4129088" y="2765425"/>
            <a:ext cx="476408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4000" b="1">
                <a:cs typeface="Traditional Arabic" pitchFamily="2" charset="-78"/>
              </a:rPr>
              <a:t>2 – </a:t>
            </a:r>
            <a:r>
              <a:rPr lang="ar-KW" sz="4000" b="1">
                <a:cs typeface="Traditional Arabic" pitchFamily="2" charset="-78"/>
              </a:rPr>
              <a:t>لاتقبل العبادة إلا بشرطين </a:t>
            </a:r>
          </a:p>
          <a:p>
            <a:pPr algn="justLow"/>
            <a:r>
              <a:rPr lang="ar-KW" sz="4000" b="1">
                <a:cs typeface="Traditional Arabic" pitchFamily="2" charset="-78"/>
              </a:rPr>
              <a:t>أساسيين . وضح ذلك ؟</a:t>
            </a:r>
            <a:endParaRPr lang="en-US" sz="4000">
              <a:cs typeface="Traditional Arabic" pitchFamily="2" charset="-78"/>
            </a:endParaRP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924300" y="4005263"/>
            <a:ext cx="50403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4000" b="1">
                <a:cs typeface="Traditional Arabic" pitchFamily="2" charset="-78"/>
              </a:rPr>
              <a:t>3 – </a:t>
            </a:r>
            <a:r>
              <a:rPr lang="ar-KW" sz="4000" b="1">
                <a:cs typeface="Traditional Arabic" pitchFamily="2" charset="-78"/>
              </a:rPr>
              <a:t>ما غاية العبادة في الإسلام ؟</a:t>
            </a:r>
            <a:endParaRPr lang="en-US" sz="4000">
              <a:cs typeface="Traditional Arabic" pitchFamily="2" charset="-78"/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50825" y="1844675"/>
            <a:ext cx="3313113" cy="27749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ar-KW" sz="8800" b="1">
                <a:solidFill>
                  <a:schemeClr val="bg1"/>
                </a:solidFill>
                <a:cs typeface="Traditional Arabic" pitchFamily="2" charset="-78"/>
              </a:rPr>
              <a:t>سؤال وجواب</a:t>
            </a:r>
            <a:endParaRPr lang="en-US" sz="880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3677680" y="4797425"/>
            <a:ext cx="528693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Low"/>
            <a:r>
              <a:rPr lang="ar-KW" sz="4000" b="1" dirty="0">
                <a:cs typeface="Traditional Arabic" pitchFamily="2" charset="-78"/>
              </a:rPr>
              <a:t>4</a:t>
            </a:r>
            <a:r>
              <a:rPr lang="ar-SA" sz="4000" b="1" dirty="0">
                <a:cs typeface="Traditional Arabic" pitchFamily="2" charset="-78"/>
              </a:rPr>
              <a:t> – </a:t>
            </a:r>
            <a:r>
              <a:rPr lang="ar-KW" sz="4000" b="1" dirty="0">
                <a:cs typeface="Traditional Arabic" pitchFamily="2" charset="-78"/>
              </a:rPr>
              <a:t>ما مفهوم العبادة في الإسلام ؟</a:t>
            </a:r>
            <a:endParaRPr lang="en-US" sz="4000" dirty="0">
              <a:cs typeface="Traditional Arabic" pitchFamily="2" charset="-78"/>
            </a:endParaRPr>
          </a:p>
        </p:txBody>
      </p:sp>
      <p:sp>
        <p:nvSpPr>
          <p:cNvPr id="16393" name="WordArt 9"/>
          <p:cNvSpPr>
            <a:spLocks noChangeArrowheads="1" noChangeShapeType="1" noTextEdit="1"/>
          </p:cNvSpPr>
          <p:nvPr/>
        </p:nvSpPr>
        <p:spPr bwMode="auto">
          <a:xfrm rot="-1459757">
            <a:off x="1317625" y="4808538"/>
            <a:ext cx="1223963" cy="17160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bg2">
                      <a:alpha val="80000"/>
                    </a:schemeClr>
                  </a:outerShdw>
                </a:effectLst>
                <a:latin typeface="Traditional Arabic"/>
                <a:cs typeface="Traditional Arabic"/>
              </a:rPr>
              <a:t>؟</a:t>
            </a:r>
          </a:p>
        </p:txBody>
      </p:sp>
      <p:sp>
        <p:nvSpPr>
          <p:cNvPr id="16394" name="WordArt 10"/>
          <p:cNvSpPr>
            <a:spLocks noChangeArrowheads="1" noChangeShapeType="1" noTextEdit="1"/>
          </p:cNvSpPr>
          <p:nvPr/>
        </p:nvSpPr>
        <p:spPr bwMode="auto">
          <a:xfrm rot="-4086004">
            <a:off x="496888" y="5054600"/>
            <a:ext cx="1223962" cy="17160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 dirty="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bg2">
                      <a:alpha val="80000"/>
                    </a:schemeClr>
                  </a:outerShdw>
                </a:effectLst>
                <a:latin typeface="Traditional Arabic"/>
                <a:cs typeface="Traditional Arabic"/>
              </a:rPr>
              <a:t>؟</a:t>
            </a:r>
          </a:p>
        </p:txBody>
      </p:sp>
      <p:sp>
        <p:nvSpPr>
          <p:cNvPr id="16395" name="WordArt 11"/>
          <p:cNvSpPr>
            <a:spLocks noChangeArrowheads="1" noChangeShapeType="1" noTextEdit="1"/>
          </p:cNvSpPr>
          <p:nvPr/>
        </p:nvSpPr>
        <p:spPr bwMode="auto">
          <a:xfrm rot="890996">
            <a:off x="2254250" y="4508500"/>
            <a:ext cx="1223963" cy="17160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bg2">
                      <a:alpha val="80000"/>
                    </a:schemeClr>
                  </a:outerShdw>
                </a:effectLst>
                <a:latin typeface="Traditional Arabic"/>
                <a:cs typeface="Traditional Arabic"/>
              </a:rPr>
              <a:t>؟</a:t>
            </a:r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756" y="5864318"/>
            <a:ext cx="1785764" cy="850498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16389" grpId="0"/>
      <p:bldP spid="16390" grpId="0"/>
      <p:bldP spid="16392" grpId="0"/>
    </p:bld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662</Words>
  <Application>Microsoft Office PowerPoint</Application>
  <PresentationFormat>عرض على الشاشة (4:3)</PresentationFormat>
  <Paragraphs>86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6" baseType="lpstr">
      <vt:lpstr>Arial</vt:lpstr>
      <vt:lpstr>Traditional Arabic</vt:lpstr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مسير ماطر عجيل ناجى الظفيرى</cp:lastModifiedBy>
  <cp:revision>87</cp:revision>
  <dcterms:created xsi:type="dcterms:W3CDTF">2009-02-27T12:23:03Z</dcterms:created>
  <dcterms:modified xsi:type="dcterms:W3CDTF">2018-10-01T10:07:36Z</dcterms:modified>
</cp:coreProperties>
</file>