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8" r:id="rId11"/>
    <p:sldId id="269" r:id="rId12"/>
    <p:sldId id="270" r:id="rId13"/>
    <p:sldId id="271" r:id="rId14"/>
    <p:sldId id="265" r:id="rId15"/>
    <p:sldId id="266" r:id="rId16"/>
    <p:sldId id="272" r:id="rId17"/>
    <p:sldId id="273" r:id="rId18"/>
    <p:sldId id="282" r:id="rId19"/>
    <p:sldId id="274" r:id="rId20"/>
    <p:sldId id="275" r:id="rId21"/>
    <p:sldId id="276" r:id="rId22"/>
    <p:sldId id="277" r:id="rId23"/>
    <p:sldId id="278" r:id="rId24"/>
    <p:sldId id="279" r:id="rId25"/>
    <p:sldId id="280" r:id="rId26"/>
    <p:sldId id="281" r:id="rId27"/>
    <p:sldId id="267" r:id="rId28"/>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1860" y="-2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1C25391A-5D05-4C86-88B6-82D158B7B19E}" type="slidenum">
              <a:rPr lang="ar-SA"/>
              <a:pPr/>
              <a:t>‹#›</a:t>
            </a:fld>
            <a:endParaRPr lang="en-US"/>
          </a:p>
        </p:txBody>
      </p:sp>
    </p:spTree>
    <p:extLst>
      <p:ext uri="{BB962C8B-B14F-4D97-AF65-F5344CB8AC3E}">
        <p14:creationId xmlns:p14="http://schemas.microsoft.com/office/powerpoint/2010/main" val="1305902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90B2D2A-2A57-4EB5-9117-01DF9E4C54E7}" type="slidenum">
              <a:rPr lang="ar-SA"/>
              <a:pPr/>
              <a:t>‹#›</a:t>
            </a:fld>
            <a:endParaRPr lang="en-US"/>
          </a:p>
        </p:txBody>
      </p:sp>
    </p:spTree>
    <p:extLst>
      <p:ext uri="{BB962C8B-B14F-4D97-AF65-F5344CB8AC3E}">
        <p14:creationId xmlns:p14="http://schemas.microsoft.com/office/powerpoint/2010/main" val="1403918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68BE935-985C-4FCA-A5EE-1EF7BC2C3657}" type="slidenum">
              <a:rPr lang="ar-SA"/>
              <a:pPr/>
              <a:t>‹#›</a:t>
            </a:fld>
            <a:endParaRPr lang="en-US"/>
          </a:p>
        </p:txBody>
      </p:sp>
    </p:spTree>
    <p:extLst>
      <p:ext uri="{BB962C8B-B14F-4D97-AF65-F5344CB8AC3E}">
        <p14:creationId xmlns:p14="http://schemas.microsoft.com/office/powerpoint/2010/main" val="135272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16540437-707D-416C-886B-54974E9ABEF8}" type="slidenum">
              <a:rPr lang="ar-SA"/>
              <a:pPr/>
              <a:t>‹#›</a:t>
            </a:fld>
            <a:endParaRPr lang="en-US"/>
          </a:p>
        </p:txBody>
      </p:sp>
    </p:spTree>
    <p:extLst>
      <p:ext uri="{BB962C8B-B14F-4D97-AF65-F5344CB8AC3E}">
        <p14:creationId xmlns:p14="http://schemas.microsoft.com/office/powerpoint/2010/main" val="1102820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893D2589-7F71-454E-B54E-90E833476C08}" type="slidenum">
              <a:rPr lang="ar-SA"/>
              <a:pPr/>
              <a:t>‹#›</a:t>
            </a:fld>
            <a:endParaRPr lang="en-US"/>
          </a:p>
        </p:txBody>
      </p:sp>
    </p:spTree>
    <p:extLst>
      <p:ext uri="{BB962C8B-B14F-4D97-AF65-F5344CB8AC3E}">
        <p14:creationId xmlns:p14="http://schemas.microsoft.com/office/powerpoint/2010/main" val="1042789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B3939E84-F06D-4CB1-95D2-2E0DE2861B8C}" type="slidenum">
              <a:rPr lang="ar-SA"/>
              <a:pPr/>
              <a:t>‹#›</a:t>
            </a:fld>
            <a:endParaRPr lang="en-US"/>
          </a:p>
        </p:txBody>
      </p:sp>
    </p:spTree>
    <p:extLst>
      <p:ext uri="{BB962C8B-B14F-4D97-AF65-F5344CB8AC3E}">
        <p14:creationId xmlns:p14="http://schemas.microsoft.com/office/powerpoint/2010/main" val="1400976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F41B6EE5-DECA-4A29-8800-A0532F11D43C}" type="slidenum">
              <a:rPr lang="ar-SA"/>
              <a:pPr/>
              <a:t>‹#›</a:t>
            </a:fld>
            <a:endParaRPr lang="en-US"/>
          </a:p>
        </p:txBody>
      </p:sp>
    </p:spTree>
    <p:extLst>
      <p:ext uri="{BB962C8B-B14F-4D97-AF65-F5344CB8AC3E}">
        <p14:creationId xmlns:p14="http://schemas.microsoft.com/office/powerpoint/2010/main" val="38540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F38F18C8-10E6-4C9B-A780-B82AB2E5D1D6}" type="slidenum">
              <a:rPr lang="ar-SA"/>
              <a:pPr/>
              <a:t>‹#›</a:t>
            </a:fld>
            <a:endParaRPr lang="en-US"/>
          </a:p>
        </p:txBody>
      </p:sp>
    </p:spTree>
    <p:extLst>
      <p:ext uri="{BB962C8B-B14F-4D97-AF65-F5344CB8AC3E}">
        <p14:creationId xmlns:p14="http://schemas.microsoft.com/office/powerpoint/2010/main" val="1063304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49530089-CDEE-44D1-A19E-ED940A53163F}" type="slidenum">
              <a:rPr lang="ar-SA"/>
              <a:pPr/>
              <a:t>‹#›</a:t>
            </a:fld>
            <a:endParaRPr lang="en-US"/>
          </a:p>
        </p:txBody>
      </p:sp>
    </p:spTree>
    <p:extLst>
      <p:ext uri="{BB962C8B-B14F-4D97-AF65-F5344CB8AC3E}">
        <p14:creationId xmlns:p14="http://schemas.microsoft.com/office/powerpoint/2010/main" val="67657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8192B9AD-0A53-4801-9956-DCB058E6B6C2}" type="slidenum">
              <a:rPr lang="ar-SA"/>
              <a:pPr/>
              <a:t>‹#›</a:t>
            </a:fld>
            <a:endParaRPr lang="en-US"/>
          </a:p>
        </p:txBody>
      </p:sp>
    </p:spTree>
    <p:extLst>
      <p:ext uri="{BB962C8B-B14F-4D97-AF65-F5344CB8AC3E}">
        <p14:creationId xmlns:p14="http://schemas.microsoft.com/office/powerpoint/2010/main" val="256205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72133B4C-B3C9-4468-A5CD-2028DF7126EB}" type="slidenum">
              <a:rPr lang="ar-SA"/>
              <a:pPr/>
              <a:t>‹#›</a:t>
            </a:fld>
            <a:endParaRPr lang="en-US"/>
          </a:p>
        </p:txBody>
      </p:sp>
    </p:spTree>
    <p:extLst>
      <p:ext uri="{BB962C8B-B14F-4D97-AF65-F5344CB8AC3E}">
        <p14:creationId xmlns:p14="http://schemas.microsoft.com/office/powerpoint/2010/main" val="3412387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5F44891A-F9F0-4C80-AA37-EFE665C05E47}" type="slidenum">
              <a:rPr lang="ar-SA"/>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charset="0"/>
          <a:cs typeface="Arial" charset="0"/>
        </a:defRPr>
      </a:lvl2pPr>
      <a:lvl3pPr algn="ctr" rtl="1" fontAlgn="base">
        <a:spcBef>
          <a:spcPct val="0"/>
        </a:spcBef>
        <a:spcAft>
          <a:spcPct val="0"/>
        </a:spcAft>
        <a:defRPr sz="4400">
          <a:solidFill>
            <a:schemeClr val="tx2"/>
          </a:solidFill>
          <a:latin typeface="Arial" charset="0"/>
          <a:cs typeface="Arial" charset="0"/>
        </a:defRPr>
      </a:lvl3pPr>
      <a:lvl4pPr algn="ctr" rtl="1" fontAlgn="base">
        <a:spcBef>
          <a:spcPct val="0"/>
        </a:spcBef>
        <a:spcAft>
          <a:spcPct val="0"/>
        </a:spcAft>
        <a:defRPr sz="4400">
          <a:solidFill>
            <a:schemeClr val="tx2"/>
          </a:solidFill>
          <a:latin typeface="Arial" charset="0"/>
          <a:cs typeface="Arial" charset="0"/>
        </a:defRPr>
      </a:lvl4pPr>
      <a:lvl5pPr algn="ctr" rtl="1" fontAlgn="base">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852377" y="2057400"/>
            <a:ext cx="7543800"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10600" b="1" dirty="0"/>
              <a:t>الصدق</a:t>
            </a:r>
            <a:endParaRPr lang="en-US" sz="10600" b="1" dirty="0"/>
          </a:p>
        </p:txBody>
      </p:sp>
      <p:sp>
        <p:nvSpPr>
          <p:cNvPr id="5" name="مربع نص 1"/>
          <p:cNvSpPr txBox="1">
            <a:spLocks noChangeArrowheads="1"/>
          </p:cNvSpPr>
          <p:nvPr/>
        </p:nvSpPr>
        <p:spPr bwMode="auto">
          <a:xfrm>
            <a:off x="2971800" y="4495800"/>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a:solidFill>
                  <a:srgbClr val="FF0000"/>
                </a:solidFill>
                <a:latin typeface="Traditional Arabic" pitchFamily="2" charset="-78"/>
                <a:cs typeface="Traditional Arabic" pitchFamily="2" charset="-78"/>
              </a:rPr>
              <a:t>من كتاب زاد الأخيار</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3962400" y="1141413"/>
            <a:ext cx="3962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ar-SA" sz="4000" b="1">
                <a:solidFill>
                  <a:srgbClr val="FF3300"/>
                </a:solidFill>
                <a:cs typeface="Traditional Arabic" pitchFamily="2" charset="-78"/>
              </a:rPr>
              <a:t>أولا </a:t>
            </a:r>
            <a:r>
              <a:rPr lang="ar-KW" sz="4000" b="1">
                <a:solidFill>
                  <a:srgbClr val="FF3300"/>
                </a:solidFill>
                <a:cs typeface="Traditional Arabic" pitchFamily="2" charset="-78"/>
              </a:rPr>
              <a:t>:</a:t>
            </a:r>
            <a:r>
              <a:rPr lang="ar-SA" sz="4000" b="1">
                <a:solidFill>
                  <a:srgbClr val="FF3300"/>
                </a:solidFill>
                <a:cs typeface="Traditional Arabic" pitchFamily="2" charset="-78"/>
              </a:rPr>
              <a:t> تعريف الصدق : </a:t>
            </a:r>
            <a:endParaRPr lang="en-US" sz="4000" b="1">
              <a:solidFill>
                <a:srgbClr val="FF3300"/>
              </a:solidFill>
              <a:cs typeface="Traditional Arabic" pitchFamily="2" charset="-78"/>
            </a:endParaRPr>
          </a:p>
        </p:txBody>
      </p:sp>
      <p:sp>
        <p:nvSpPr>
          <p:cNvPr id="3077" name="Text Box 5"/>
          <p:cNvSpPr txBox="1">
            <a:spLocks noChangeArrowheads="1"/>
          </p:cNvSpPr>
          <p:nvPr/>
        </p:nvSpPr>
        <p:spPr bwMode="auto">
          <a:xfrm>
            <a:off x="1219200" y="2057400"/>
            <a:ext cx="6705600"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3200" b="1">
                <a:cs typeface="Traditional Arabic" pitchFamily="2" charset="-78"/>
              </a:rPr>
              <a:t>الصدق : إخبار الإنسان بما يعتقد أنه الحق </a:t>
            </a:r>
            <a:r>
              <a:rPr lang="ar-KW" sz="3200" b="1">
                <a:cs typeface="Traditional Arabic" pitchFamily="2" charset="-78"/>
              </a:rPr>
              <a:t>.</a:t>
            </a:r>
          </a:p>
          <a:p>
            <a:pPr algn="justLow">
              <a:spcBef>
                <a:spcPct val="50000"/>
              </a:spcBef>
            </a:pPr>
            <a:r>
              <a:rPr lang="ar-SA" sz="3200" b="1">
                <a:cs typeface="Traditional Arabic" pitchFamily="2" charset="-78"/>
              </a:rPr>
              <a:t>وعكس الصدق الكذب ، وهو إخبار الإنسان بما يعتقد أنه غير الحق </a:t>
            </a:r>
            <a:r>
              <a:rPr lang="ar-KW" sz="3200" b="1">
                <a:cs typeface="Traditional Arabic" pitchFamily="2" charset="-78"/>
              </a:rPr>
              <a:t>.</a:t>
            </a:r>
          </a:p>
          <a:p>
            <a:pPr algn="justLow">
              <a:spcBef>
                <a:spcPct val="50000"/>
              </a:spcBef>
            </a:pPr>
            <a:r>
              <a:rPr lang="ar-SA" sz="3200" b="1">
                <a:cs typeface="Traditional Arabic" pitchFamily="2" charset="-78"/>
              </a:rPr>
              <a:t>وقد اعتبر القرآن الكريم قول المنافقين لرسول الله </a:t>
            </a:r>
            <a:r>
              <a:rPr lang="ar-KW" sz="3200" b="1">
                <a:cs typeface="Traditional Arabic" pitchFamily="2" charset="-78"/>
              </a:rPr>
              <a:t>صلى الله عليه وسلم</a:t>
            </a:r>
            <a:r>
              <a:rPr lang="ar-SA" sz="3200" b="1">
                <a:cs typeface="Traditional Arabic" pitchFamily="2" charset="-78"/>
              </a:rPr>
              <a:t> :</a:t>
            </a:r>
            <a:r>
              <a:rPr lang="ar-KW" sz="3200" b="1">
                <a:cs typeface="Traditional Arabic" pitchFamily="2" charset="-78"/>
              </a:rPr>
              <a:t> </a:t>
            </a:r>
            <a:r>
              <a:rPr lang="ar-SA" sz="3200" b="1">
                <a:cs typeface="Traditional Arabic" pitchFamily="2" charset="-78"/>
              </a:rPr>
              <a:t>" نشهد إنك لرسول الله ”</a:t>
            </a:r>
            <a:r>
              <a:rPr lang="ar-KW" b="1">
                <a:cs typeface="Traditional Arabic" pitchFamily="2" charset="-78"/>
              </a:rPr>
              <a:t>المنافقون </a:t>
            </a:r>
            <a:r>
              <a:rPr lang="ar-KW" sz="3200" b="1">
                <a:cs typeface="Traditional Arabic" pitchFamily="2" charset="-78"/>
              </a:rPr>
              <a:t>.</a:t>
            </a:r>
            <a:r>
              <a:rPr lang="ar-SA" sz="3200" b="1">
                <a:cs typeface="Traditional Arabic" pitchFamily="2" charset="-78"/>
              </a:rPr>
              <a:t> كذبا فقال : " والله يشهد إنهم لكاذبون ”</a:t>
            </a:r>
            <a:r>
              <a:rPr lang="ar-KW" sz="3200" b="1">
                <a:cs typeface="Traditional Arabic" pitchFamily="2" charset="-78"/>
              </a:rPr>
              <a:t> </a:t>
            </a:r>
            <a:r>
              <a:rPr lang="ar-SA" sz="3200" b="1">
                <a:cs typeface="Traditional Arabic" pitchFamily="2" charset="-78"/>
              </a:rPr>
              <a:t>، وذلك لأنه إخبار بما لا يعتقدون صدقه .</a:t>
            </a:r>
            <a:endParaRPr lang="en-US" sz="32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1066800" y="1355725"/>
            <a:ext cx="6781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ar-SA" sz="4800" b="1">
                <a:solidFill>
                  <a:srgbClr val="FF3300"/>
                </a:solidFill>
                <a:cs typeface="Traditional Arabic" pitchFamily="2" charset="-78"/>
              </a:rPr>
              <a:t>ثانيا </a:t>
            </a:r>
            <a:r>
              <a:rPr lang="ar-KW" sz="4800" b="1">
                <a:solidFill>
                  <a:srgbClr val="FF3300"/>
                </a:solidFill>
                <a:cs typeface="Traditional Arabic" pitchFamily="2" charset="-78"/>
              </a:rPr>
              <a:t>:</a:t>
            </a:r>
            <a:r>
              <a:rPr lang="ar-SA" sz="4800" b="1">
                <a:solidFill>
                  <a:srgbClr val="FF3300"/>
                </a:solidFill>
                <a:cs typeface="Traditional Arabic" pitchFamily="2" charset="-78"/>
              </a:rPr>
              <a:t> الصدق في القرآن الكريم :</a:t>
            </a:r>
            <a:endParaRPr lang="en-US" sz="4800" b="1">
              <a:solidFill>
                <a:srgbClr val="FF3300"/>
              </a:solidFill>
              <a:cs typeface="Traditional Arabic" pitchFamily="2" charset="-78"/>
            </a:endParaRPr>
          </a:p>
        </p:txBody>
      </p:sp>
      <p:sp>
        <p:nvSpPr>
          <p:cNvPr id="4101" name="Text Box 5"/>
          <p:cNvSpPr txBox="1">
            <a:spLocks noChangeArrowheads="1"/>
          </p:cNvSpPr>
          <p:nvPr/>
        </p:nvSpPr>
        <p:spPr bwMode="auto">
          <a:xfrm>
            <a:off x="1143000" y="2498725"/>
            <a:ext cx="6629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ar-SA" sz="4000" b="1">
                <a:cs typeface="Traditional Arabic" pitchFamily="2" charset="-78"/>
              </a:rPr>
              <a:t>وردت مادة ( الصدق ) في كتاب الله عز وجل حوالي 130 مرة .</a:t>
            </a:r>
            <a:endParaRPr lang="en-US" sz="4000" b="1">
              <a:cs typeface="Traditional Arabic" pitchFamily="2" charset="-78"/>
            </a:endParaRPr>
          </a:p>
        </p:txBody>
      </p:sp>
      <p:sp>
        <p:nvSpPr>
          <p:cNvPr id="4102" name="Text Box 6"/>
          <p:cNvSpPr txBox="1">
            <a:spLocks noChangeArrowheads="1"/>
          </p:cNvSpPr>
          <p:nvPr/>
        </p:nvSpPr>
        <p:spPr bwMode="auto">
          <a:xfrm>
            <a:off x="1295400" y="4175125"/>
            <a:ext cx="6477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cs typeface="Traditional Arabic" pitchFamily="2" charset="-78"/>
              </a:rPr>
              <a:t>منها : </a:t>
            </a:r>
            <a:r>
              <a:rPr lang="ar-SA" sz="4000" b="1">
                <a:cs typeface="Traditional Arabic" pitchFamily="2" charset="-78"/>
              </a:rPr>
              <a:t>" يا أيها الذين آمنوا اتقوا الله وكونوا مع الصادقين " </a:t>
            </a:r>
            <a:r>
              <a:rPr lang="ar-SA" sz="2400" b="1">
                <a:cs typeface="Traditional Arabic" pitchFamily="2" charset="-78"/>
              </a:rPr>
              <a:t>التوبة : 119 .</a:t>
            </a:r>
            <a:r>
              <a:rPr lang="en-US" sz="2400" b="1">
                <a:cs typeface="Traditional Arabic" pitchFamily="2" charset="-78"/>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1981200" y="533400"/>
            <a:ext cx="617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4000" b="1">
                <a:solidFill>
                  <a:srgbClr val="FF3300"/>
                </a:solidFill>
                <a:cs typeface="Traditional Arabic" pitchFamily="2" charset="-78"/>
              </a:rPr>
              <a:t>ثالثا </a:t>
            </a:r>
            <a:r>
              <a:rPr lang="ar-KW" sz="4000" b="1">
                <a:solidFill>
                  <a:srgbClr val="FF3300"/>
                </a:solidFill>
                <a:cs typeface="Traditional Arabic" pitchFamily="2" charset="-78"/>
              </a:rPr>
              <a:t>:</a:t>
            </a:r>
            <a:r>
              <a:rPr lang="ar-SA" sz="4000" b="1">
                <a:solidFill>
                  <a:srgbClr val="FF3300"/>
                </a:solidFill>
                <a:cs typeface="Traditional Arabic" pitchFamily="2" charset="-78"/>
              </a:rPr>
              <a:t> الصدق في السنة :</a:t>
            </a:r>
            <a:r>
              <a:rPr lang="ar-SA" sz="4000">
                <a:solidFill>
                  <a:srgbClr val="FF3300"/>
                </a:solidFill>
                <a:cs typeface="Traditional Arabic" pitchFamily="2" charset="-78"/>
              </a:rPr>
              <a:t> </a:t>
            </a:r>
            <a:endParaRPr lang="en-US" sz="4000">
              <a:solidFill>
                <a:srgbClr val="FF3300"/>
              </a:solidFill>
              <a:cs typeface="Traditional Arabic" pitchFamily="2" charset="-78"/>
            </a:endParaRPr>
          </a:p>
        </p:txBody>
      </p:sp>
      <p:sp>
        <p:nvSpPr>
          <p:cNvPr id="5125" name="Text Box 5"/>
          <p:cNvSpPr txBox="1">
            <a:spLocks noChangeArrowheads="1"/>
          </p:cNvSpPr>
          <p:nvPr/>
        </p:nvSpPr>
        <p:spPr bwMode="auto">
          <a:xfrm>
            <a:off x="1143000" y="1447800"/>
            <a:ext cx="70866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4000" b="1">
                <a:cs typeface="Traditional Arabic" pitchFamily="2" charset="-78"/>
              </a:rPr>
              <a:t>عن عبدالله قال : قال رسول الله </a:t>
            </a:r>
            <a:r>
              <a:rPr lang="ar-KW" sz="4000" b="1">
                <a:cs typeface="Traditional Arabic" pitchFamily="2" charset="-78"/>
              </a:rPr>
              <a:t>صلى الله عليه   وسلم</a:t>
            </a:r>
            <a:r>
              <a:rPr lang="ar-SA" sz="4000" b="1">
                <a:cs typeface="Traditional Arabic" pitchFamily="2" charset="-78"/>
              </a:rPr>
              <a:t> : " عليكم بالصدق فإن الصدق يهدي إلى </a:t>
            </a:r>
            <a:r>
              <a:rPr lang="ar-KW" sz="4000" b="1">
                <a:cs typeface="Traditional Arabic" pitchFamily="2" charset="-78"/>
              </a:rPr>
              <a:t>  </a:t>
            </a:r>
            <a:r>
              <a:rPr lang="ar-SA" sz="4000" b="1">
                <a:cs typeface="Traditional Arabic" pitchFamily="2" charset="-78"/>
              </a:rPr>
              <a:t>البر ، وإن البر يهدي إلى الجنة ، وما يزال الرجل يصدق ويتحرى الصدق ، حتى يكتب عند الله صدِّيقا ، وإي</a:t>
            </a:r>
            <a:r>
              <a:rPr lang="ar-KW" sz="4000" b="1">
                <a:cs typeface="Traditional Arabic" pitchFamily="2" charset="-78"/>
              </a:rPr>
              <a:t>ا</a:t>
            </a:r>
            <a:r>
              <a:rPr lang="ar-SA" sz="4000" b="1">
                <a:cs typeface="Traditional Arabic" pitchFamily="2" charset="-78"/>
              </a:rPr>
              <a:t>كم والكذب فإن الكذب يهدي إلى الفجور ، وإن الفجور يهدي إلى النار ، وما يزال الرجل يكذب ويتحرى الكذب حتى يكتب عند الله كذابا ".</a:t>
            </a:r>
            <a:r>
              <a:rPr lang="ar-KW" sz="4000" b="1">
                <a:cs typeface="Traditional Arabic" pitchFamily="2" charset="-78"/>
              </a:rPr>
              <a:t> </a:t>
            </a:r>
            <a:r>
              <a:rPr lang="ar-KW" sz="2800" b="1">
                <a:cs typeface="Traditional Arabic" pitchFamily="2" charset="-78"/>
              </a:rPr>
              <a:t>متفق عليه</a:t>
            </a:r>
            <a:endParaRPr lang="en-US" sz="28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1219200" y="717550"/>
            <a:ext cx="6629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5400" b="1">
                <a:solidFill>
                  <a:srgbClr val="FF3300"/>
                </a:solidFill>
                <a:cs typeface="Traditional Arabic" pitchFamily="2" charset="-78"/>
              </a:rPr>
              <a:t>رابعا – أنو</a:t>
            </a:r>
            <a:r>
              <a:rPr lang="ar-KW" sz="5400" b="1">
                <a:solidFill>
                  <a:srgbClr val="FF3300"/>
                </a:solidFill>
                <a:cs typeface="Traditional Arabic" pitchFamily="2" charset="-78"/>
              </a:rPr>
              <a:t>ا</a:t>
            </a:r>
            <a:r>
              <a:rPr lang="ar-SA" sz="5400" b="1">
                <a:solidFill>
                  <a:srgbClr val="FF3300"/>
                </a:solidFill>
                <a:cs typeface="Traditional Arabic" pitchFamily="2" charset="-78"/>
              </a:rPr>
              <a:t>ع الصدق :</a:t>
            </a:r>
            <a:endParaRPr lang="en-US" sz="5400" b="1">
              <a:solidFill>
                <a:srgbClr val="FF3300"/>
              </a:solidFill>
              <a:cs typeface="Traditional Arabic" pitchFamily="2" charset="-78"/>
            </a:endParaRPr>
          </a:p>
        </p:txBody>
      </p:sp>
      <p:sp>
        <p:nvSpPr>
          <p:cNvPr id="6149" name="Text Box 5"/>
          <p:cNvSpPr txBox="1">
            <a:spLocks noChangeArrowheads="1"/>
          </p:cNvSpPr>
          <p:nvPr/>
        </p:nvSpPr>
        <p:spPr bwMode="auto">
          <a:xfrm>
            <a:off x="3352800" y="1936750"/>
            <a:ext cx="4800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ar-SA" sz="4400" b="1">
                <a:solidFill>
                  <a:srgbClr val="FF3300"/>
                </a:solidFill>
                <a:cs typeface="Traditional Arabic" pitchFamily="2" charset="-78"/>
              </a:rPr>
              <a:t>1 - الصدق في النية :</a:t>
            </a:r>
            <a:r>
              <a:rPr lang="ar-SA" sz="4400" b="1">
                <a:cs typeface="Traditional Arabic" pitchFamily="2" charset="-78"/>
              </a:rPr>
              <a:t> </a:t>
            </a:r>
            <a:endParaRPr lang="en-US" sz="4400" b="1">
              <a:cs typeface="Traditional Arabic" pitchFamily="2" charset="-78"/>
            </a:endParaRPr>
          </a:p>
        </p:txBody>
      </p:sp>
      <p:sp>
        <p:nvSpPr>
          <p:cNvPr id="6150" name="Text Box 6"/>
          <p:cNvSpPr txBox="1">
            <a:spLocks noChangeArrowheads="1"/>
          </p:cNvSpPr>
          <p:nvPr/>
        </p:nvSpPr>
        <p:spPr bwMode="auto">
          <a:xfrm>
            <a:off x="1143000" y="3003550"/>
            <a:ext cx="6934200"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5400" b="1">
                <a:cs typeface="Traditional Arabic" pitchFamily="2" charset="-78"/>
              </a:rPr>
              <a:t>قال</a:t>
            </a:r>
            <a:r>
              <a:rPr lang="ar-KW" sz="5400" b="1">
                <a:cs typeface="Traditional Arabic" pitchFamily="2" charset="-78"/>
              </a:rPr>
              <a:t> صلى الله عليه وسلم</a:t>
            </a:r>
            <a:r>
              <a:rPr lang="ar-SA" sz="5400" b="1">
                <a:cs typeface="Traditional Arabic" pitchFamily="2" charset="-78"/>
              </a:rPr>
              <a:t> : " من سأل الشهادة بصدق بلّغه الله منازل الشهداء وإن مات على فراشه "</a:t>
            </a:r>
            <a:r>
              <a:rPr lang="en-US" sz="5400" b="1">
                <a:cs typeface="Traditional Arabic" pitchFamily="2" charset="-78"/>
              </a:rPr>
              <a:t> </a:t>
            </a:r>
            <a:r>
              <a:rPr lang="ar-SA" b="1"/>
              <a:t>واه مسلم </a:t>
            </a:r>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219200" y="457200"/>
            <a:ext cx="66294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600" b="1">
                <a:solidFill>
                  <a:srgbClr val="FF3300"/>
                </a:solidFill>
                <a:cs typeface="Traditional Arabic" pitchFamily="2" charset="-78"/>
              </a:rPr>
              <a:t>رابعا </a:t>
            </a:r>
            <a:r>
              <a:rPr lang="ar-KW" sz="6600" b="1">
                <a:solidFill>
                  <a:srgbClr val="FF3300"/>
                </a:solidFill>
                <a:cs typeface="Traditional Arabic" pitchFamily="2" charset="-78"/>
              </a:rPr>
              <a:t>:</a:t>
            </a:r>
            <a:r>
              <a:rPr lang="ar-SA" sz="6600" b="1">
                <a:solidFill>
                  <a:srgbClr val="FF3300"/>
                </a:solidFill>
                <a:cs typeface="Traditional Arabic" pitchFamily="2" charset="-78"/>
              </a:rPr>
              <a:t> أنو</a:t>
            </a:r>
            <a:r>
              <a:rPr lang="ar-KW" sz="6600" b="1">
                <a:solidFill>
                  <a:srgbClr val="FF3300"/>
                </a:solidFill>
                <a:cs typeface="Traditional Arabic" pitchFamily="2" charset="-78"/>
              </a:rPr>
              <a:t>ا</a:t>
            </a:r>
            <a:r>
              <a:rPr lang="ar-SA" sz="6600" b="1">
                <a:solidFill>
                  <a:srgbClr val="FF3300"/>
                </a:solidFill>
                <a:cs typeface="Traditional Arabic" pitchFamily="2" charset="-78"/>
              </a:rPr>
              <a:t>ع الصدق :</a:t>
            </a:r>
            <a:endParaRPr lang="en-US" sz="6600" b="1">
              <a:solidFill>
                <a:srgbClr val="FF3300"/>
              </a:solidFill>
              <a:cs typeface="Traditional Arabic" pitchFamily="2" charset="-78"/>
            </a:endParaRPr>
          </a:p>
        </p:txBody>
      </p:sp>
      <p:sp>
        <p:nvSpPr>
          <p:cNvPr id="7173" name="Text Box 5"/>
          <p:cNvSpPr txBox="1">
            <a:spLocks noChangeArrowheads="1"/>
          </p:cNvSpPr>
          <p:nvPr/>
        </p:nvSpPr>
        <p:spPr bwMode="auto">
          <a:xfrm>
            <a:off x="3733800" y="1676400"/>
            <a:ext cx="48006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ar-SA" sz="4800" b="1">
                <a:solidFill>
                  <a:srgbClr val="FF3300"/>
                </a:solidFill>
                <a:cs typeface="Traditional Arabic" pitchFamily="2" charset="-78"/>
              </a:rPr>
              <a:t>2 - الصدق في الحديث :</a:t>
            </a:r>
            <a:r>
              <a:rPr lang="ar-SA" sz="4800">
                <a:solidFill>
                  <a:srgbClr val="FF3300"/>
                </a:solidFill>
                <a:cs typeface="Traditional Arabic" pitchFamily="2" charset="-78"/>
              </a:rPr>
              <a:t> </a:t>
            </a:r>
            <a:endParaRPr lang="en-US" sz="4800">
              <a:solidFill>
                <a:srgbClr val="FF3300"/>
              </a:solidFill>
              <a:cs typeface="Traditional Arabic" pitchFamily="2" charset="-78"/>
            </a:endParaRPr>
          </a:p>
        </p:txBody>
      </p:sp>
      <p:sp>
        <p:nvSpPr>
          <p:cNvPr id="7174" name="Text Box 6"/>
          <p:cNvSpPr txBox="1">
            <a:spLocks noChangeArrowheads="1"/>
          </p:cNvSpPr>
          <p:nvPr/>
        </p:nvSpPr>
        <p:spPr bwMode="auto">
          <a:xfrm>
            <a:off x="990600" y="2743200"/>
            <a:ext cx="70866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4000" b="1">
                <a:cs typeface="Traditional Arabic" pitchFamily="2" charset="-78"/>
              </a:rPr>
              <a:t>قال</a:t>
            </a:r>
            <a:r>
              <a:rPr lang="ar-KW" sz="4000" b="1">
                <a:cs typeface="Traditional Arabic" pitchFamily="2" charset="-78"/>
              </a:rPr>
              <a:t> صلى الله عليه وسلم</a:t>
            </a:r>
            <a:r>
              <a:rPr lang="ar-SA" sz="4000" b="1">
                <a:cs typeface="Traditional Arabic" pitchFamily="2" charset="-78"/>
              </a:rPr>
              <a:t> : " ألا أنبئكم بأكبر الكبائر ؟ ثلاثا ، قالوا : بلى يا رسول الله ، قال : الإشراك بالله ، وعقوق الوالدين ، وجلس وكان متكئا فقال : ألا وقول الزور . قال : فما زال يكررها ، حتى قلنا ليته سكت "</a:t>
            </a:r>
            <a:r>
              <a:rPr lang="ar-SA" sz="4000">
                <a:cs typeface="Traditional Arabic" pitchFamily="2" charset="-78"/>
              </a:rPr>
              <a:t> </a:t>
            </a:r>
            <a:r>
              <a:rPr lang="ar-SA" sz="1600" b="1"/>
              <a:t>رواه البخاري .</a:t>
            </a:r>
            <a:r>
              <a:rPr lang="en-US" sz="1600"/>
              <a:t> </a:t>
            </a:r>
            <a:r>
              <a:rPr lang="ar-SA" sz="4000" b="1">
                <a:cs typeface="Traditional Arabic" pitchFamily="2" charset="-78"/>
              </a:rPr>
              <a:t>.</a:t>
            </a:r>
            <a:r>
              <a:rPr lang="en-US" sz="4000">
                <a:cs typeface="Traditional Arabic" pitchFamily="2" charset="-78"/>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1219200" y="457200"/>
            <a:ext cx="66294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600" b="1">
                <a:solidFill>
                  <a:srgbClr val="FF3300"/>
                </a:solidFill>
                <a:cs typeface="Traditional Arabic" pitchFamily="2" charset="-78"/>
              </a:rPr>
              <a:t>رابعا – أنو</a:t>
            </a:r>
            <a:r>
              <a:rPr lang="ar-KW" sz="6600" b="1">
                <a:solidFill>
                  <a:srgbClr val="FF3300"/>
                </a:solidFill>
                <a:cs typeface="Traditional Arabic" pitchFamily="2" charset="-78"/>
              </a:rPr>
              <a:t>ا</a:t>
            </a:r>
            <a:r>
              <a:rPr lang="ar-SA" sz="6600" b="1">
                <a:solidFill>
                  <a:srgbClr val="FF3300"/>
                </a:solidFill>
                <a:cs typeface="Traditional Arabic" pitchFamily="2" charset="-78"/>
              </a:rPr>
              <a:t>ع الصدق :</a:t>
            </a:r>
            <a:endParaRPr lang="en-US" sz="6600" b="1">
              <a:solidFill>
                <a:srgbClr val="FF3300"/>
              </a:solidFill>
              <a:cs typeface="Traditional Arabic" pitchFamily="2" charset="-78"/>
            </a:endParaRPr>
          </a:p>
        </p:txBody>
      </p:sp>
      <p:sp>
        <p:nvSpPr>
          <p:cNvPr id="8197" name="Text Box 5"/>
          <p:cNvSpPr txBox="1">
            <a:spLocks noChangeArrowheads="1"/>
          </p:cNvSpPr>
          <p:nvPr/>
        </p:nvSpPr>
        <p:spPr bwMode="auto">
          <a:xfrm>
            <a:off x="2438400" y="1676400"/>
            <a:ext cx="5334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ar-SA" sz="5400" b="1" dirty="0">
                <a:solidFill>
                  <a:srgbClr val="FF3300"/>
                </a:solidFill>
                <a:cs typeface="Traditional Arabic" pitchFamily="2" charset="-78"/>
              </a:rPr>
              <a:t>3 - الصدق في العمل :</a:t>
            </a:r>
            <a:r>
              <a:rPr lang="ar-SA" sz="5400" dirty="0">
                <a:solidFill>
                  <a:srgbClr val="FF3300"/>
                </a:solidFill>
                <a:cs typeface="Traditional Arabic" pitchFamily="2" charset="-78"/>
              </a:rPr>
              <a:t> </a:t>
            </a:r>
            <a:endParaRPr lang="en-US" sz="5400" dirty="0">
              <a:solidFill>
                <a:srgbClr val="FF3300"/>
              </a:solidFill>
              <a:cs typeface="Traditional Arabic" pitchFamily="2" charset="-78"/>
            </a:endParaRPr>
          </a:p>
        </p:txBody>
      </p:sp>
      <p:sp>
        <p:nvSpPr>
          <p:cNvPr id="8198" name="Text Box 6"/>
          <p:cNvSpPr txBox="1">
            <a:spLocks noChangeArrowheads="1"/>
          </p:cNvSpPr>
          <p:nvPr/>
        </p:nvSpPr>
        <p:spPr bwMode="auto">
          <a:xfrm>
            <a:off x="1524000" y="2982913"/>
            <a:ext cx="6324600" cy="338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justLow">
              <a:spcBef>
                <a:spcPct val="50000"/>
              </a:spcBef>
            </a:pPr>
            <a:r>
              <a:rPr lang="ar-SA" sz="3600" b="1" dirty="0">
                <a:cs typeface="Traditional Arabic" pitchFamily="2" charset="-78"/>
              </a:rPr>
              <a:t>وهذا يقتضي أن تكون أعمال المسلم مصدقة لما في قلبه فلا يغش ولا يخدع ولا يغرر بأحد ، بل تصدق أعماله كما تصدق أقواله ، وقالوا في معني قوله تعالى : " ليسأل الصادقين عن صدقهم " </a:t>
            </a:r>
            <a:r>
              <a:rPr lang="ar-SA" sz="1600" b="1" dirty="0"/>
              <a:t>الأحزاب : 8 .</a:t>
            </a:r>
            <a:endParaRPr lang="en-US" sz="1600" b="1" dirty="0"/>
          </a:p>
          <a:p>
            <a:pPr algn="justLow">
              <a:spcBef>
                <a:spcPct val="50000"/>
              </a:spcBef>
            </a:pPr>
            <a:r>
              <a:rPr lang="en-US" sz="1600" dirty="0"/>
              <a:t> </a:t>
            </a:r>
            <a:r>
              <a:rPr lang="ar-SA" sz="3600" b="1" dirty="0">
                <a:cs typeface="Traditional Arabic" pitchFamily="2" charset="-78"/>
              </a:rPr>
              <a:t>أي يسأل من صدق بلسانه عن صدق فعله</a:t>
            </a:r>
            <a:r>
              <a:rPr lang="ar-SA" sz="3600" dirty="0">
                <a:cs typeface="Traditional Arabic" pitchFamily="2" charset="-78"/>
              </a:rPr>
              <a:t> </a:t>
            </a:r>
            <a:r>
              <a:rPr lang="ar-KW" sz="3600" dirty="0">
                <a:cs typeface="Traditional Arabic" pitchFamily="2" charset="-78"/>
              </a:rPr>
              <a:t>.</a:t>
            </a:r>
            <a:endParaRPr lang="en-US" sz="3600" dirty="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990600" y="762000"/>
            <a:ext cx="7315200" cy="558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600" b="1">
                <a:cs typeface="Traditional Arabic" pitchFamily="2" charset="-78"/>
              </a:rPr>
              <a:t>     </a:t>
            </a:r>
            <a:r>
              <a:rPr lang="ar-SA" sz="3600" b="1">
                <a:cs typeface="Traditional Arabic" pitchFamily="2" charset="-78"/>
              </a:rPr>
              <a:t>وقد أطلق الله الصدق على الإيمان ، وإيتاء المال ، وإقام الصلاة ، وإيتاء الزكاة ، والوفاء بالعهد ، والصبر في البأساء والضراء ، وهذه أعمال بالجوارح ، قال تعالى : </a:t>
            </a:r>
            <a:r>
              <a:rPr lang="ar-KW" sz="3600" b="1">
                <a:cs typeface="Traditional Arabic" pitchFamily="2" charset="-78"/>
              </a:rPr>
              <a:t>   (</a:t>
            </a:r>
            <a:r>
              <a:rPr lang="ar-SA" sz="3600" b="1">
                <a:cs typeface="Traditional Arabic" pitchFamily="2" charset="-78"/>
              </a:rPr>
              <a:t> لَّيْسَ الْبِرَّ أَن تُوَلُّواْ وُجُوهَكُمْ قِبَلَ الْمَشْرِقِ وَالْمَغْرِبِ وَلَـكِن الْبِرَّ مَنْ آمَنَ بِاللّهِ وَالْيَوْمِ الآخِرِ وَالْمَلآئِكَةِ وَالْكِتَاب وَالنَّبِيِّينَ وَآتَى الْمَالَ عَلَى حُبِّهِ ذَوِي الْقُرْبَى وَالْيَتَامَى وَالْمَسَاكِينَ وَابْنَ السَّبِيلِ وَالسَّآئِلِينَ وَفِي الرِّقَابِ وَأَقَام الصَّلاةَ وَآتَى الزَّكَاةَ وَالْمُوفُونَ بِعَهْدِهِمْ إِذَا عَاهَدُوا وَالصَّابِرِينَ فِي الْبَأْسَاء والضَّرَّاء وَحِينَ الْبَأْسِ أُولَـئِكَ الَّذِين صَدَقُوا وَأُولَـئِكَ هُمُ الْمُتَّقُونَ </a:t>
            </a:r>
            <a:r>
              <a:rPr lang="ar-KW" sz="3600" b="1">
                <a:cs typeface="Traditional Arabic" pitchFamily="2" charset="-78"/>
              </a:rPr>
              <a:t>) </a:t>
            </a:r>
            <a:r>
              <a:rPr lang="ar-SA" sz="2000" b="1">
                <a:cs typeface="Traditional Arabic" pitchFamily="2" charset="-78"/>
              </a:rPr>
              <a:t>البقرة : 177 </a:t>
            </a:r>
            <a:r>
              <a:rPr lang="ar-SA" sz="3600" b="1">
                <a:cs typeface="Traditional Arabic" pitchFamily="2" charset="-78"/>
              </a:rPr>
              <a:t>.</a:t>
            </a:r>
            <a:endParaRPr lang="en-US" sz="36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خامسا </a:t>
            </a:r>
            <a:r>
              <a:rPr lang="ar-KW" sz="6000" b="1">
                <a:solidFill>
                  <a:srgbClr val="FF3300"/>
                </a:solidFill>
                <a:cs typeface="Traditional Arabic" pitchFamily="2" charset="-78"/>
              </a:rPr>
              <a:t>:</a:t>
            </a:r>
            <a:r>
              <a:rPr lang="ar-SA" sz="6000" b="1">
                <a:solidFill>
                  <a:srgbClr val="FF3300"/>
                </a:solidFill>
                <a:cs typeface="Traditional Arabic" pitchFamily="2" charset="-78"/>
              </a:rPr>
              <a:t> من ثمرات الصدق :</a:t>
            </a:r>
            <a:endParaRPr lang="en-US" sz="6000" b="1">
              <a:solidFill>
                <a:srgbClr val="FF3300"/>
              </a:solidFill>
              <a:cs typeface="Traditional Arabic" pitchFamily="2" charset="-78"/>
            </a:endParaRPr>
          </a:p>
        </p:txBody>
      </p:sp>
      <p:sp>
        <p:nvSpPr>
          <p:cNvPr id="10245" name="Text Box 5"/>
          <p:cNvSpPr txBox="1">
            <a:spLocks noChangeArrowheads="1"/>
          </p:cNvSpPr>
          <p:nvPr/>
        </p:nvSpPr>
        <p:spPr bwMode="auto">
          <a:xfrm>
            <a:off x="1219200" y="1981200"/>
            <a:ext cx="6934200"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4800" b="1">
                <a:solidFill>
                  <a:srgbClr val="FF3300"/>
                </a:solidFill>
                <a:cs typeface="Traditional Arabic" pitchFamily="2" charset="-78"/>
              </a:rPr>
              <a:t>1 - البركة التي تعم حياة المسلم</a:t>
            </a:r>
            <a:r>
              <a:rPr lang="ar-SA" sz="4800" b="1">
                <a:cs typeface="Traditional Arabic" pitchFamily="2" charset="-78"/>
              </a:rPr>
              <a:t> </a:t>
            </a:r>
            <a:r>
              <a:rPr lang="ar-KW" sz="4800" b="1">
                <a:cs typeface="Traditional Arabic" pitchFamily="2" charset="-78"/>
              </a:rPr>
              <a:t>:</a:t>
            </a:r>
            <a:r>
              <a:rPr lang="ar-SA" sz="4800" b="1">
                <a:cs typeface="Traditional Arabic" pitchFamily="2" charset="-78"/>
              </a:rPr>
              <a:t> ويشير إليها ما رواه حكيم بن حزام عن النبي </a:t>
            </a:r>
            <a:r>
              <a:rPr lang="ar-KW" sz="4800" b="1">
                <a:cs typeface="Traditional Arabic" pitchFamily="2" charset="-78"/>
              </a:rPr>
              <a:t>صلى الله عليه وسلم</a:t>
            </a:r>
            <a:r>
              <a:rPr lang="ar-SA" sz="4800" b="1">
                <a:cs typeface="Traditional Arabic" pitchFamily="2" charset="-78"/>
              </a:rPr>
              <a:t> قال : " الب</a:t>
            </a:r>
            <a:r>
              <a:rPr lang="ar-KW" sz="4800" b="1">
                <a:cs typeface="Traditional Arabic" pitchFamily="2" charset="-78"/>
              </a:rPr>
              <a:t>ي</a:t>
            </a:r>
            <a:r>
              <a:rPr lang="ar-SA" sz="4800" b="1">
                <a:cs typeface="Traditional Arabic" pitchFamily="2" charset="-78"/>
              </a:rPr>
              <a:t>عان بالخيار ما لم يتفرقا ، فإن صدقا وبيّنا بورك لهما في بيعهما ، وإن كذبا وكتما ، محقت بركة بيعهما "</a:t>
            </a:r>
            <a:r>
              <a:rPr lang="ar-SA" sz="4800">
                <a:cs typeface="Traditional Arabic" pitchFamily="2" charset="-78"/>
              </a:rPr>
              <a:t> </a:t>
            </a:r>
            <a:r>
              <a:rPr lang="ar-SA" b="1"/>
              <a:t>رواه مسلم .</a:t>
            </a:r>
            <a:r>
              <a:rPr lang="en-US"/>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خامسا </a:t>
            </a:r>
            <a:r>
              <a:rPr lang="ar-KW" sz="6000" b="1">
                <a:solidFill>
                  <a:srgbClr val="FF3300"/>
                </a:solidFill>
                <a:cs typeface="Traditional Arabic" pitchFamily="2" charset="-78"/>
              </a:rPr>
              <a:t>:</a:t>
            </a:r>
            <a:r>
              <a:rPr lang="ar-SA" sz="6000" b="1">
                <a:solidFill>
                  <a:srgbClr val="FF3300"/>
                </a:solidFill>
                <a:cs typeface="Traditional Arabic" pitchFamily="2" charset="-78"/>
              </a:rPr>
              <a:t> من ثمرات الصدق :</a:t>
            </a:r>
            <a:endParaRPr lang="en-US" sz="6000" b="1">
              <a:solidFill>
                <a:srgbClr val="FF3300"/>
              </a:solidFill>
              <a:cs typeface="Traditional Arabic" pitchFamily="2" charset="-78"/>
            </a:endParaRPr>
          </a:p>
        </p:txBody>
      </p:sp>
      <p:sp>
        <p:nvSpPr>
          <p:cNvPr id="25605" name="Text Box 5"/>
          <p:cNvSpPr txBox="1">
            <a:spLocks noChangeArrowheads="1"/>
          </p:cNvSpPr>
          <p:nvPr/>
        </p:nvSpPr>
        <p:spPr bwMode="auto">
          <a:xfrm>
            <a:off x="1219200" y="2270125"/>
            <a:ext cx="6934200" cy="362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2</a:t>
            </a:r>
            <a:r>
              <a:rPr lang="ar-SA" sz="4000" b="1">
                <a:solidFill>
                  <a:srgbClr val="FF3300"/>
                </a:solidFill>
                <a:cs typeface="Traditional Arabic" pitchFamily="2" charset="-78"/>
              </a:rPr>
              <a:t> - الهدوء النفسي ، والطمأنينة القلبية :</a:t>
            </a:r>
            <a:r>
              <a:rPr lang="ar-SA" sz="4000" b="1">
                <a:cs typeface="Traditional Arabic" pitchFamily="2" charset="-78"/>
              </a:rPr>
              <a:t> يشير إليها ما رواه الحسن بن علي رضي الله عنهما </a:t>
            </a:r>
            <a:r>
              <a:rPr lang="ar-KW" sz="4000" b="1">
                <a:cs typeface="Traditional Arabic" pitchFamily="2" charset="-78"/>
              </a:rPr>
              <a:t> </a:t>
            </a:r>
            <a:r>
              <a:rPr lang="ar-SA" sz="4000" b="1">
                <a:cs typeface="Traditional Arabic" pitchFamily="2" charset="-78"/>
              </a:rPr>
              <a:t>قال : حفظت من رسول الله</a:t>
            </a:r>
            <a:r>
              <a:rPr lang="ar-KW" sz="4000" b="1">
                <a:cs typeface="Traditional Arabic" pitchFamily="2" charset="-78"/>
              </a:rPr>
              <a:t> صلى الله عليه  وسلم</a:t>
            </a:r>
            <a:r>
              <a:rPr lang="ar-SA" sz="4000" b="1">
                <a:cs typeface="Traditional Arabic" pitchFamily="2" charset="-78"/>
              </a:rPr>
              <a:t> :</a:t>
            </a:r>
            <a:r>
              <a:rPr lang="ar-KW" sz="4000" b="1">
                <a:cs typeface="Traditional Arabic" pitchFamily="2" charset="-78"/>
              </a:rPr>
              <a:t> </a:t>
            </a:r>
            <a:r>
              <a:rPr lang="ar-SA" sz="4000" b="1">
                <a:cs typeface="Traditional Arabic" pitchFamily="2" charset="-78"/>
              </a:rPr>
              <a:t> " دع ما يريبك إلى ما لا يريبك ، فإن الصدق طمأنينة ، والكذب ريبة " </a:t>
            </a:r>
            <a:r>
              <a:rPr lang="ar-KW" sz="3200" b="1">
                <a:cs typeface="Traditional Arabic" pitchFamily="2" charset="-78"/>
              </a:rPr>
              <a:t>رواه أحمد وصححه الألباني .</a:t>
            </a:r>
            <a:r>
              <a:rPr lang="ar-SA" sz="3200" b="1">
                <a:cs typeface="Traditional Arabic" pitchFamily="2" charset="-78"/>
              </a:rPr>
              <a:t> </a:t>
            </a:r>
            <a:endParaRPr lang="en-US" sz="32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1066800" y="6096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خامسا </a:t>
            </a:r>
            <a:r>
              <a:rPr lang="ar-KW" sz="6000" b="1">
                <a:solidFill>
                  <a:srgbClr val="FF3300"/>
                </a:solidFill>
                <a:cs typeface="Traditional Arabic" pitchFamily="2" charset="-78"/>
              </a:rPr>
              <a:t>:</a:t>
            </a:r>
            <a:r>
              <a:rPr lang="ar-SA" sz="6000" b="1">
                <a:solidFill>
                  <a:srgbClr val="FF3300"/>
                </a:solidFill>
                <a:cs typeface="Traditional Arabic" pitchFamily="2" charset="-78"/>
              </a:rPr>
              <a:t> من ثمرات الصدق :</a:t>
            </a:r>
            <a:endParaRPr lang="en-US" sz="6000" b="1">
              <a:solidFill>
                <a:srgbClr val="FF3300"/>
              </a:solidFill>
              <a:cs typeface="Traditional Arabic" pitchFamily="2" charset="-78"/>
            </a:endParaRPr>
          </a:p>
        </p:txBody>
      </p:sp>
      <p:sp>
        <p:nvSpPr>
          <p:cNvPr id="26629" name="Text Box 5"/>
          <p:cNvSpPr txBox="1">
            <a:spLocks noChangeArrowheads="1"/>
          </p:cNvSpPr>
          <p:nvPr/>
        </p:nvSpPr>
        <p:spPr bwMode="auto">
          <a:xfrm>
            <a:off x="1219200" y="1676400"/>
            <a:ext cx="69342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200" b="1" dirty="0">
                <a:solidFill>
                  <a:srgbClr val="FF3300"/>
                </a:solidFill>
                <a:cs typeface="Traditional Arabic" pitchFamily="2" charset="-78"/>
              </a:rPr>
              <a:t>3</a:t>
            </a:r>
            <a:r>
              <a:rPr lang="ar-SA" sz="3200" b="1" dirty="0">
                <a:solidFill>
                  <a:srgbClr val="FF3300"/>
                </a:solidFill>
                <a:cs typeface="Traditional Arabic" pitchFamily="2" charset="-78"/>
              </a:rPr>
              <a:t> - تفريج الهم ، والنجاة من الكرب </a:t>
            </a:r>
            <a:r>
              <a:rPr lang="ar-KW" sz="3200" b="1" dirty="0">
                <a:solidFill>
                  <a:srgbClr val="FF3300"/>
                </a:solidFill>
                <a:cs typeface="Traditional Arabic" pitchFamily="2" charset="-78"/>
              </a:rPr>
              <a:t>:</a:t>
            </a:r>
            <a:r>
              <a:rPr lang="ar-SA" sz="3200" b="1" dirty="0">
                <a:cs typeface="Traditional Arabic" pitchFamily="2" charset="-78"/>
              </a:rPr>
              <a:t> ذهب كعب بن مالك إلى النبي</a:t>
            </a:r>
            <a:r>
              <a:rPr lang="ar-KW" sz="3200" b="1" dirty="0">
                <a:cs typeface="Traditional Arabic" pitchFamily="2" charset="-78"/>
              </a:rPr>
              <a:t> صلى الله عليه وسلم</a:t>
            </a:r>
            <a:r>
              <a:rPr lang="ar-SA" sz="3200" b="1" dirty="0">
                <a:cs typeface="Traditional Arabic" pitchFamily="2" charset="-78"/>
              </a:rPr>
              <a:t>  وقال له : يا رسول الله إن الله إنما أنجاني بالصدق ، وإن من توبتي أن لا أحدّث إلا صدقا ما بقيت ، قال : </a:t>
            </a:r>
            <a:r>
              <a:rPr lang="ar-SA" sz="3200" b="1" dirty="0" err="1">
                <a:cs typeface="Traditional Arabic" pitchFamily="2" charset="-78"/>
              </a:rPr>
              <a:t>فوالله</a:t>
            </a:r>
            <a:r>
              <a:rPr lang="ar-SA" sz="3200" b="1" dirty="0">
                <a:cs typeface="Traditional Arabic" pitchFamily="2" charset="-78"/>
              </a:rPr>
              <a:t> ما علمت أن أحدا من المسلمين أبلاه الله في صدق الحديث منذ ذكرت ذلك لرسول الله</a:t>
            </a:r>
            <a:r>
              <a:rPr lang="ar-KW" sz="3200" b="1" dirty="0">
                <a:cs typeface="Traditional Arabic" pitchFamily="2" charset="-78"/>
              </a:rPr>
              <a:t> صلى الله عليه وسلم</a:t>
            </a:r>
            <a:r>
              <a:rPr lang="ar-SA" sz="3200" b="1" dirty="0">
                <a:cs typeface="Traditional Arabic" pitchFamily="2" charset="-78"/>
              </a:rPr>
              <a:t> إلى يومي هذا ، وإني لأرجو أن يحفظني الله فيما بقي ، والله ما أنعم الله علىَّ من نعمة قط ، بعد إذ هداني للإسلام أعظم في نفسي من صدقي رسول الله</a:t>
            </a:r>
            <a:r>
              <a:rPr lang="ar-KW" sz="3200" b="1" dirty="0">
                <a:cs typeface="Traditional Arabic" pitchFamily="2" charset="-78"/>
              </a:rPr>
              <a:t> صلى الله عليه وسلم</a:t>
            </a:r>
            <a:r>
              <a:rPr lang="ar-SA" sz="3200" b="1" dirty="0">
                <a:cs typeface="Traditional Arabic" pitchFamily="2" charset="-78"/>
              </a:rPr>
              <a:t> أن لا أكون كذبته فأهلك كما هلك الذين كذبوا </a:t>
            </a:r>
            <a:r>
              <a:rPr lang="ar-KW" sz="3200" b="1" dirty="0">
                <a:cs typeface="Traditional Arabic" pitchFamily="2" charset="-78"/>
              </a:rPr>
              <a:t>. </a:t>
            </a:r>
            <a:r>
              <a:rPr lang="ar-KW" sz="2400" b="1" dirty="0">
                <a:cs typeface="Traditional Arabic" pitchFamily="2" charset="-78"/>
              </a:rPr>
              <a:t>رواه مسلم.</a:t>
            </a:r>
            <a:endParaRPr lang="en-US" sz="2400" b="1" dirty="0">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خامسا </a:t>
            </a:r>
            <a:r>
              <a:rPr lang="ar-KW" sz="6000" b="1">
                <a:solidFill>
                  <a:srgbClr val="FF3300"/>
                </a:solidFill>
                <a:cs typeface="Traditional Arabic" pitchFamily="2" charset="-78"/>
              </a:rPr>
              <a:t>:</a:t>
            </a:r>
            <a:r>
              <a:rPr lang="ar-SA" sz="6000" b="1">
                <a:solidFill>
                  <a:srgbClr val="FF3300"/>
                </a:solidFill>
                <a:cs typeface="Traditional Arabic" pitchFamily="2" charset="-78"/>
              </a:rPr>
              <a:t> من ثمرات الصدق :</a:t>
            </a:r>
            <a:endParaRPr lang="en-US" sz="6000" b="1">
              <a:solidFill>
                <a:srgbClr val="FF3300"/>
              </a:solidFill>
              <a:cs typeface="Traditional Arabic" pitchFamily="2" charset="-78"/>
            </a:endParaRPr>
          </a:p>
        </p:txBody>
      </p:sp>
      <p:sp>
        <p:nvSpPr>
          <p:cNvPr id="27653" name="Text Box 5"/>
          <p:cNvSpPr txBox="1">
            <a:spLocks noChangeArrowheads="1"/>
          </p:cNvSpPr>
          <p:nvPr/>
        </p:nvSpPr>
        <p:spPr bwMode="auto">
          <a:xfrm>
            <a:off x="1219200" y="2392363"/>
            <a:ext cx="69342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3</a:t>
            </a:r>
            <a:r>
              <a:rPr lang="ar-SA" sz="4000" b="1">
                <a:solidFill>
                  <a:srgbClr val="FF3300"/>
                </a:solidFill>
                <a:cs typeface="Traditional Arabic" pitchFamily="2" charset="-78"/>
              </a:rPr>
              <a:t> -  الفوز بمنازل الشهداء : </a:t>
            </a:r>
            <a:r>
              <a:rPr lang="ar-SA" sz="4000" b="1">
                <a:cs typeface="Traditional Arabic" pitchFamily="2" charset="-78"/>
              </a:rPr>
              <a:t>فقد روى سهل بن حنيف عن أبيه عن جده أن النبي</a:t>
            </a:r>
            <a:r>
              <a:rPr lang="ar-KW" sz="4000" b="1">
                <a:cs typeface="Traditional Arabic" pitchFamily="2" charset="-78"/>
              </a:rPr>
              <a:t> صلى الله عليه وسلم</a:t>
            </a:r>
            <a:r>
              <a:rPr lang="ar-SA" sz="4000" b="1">
                <a:cs typeface="Traditional Arabic" pitchFamily="2" charset="-78"/>
              </a:rPr>
              <a:t> قال : " من سأل الشهادة بصدق بلّغه الله منازل </a:t>
            </a:r>
            <a:r>
              <a:rPr lang="ar-KW" sz="4000" b="1">
                <a:cs typeface="Traditional Arabic" pitchFamily="2" charset="-78"/>
              </a:rPr>
              <a:t>الشهداء</a:t>
            </a:r>
            <a:r>
              <a:rPr lang="ar-SA" sz="4000" b="1">
                <a:cs typeface="Traditional Arabic" pitchFamily="2" charset="-78"/>
              </a:rPr>
              <a:t> وإن مات على فراشه " </a:t>
            </a:r>
            <a:r>
              <a:rPr lang="ar-KW" sz="3200" b="1">
                <a:cs typeface="Traditional Arabic" pitchFamily="2" charset="-78"/>
              </a:rPr>
              <a:t>رواه مسلم </a:t>
            </a:r>
            <a:endParaRPr lang="en-US" sz="32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28677" name="Text Box 5"/>
          <p:cNvSpPr txBox="1">
            <a:spLocks noChangeArrowheads="1"/>
          </p:cNvSpPr>
          <p:nvPr/>
        </p:nvSpPr>
        <p:spPr bwMode="auto">
          <a:xfrm>
            <a:off x="838200" y="2365375"/>
            <a:ext cx="7467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1</a:t>
            </a:r>
            <a:r>
              <a:rPr lang="ar-SA" sz="4000" b="1">
                <a:solidFill>
                  <a:srgbClr val="FF3300"/>
                </a:solidFill>
                <a:cs typeface="Traditional Arabic" pitchFamily="2" charset="-78"/>
              </a:rPr>
              <a:t> – </a:t>
            </a:r>
            <a:r>
              <a:rPr lang="ar-KW" sz="4000" b="1">
                <a:solidFill>
                  <a:srgbClr val="FF3300"/>
                </a:solidFill>
                <a:cs typeface="Traditional Arabic" pitchFamily="2" charset="-78"/>
              </a:rPr>
              <a:t>مراقبة الله تعالى</a:t>
            </a:r>
            <a:r>
              <a:rPr lang="ar-SA" sz="4000" b="1">
                <a:solidFill>
                  <a:srgbClr val="FF3300"/>
                </a:solidFill>
                <a:cs typeface="Traditional Arabic" pitchFamily="2" charset="-78"/>
              </a:rPr>
              <a:t> :</a:t>
            </a:r>
            <a:r>
              <a:rPr lang="ar-SA" sz="4000" b="1">
                <a:cs typeface="Traditional Arabic" pitchFamily="2" charset="-78"/>
              </a:rPr>
              <a:t> قال الله تعالى : " أَلَمْ تَرَ أَنَّ اللَّهَ يَعْلَمُ مَا فِي السَّمَاوَاتِ وَمَا فِي الْأَرْضِ مَا يَكُون ُمِن نَّجْوَى ثَلَاثَةٍ إِلَّا هُوَ رَابِعُهُمْ وَلَا خَمْسَةٍ إِلَّا هُوَ سَادِسُهُمْ وَلَا أَدْنَى مِن ذَلِكَ وَلَا أَكْثَرَ إِلَّا هُوَ مَعَهُمْ أَيْنَ مَا كَانُوا ثُمَّ يُنَبِّئُهُم بِمَا عَمِلُوا يَوْمَ الْقِيَامَةِ إِنَّ اللَّهَ بِكُلِّ شَيْءٍ عَلِيمٌ "</a:t>
            </a:r>
            <a:r>
              <a:rPr lang="ar-SA"/>
              <a:t> </a:t>
            </a:r>
            <a:r>
              <a:rPr lang="ar-KW" sz="2800" b="1">
                <a:cs typeface="Traditional Arabic" pitchFamily="2" charset="-78"/>
              </a:rPr>
              <a:t>المجادلة 7 .</a:t>
            </a:r>
            <a:endParaRPr lang="en-US" sz="28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Text Box 7"/>
          <p:cNvSpPr txBox="1">
            <a:spLocks noChangeArrowheads="1"/>
          </p:cNvSpPr>
          <p:nvPr/>
        </p:nvSpPr>
        <p:spPr bwMode="auto">
          <a:xfrm>
            <a:off x="1066800" y="2057400"/>
            <a:ext cx="7162800" cy="444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4400" b="1">
                <a:solidFill>
                  <a:srgbClr val="FF3300"/>
                </a:solidFill>
                <a:cs typeface="Traditional Arabic" pitchFamily="2" charset="-78"/>
              </a:rPr>
              <a:t>2 - الحياء :</a:t>
            </a:r>
            <a:r>
              <a:rPr lang="ar-SA" sz="4400" b="1">
                <a:cs typeface="Traditional Arabic" pitchFamily="2" charset="-78"/>
              </a:rPr>
              <a:t> وهذا هو الذي حمل أبا سفيان – وهو يومئذ مشرك – أن يصدق هرقل وهو يسأله عن النبي  </a:t>
            </a:r>
            <a:r>
              <a:rPr lang="ar-KW" sz="4400" b="1">
                <a:cs typeface="Traditional Arabic" pitchFamily="2" charset="-78"/>
              </a:rPr>
              <a:t>صلى الله عليه وسلم</a:t>
            </a:r>
            <a:r>
              <a:rPr lang="ar-SA" sz="4400" b="1">
                <a:cs typeface="Traditional Arabic" pitchFamily="2" charset="-78"/>
              </a:rPr>
              <a:t> . قال أبو سفيان : " فو</a:t>
            </a:r>
            <a:r>
              <a:rPr lang="ar-KW" sz="4400" b="1">
                <a:cs typeface="Traditional Arabic" pitchFamily="2" charset="-78"/>
              </a:rPr>
              <a:t> </a:t>
            </a:r>
            <a:r>
              <a:rPr lang="ar-SA" sz="4400" b="1">
                <a:cs typeface="Traditional Arabic" pitchFamily="2" charset="-78"/>
              </a:rPr>
              <a:t>الله لولا الحياء من أن يأثروا عليّ كذبا لكذبت عنه " </a:t>
            </a:r>
            <a:r>
              <a:rPr lang="ar-SA" sz="2800" b="1"/>
              <a:t>رواه البخاري .</a:t>
            </a:r>
            <a:r>
              <a:rPr lang="en-US" sz="2800"/>
              <a:t> </a:t>
            </a:r>
            <a:endParaRPr lang="ar-KW" sz="2800"/>
          </a:p>
          <a:p>
            <a:pPr algn="justLow">
              <a:spcBef>
                <a:spcPct val="50000"/>
              </a:spcBef>
            </a:pPr>
            <a:r>
              <a:rPr lang="ar-SA" sz="4400" b="1">
                <a:cs typeface="Traditional Arabic" pitchFamily="2" charset="-78"/>
              </a:rPr>
              <a:t>أي : ينقلوا علىّ الكذب لكذبت عليه . </a:t>
            </a:r>
            <a:endParaRPr lang="en-US" sz="4400" b="1">
              <a:cs typeface="Traditional Arabic" pitchFamily="2" charset="-78"/>
            </a:endParaRPr>
          </a:p>
        </p:txBody>
      </p:sp>
      <p:sp>
        <p:nvSpPr>
          <p:cNvPr id="11272" name="Text Box 8"/>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12293" name="Text Box 5"/>
          <p:cNvSpPr txBox="1">
            <a:spLocks noChangeArrowheads="1"/>
          </p:cNvSpPr>
          <p:nvPr/>
        </p:nvSpPr>
        <p:spPr bwMode="auto">
          <a:xfrm>
            <a:off x="838200" y="2365375"/>
            <a:ext cx="7467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SA" sz="4000" b="1">
                <a:solidFill>
                  <a:srgbClr val="FF3300"/>
                </a:solidFill>
                <a:cs typeface="Traditional Arabic" pitchFamily="2" charset="-78"/>
              </a:rPr>
              <a:t>3 - صحبة الصادقين :</a:t>
            </a:r>
            <a:r>
              <a:rPr lang="ar-SA" sz="4000" b="1">
                <a:cs typeface="Traditional Arabic" pitchFamily="2" charset="-78"/>
              </a:rPr>
              <a:t> فقد أمر الله عز وجل المؤمنين أن يكونوا مع أهل الصدق ،</a:t>
            </a:r>
            <a:r>
              <a:rPr lang="ar-KW" sz="4000" b="1">
                <a:cs typeface="Traditional Arabic" pitchFamily="2" charset="-78"/>
              </a:rPr>
              <a:t> </a:t>
            </a:r>
            <a:r>
              <a:rPr lang="ar-SA" sz="4000" b="1">
                <a:cs typeface="Traditional Arabic" pitchFamily="2" charset="-78"/>
              </a:rPr>
              <a:t>فقال عز وجل: " يا أيها الذين آمنوا اتقوا الله وكونوا مع الصادقين " </a:t>
            </a:r>
            <a:r>
              <a:rPr lang="ar-SA" sz="1600" b="1"/>
              <a:t>التوبة : 119 </a:t>
            </a:r>
            <a:r>
              <a:rPr lang="ar-SA" sz="4000" b="1">
                <a:cs typeface="Traditional Arabic" pitchFamily="2" charset="-78"/>
              </a:rPr>
              <a:t>، أي اقتدوا بهم واسلكوا سبيلهم ، وه</a:t>
            </a:r>
            <a:r>
              <a:rPr lang="ar-KW" sz="4000" b="1">
                <a:cs typeface="Traditional Arabic" pitchFamily="2" charset="-78"/>
              </a:rPr>
              <a:t>م</a:t>
            </a:r>
            <a:r>
              <a:rPr lang="ar-SA" sz="4000" b="1">
                <a:cs typeface="Traditional Arabic" pitchFamily="2" charset="-78"/>
              </a:rPr>
              <a:t> الذين استوت ظواهرهم وبواطنهم ، ووفوا بعهودهم وصدقوا في أقوالهم وأعمالهم .</a:t>
            </a:r>
            <a:endParaRPr lang="en-US" sz="40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30725" name="Text Box 5"/>
          <p:cNvSpPr txBox="1">
            <a:spLocks noChangeArrowheads="1"/>
          </p:cNvSpPr>
          <p:nvPr/>
        </p:nvSpPr>
        <p:spPr bwMode="auto">
          <a:xfrm>
            <a:off x="838200" y="2365375"/>
            <a:ext cx="7467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4</a:t>
            </a:r>
            <a:r>
              <a:rPr lang="ar-SA" sz="4000" b="1">
                <a:solidFill>
                  <a:srgbClr val="FF3300"/>
                </a:solidFill>
                <a:cs typeface="Traditional Arabic" pitchFamily="2" charset="-78"/>
              </a:rPr>
              <a:t> – </a:t>
            </a:r>
            <a:r>
              <a:rPr lang="ar-KW" sz="4000" b="1">
                <a:solidFill>
                  <a:srgbClr val="FF3300"/>
                </a:solidFill>
                <a:cs typeface="Traditional Arabic" pitchFamily="2" charset="-78"/>
              </a:rPr>
              <a:t>إشاعة الصدق في الأسرة</a:t>
            </a:r>
            <a:r>
              <a:rPr lang="ar-SA" sz="4000" b="1">
                <a:solidFill>
                  <a:srgbClr val="FF3300"/>
                </a:solidFill>
                <a:cs typeface="Traditional Arabic" pitchFamily="2" charset="-78"/>
              </a:rPr>
              <a:t> :</a:t>
            </a:r>
            <a:r>
              <a:rPr lang="ar-SA" sz="4000" b="1">
                <a:cs typeface="Traditional Arabic" pitchFamily="2" charset="-78"/>
              </a:rPr>
              <a:t> عن عبدالله بن عامر قال : دعتني أمي يوما ورسول الله</a:t>
            </a:r>
            <a:r>
              <a:rPr lang="ar-KW" sz="4000" b="1">
                <a:cs typeface="Traditional Arabic" pitchFamily="2" charset="-78"/>
              </a:rPr>
              <a:t> صلى الله عليه وسلم</a:t>
            </a:r>
            <a:r>
              <a:rPr lang="ar-SA" sz="4000" b="1">
                <a:cs typeface="Traditional Arabic" pitchFamily="2" charset="-78"/>
              </a:rPr>
              <a:t> قاعد في بيتنا ، فقالت : تعال أعطك ، فقال لها</a:t>
            </a:r>
            <a:r>
              <a:rPr lang="ar-KW" sz="4000" b="1">
                <a:cs typeface="Traditional Arabic" pitchFamily="2" charset="-78"/>
              </a:rPr>
              <a:t> صلى الله عليه وسلم</a:t>
            </a:r>
            <a:r>
              <a:rPr lang="ar-SA" sz="4000" b="1">
                <a:cs typeface="Traditional Arabic" pitchFamily="2" charset="-78"/>
              </a:rPr>
              <a:t> : " ما أردت أن تعطه ؟ " قالت : أردت أن أعطيه تمرا ، فقال لها : "  أما إنك لو لم تعطه شيئا كتبت عليك كذبة " </a:t>
            </a:r>
            <a:r>
              <a:rPr lang="ar-KW" sz="3200" b="1">
                <a:cs typeface="Traditional Arabic" pitchFamily="2" charset="-78"/>
              </a:rPr>
              <a:t>رواه أبوداود .</a:t>
            </a:r>
            <a:endParaRPr lang="en-US" sz="32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31749" name="Text Box 5"/>
          <p:cNvSpPr txBox="1">
            <a:spLocks noChangeArrowheads="1"/>
          </p:cNvSpPr>
          <p:nvPr/>
        </p:nvSpPr>
        <p:spPr bwMode="auto">
          <a:xfrm>
            <a:off x="1295400" y="2365375"/>
            <a:ext cx="67818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5</a:t>
            </a:r>
            <a:r>
              <a:rPr lang="ar-SA" sz="4000" b="1">
                <a:solidFill>
                  <a:srgbClr val="FF3300"/>
                </a:solidFill>
                <a:cs typeface="Traditional Arabic" pitchFamily="2" charset="-78"/>
              </a:rPr>
              <a:t> - </a:t>
            </a:r>
            <a:r>
              <a:rPr lang="ar-KW" sz="4000" b="1">
                <a:solidFill>
                  <a:srgbClr val="FF3300"/>
                </a:solidFill>
                <a:cs typeface="Traditional Arabic" pitchFamily="2" charset="-78"/>
              </a:rPr>
              <a:t>الدعاء</a:t>
            </a:r>
            <a:r>
              <a:rPr lang="ar-SA" sz="4000" b="1">
                <a:solidFill>
                  <a:srgbClr val="FF3300"/>
                </a:solidFill>
                <a:cs typeface="Traditional Arabic" pitchFamily="2" charset="-78"/>
              </a:rPr>
              <a:t> :</a:t>
            </a:r>
            <a:r>
              <a:rPr lang="ar-SA" sz="4000" b="1">
                <a:cs typeface="Traditional Arabic" pitchFamily="2" charset="-78"/>
              </a:rPr>
              <a:t> قال </a:t>
            </a:r>
            <a:r>
              <a:rPr lang="ar-KW" sz="4000" b="1">
                <a:cs typeface="Traditional Arabic" pitchFamily="2" charset="-78"/>
              </a:rPr>
              <a:t>الله </a:t>
            </a:r>
            <a:r>
              <a:rPr lang="ar-SA" sz="4000" b="1">
                <a:cs typeface="Traditional Arabic" pitchFamily="2" charset="-78"/>
              </a:rPr>
              <a:t>عز وجل : " وقل رب أدخلني مدخل صدق وأخرجني مخرج صدق واجعل لي من لدنك سلطانا نصيرا " </a:t>
            </a:r>
            <a:r>
              <a:rPr lang="ar-KW" sz="2800" b="1">
                <a:cs typeface="Traditional Arabic" pitchFamily="2" charset="-78"/>
              </a:rPr>
              <a:t>الإسراء 80</a:t>
            </a:r>
            <a:r>
              <a:rPr lang="ar-SA" sz="2800" b="1">
                <a:cs typeface="Traditional Arabic" pitchFamily="2" charset="-78"/>
              </a:rPr>
              <a:t> </a:t>
            </a:r>
            <a:r>
              <a:rPr lang="ar-SA" sz="4000" b="1">
                <a:cs typeface="Traditional Arabic" pitchFamily="2" charset="-78"/>
              </a:rPr>
              <a:t>. وقد ذكر المفسرون عدة أقوال في تأويلها ، </a:t>
            </a:r>
            <a:r>
              <a:rPr lang="ar-KW" sz="4000" b="1">
                <a:cs typeface="Traditional Arabic" pitchFamily="2" charset="-78"/>
              </a:rPr>
              <a:t>  </a:t>
            </a:r>
            <a:r>
              <a:rPr lang="ar-SA" sz="4000" b="1">
                <a:cs typeface="Traditional Arabic" pitchFamily="2" charset="-78"/>
              </a:rPr>
              <a:t>منها : أمتني إماتة صدق ، وابعثني يوم القيامة مبعث صدق .</a:t>
            </a:r>
            <a:endParaRPr lang="en-US" sz="40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دسا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م</a:t>
            </a:r>
            <a:r>
              <a:rPr lang="ar-KW" sz="6000" b="1">
                <a:solidFill>
                  <a:srgbClr val="FF3300"/>
                </a:solidFill>
                <a:cs typeface="Traditional Arabic" pitchFamily="2" charset="-78"/>
              </a:rPr>
              <a:t>ما يعي</a:t>
            </a:r>
            <a:r>
              <a:rPr lang="ar-SA" sz="6000" b="1">
                <a:solidFill>
                  <a:srgbClr val="FF3300"/>
                </a:solidFill>
                <a:cs typeface="Traditional Arabic" pitchFamily="2" charset="-78"/>
              </a:rPr>
              <a:t>ن </a:t>
            </a:r>
            <a:r>
              <a:rPr lang="ar-KW" sz="6000" b="1">
                <a:solidFill>
                  <a:srgbClr val="FF3300"/>
                </a:solidFill>
                <a:cs typeface="Traditional Arabic" pitchFamily="2" charset="-78"/>
              </a:rPr>
              <a:t>على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40965" name="Text Box 5"/>
          <p:cNvSpPr txBox="1">
            <a:spLocks noChangeArrowheads="1"/>
          </p:cNvSpPr>
          <p:nvPr/>
        </p:nvSpPr>
        <p:spPr bwMode="auto">
          <a:xfrm>
            <a:off x="1219200" y="2365375"/>
            <a:ext cx="67818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6</a:t>
            </a:r>
            <a:r>
              <a:rPr lang="ar-SA" sz="4000" b="1">
                <a:solidFill>
                  <a:srgbClr val="FF3300"/>
                </a:solidFill>
                <a:cs typeface="Traditional Arabic" pitchFamily="2" charset="-78"/>
              </a:rPr>
              <a:t> – </a:t>
            </a:r>
            <a:r>
              <a:rPr lang="ar-KW" sz="4000" b="1">
                <a:solidFill>
                  <a:srgbClr val="FF3300"/>
                </a:solidFill>
                <a:cs typeface="Traditional Arabic" pitchFamily="2" charset="-78"/>
              </a:rPr>
              <a:t>معرفة وعيد الله للكاذبين</a:t>
            </a:r>
            <a:r>
              <a:rPr lang="ar-SA" sz="4000" b="1">
                <a:solidFill>
                  <a:srgbClr val="FF3300"/>
                </a:solidFill>
                <a:cs typeface="Traditional Arabic" pitchFamily="2" charset="-78"/>
              </a:rPr>
              <a:t> :</a:t>
            </a:r>
            <a:r>
              <a:rPr lang="ar-SA" sz="4000" b="1">
                <a:cs typeface="Traditional Arabic" pitchFamily="2" charset="-78"/>
              </a:rPr>
              <a:t> وعن سمرة بن جندب رضي الله عنه قال : قال النبي</a:t>
            </a:r>
            <a:r>
              <a:rPr lang="ar-KW" sz="4000" b="1">
                <a:cs typeface="Traditional Arabic" pitchFamily="2" charset="-78"/>
              </a:rPr>
              <a:t> صلى الله عليه وسلم</a:t>
            </a:r>
            <a:r>
              <a:rPr lang="ar-SA" sz="4000" b="1">
                <a:cs typeface="Traditional Arabic" pitchFamily="2" charset="-78"/>
              </a:rPr>
              <a:t> : " رأيت رجلين أتياني قالا : الذي رأيته يشق شدقه فكذاب ، يكذب بالكذبة تحمل عنه حتى تبلغ الآفاق ، فيصنع به إلى يوم </a:t>
            </a:r>
            <a:r>
              <a:rPr lang="ar-KW" sz="4000" b="1">
                <a:cs typeface="Traditional Arabic" pitchFamily="2" charset="-78"/>
              </a:rPr>
              <a:t>  </a:t>
            </a:r>
            <a:r>
              <a:rPr lang="ar-SA" sz="4000" b="1">
                <a:cs typeface="Traditional Arabic" pitchFamily="2" charset="-78"/>
              </a:rPr>
              <a:t>القيامة ”</a:t>
            </a:r>
            <a:r>
              <a:rPr lang="ar-KW" sz="4000" b="1">
                <a:cs typeface="Traditional Arabic" pitchFamily="2" charset="-78"/>
              </a:rPr>
              <a:t> </a:t>
            </a:r>
            <a:r>
              <a:rPr lang="ar-KW" sz="2800" b="1">
                <a:cs typeface="Traditional Arabic" pitchFamily="2" charset="-78"/>
              </a:rPr>
              <a:t>رواه البخاري .</a:t>
            </a:r>
            <a:endParaRPr lang="en-US" sz="28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32773" name="Text Box 5"/>
          <p:cNvSpPr txBox="1">
            <a:spLocks noChangeArrowheads="1"/>
          </p:cNvSpPr>
          <p:nvPr/>
        </p:nvSpPr>
        <p:spPr bwMode="auto">
          <a:xfrm>
            <a:off x="990600" y="2365375"/>
            <a:ext cx="7239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600" b="1">
                <a:solidFill>
                  <a:srgbClr val="FF3300"/>
                </a:solidFill>
                <a:cs typeface="Traditional Arabic" pitchFamily="2" charset="-78"/>
              </a:rPr>
              <a:t>1</a:t>
            </a:r>
            <a:r>
              <a:rPr lang="ar-SA" sz="3600" b="1">
                <a:solidFill>
                  <a:srgbClr val="FF3300"/>
                </a:solidFill>
                <a:cs typeface="Traditional Arabic" pitchFamily="2" charset="-78"/>
              </a:rPr>
              <a:t> – </a:t>
            </a:r>
            <a:r>
              <a:rPr lang="ar-KW" sz="3600" b="1">
                <a:solidFill>
                  <a:srgbClr val="FF3300"/>
                </a:solidFill>
                <a:cs typeface="Traditional Arabic" pitchFamily="2" charset="-78"/>
              </a:rPr>
              <a:t>الصدق في التجارة </a:t>
            </a:r>
            <a:r>
              <a:rPr lang="ar-SA" sz="3600" b="1">
                <a:solidFill>
                  <a:srgbClr val="FF3300"/>
                </a:solidFill>
                <a:cs typeface="Traditional Arabic" pitchFamily="2" charset="-78"/>
              </a:rPr>
              <a:t>:</a:t>
            </a:r>
            <a:r>
              <a:rPr lang="ar-SA" sz="3600" b="1">
                <a:cs typeface="Traditional Arabic" pitchFamily="2" charset="-78"/>
              </a:rPr>
              <a:t> يقول الله تعالى : </a:t>
            </a:r>
            <a:r>
              <a:rPr lang="ar-KW" sz="3600" b="1">
                <a:cs typeface="Traditional Arabic" pitchFamily="2" charset="-78"/>
              </a:rPr>
              <a:t>(</a:t>
            </a:r>
            <a:r>
              <a:rPr lang="ar-SA" sz="3600" b="1">
                <a:cs typeface="Traditional Arabic" pitchFamily="2" charset="-78"/>
              </a:rPr>
              <a:t> إن الذين يشترون بعهد الله وأيمانهم ثمناً قليلاً أولئك لا خلاق لهم في الآخرة ولا يكلمهم الله ولا ينظر إليهم يوم القيامة ولا يزكيهم ولهم عذاب أليم</a:t>
            </a:r>
            <a:r>
              <a:rPr lang="ar-KW" sz="3600" b="1">
                <a:cs typeface="Traditional Arabic" pitchFamily="2" charset="-78"/>
              </a:rPr>
              <a:t> ) </a:t>
            </a:r>
            <a:r>
              <a:rPr lang="ar-KW" sz="2000" b="1">
                <a:cs typeface="Traditional Arabic" pitchFamily="2" charset="-78"/>
              </a:rPr>
              <a:t>آل عمران 77 .</a:t>
            </a:r>
            <a:r>
              <a:rPr lang="en-US" sz="3600" b="1">
                <a:cs typeface="Traditional Arabic" pitchFamily="2" charset="-78"/>
              </a:rPr>
              <a:t> </a:t>
            </a:r>
            <a:r>
              <a:rPr lang="ar-SA" sz="3600" b="1">
                <a:cs typeface="Traditional Arabic" pitchFamily="2" charset="-78"/>
              </a:rPr>
              <a:t>قال رسولُ الله </a:t>
            </a:r>
            <a:r>
              <a:rPr lang="ar-KW" sz="3600" b="1">
                <a:cs typeface="Traditional Arabic" pitchFamily="2" charset="-78"/>
              </a:rPr>
              <a:t>صلى الله عليه    وسلم</a:t>
            </a:r>
            <a:r>
              <a:rPr lang="ar-SA" sz="3600" b="1">
                <a:cs typeface="Traditional Arabic" pitchFamily="2" charset="-78"/>
              </a:rPr>
              <a:t> : " ثلاثة نفر لا يكلمهم الله يوم القيامة ولا ينظر إليهم : المنان بعطيته ، والمنفق سلعته بالحلف الفاجر ، والمسبل إزاره " </a:t>
            </a:r>
            <a:r>
              <a:rPr lang="ar-KW" sz="2400" b="1">
                <a:cs typeface="Traditional Arabic" pitchFamily="2" charset="-78"/>
              </a:rPr>
              <a:t>متفق عليه .</a:t>
            </a:r>
            <a:endParaRPr lang="en-US" sz="2400" b="1">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1143000" y="2365375"/>
            <a:ext cx="7086600" cy="374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200" b="1">
                <a:solidFill>
                  <a:srgbClr val="FF3300"/>
                </a:solidFill>
                <a:cs typeface="Traditional Arabic" pitchFamily="2" charset="-78"/>
              </a:rPr>
              <a:t>2</a:t>
            </a:r>
            <a:r>
              <a:rPr lang="ar-SA" sz="3200" b="1">
                <a:solidFill>
                  <a:srgbClr val="FF3300"/>
                </a:solidFill>
                <a:cs typeface="Traditional Arabic" pitchFamily="2" charset="-78"/>
              </a:rPr>
              <a:t> – </a:t>
            </a:r>
            <a:r>
              <a:rPr lang="ar-KW" sz="3200" b="1">
                <a:solidFill>
                  <a:srgbClr val="FF3300"/>
                </a:solidFill>
                <a:cs typeface="Traditional Arabic" pitchFamily="2" charset="-78"/>
              </a:rPr>
              <a:t>الصدق في القول والعمل</a:t>
            </a:r>
            <a:r>
              <a:rPr lang="ar-SA" sz="3200" b="1">
                <a:solidFill>
                  <a:srgbClr val="FF3300"/>
                </a:solidFill>
                <a:cs typeface="Traditional Arabic" pitchFamily="2" charset="-78"/>
              </a:rPr>
              <a:t> :</a:t>
            </a:r>
            <a:r>
              <a:rPr lang="ar-SA" sz="3200" b="1">
                <a:cs typeface="Traditional Arabic" pitchFamily="2" charset="-78"/>
              </a:rPr>
              <a:t> قال النبي </a:t>
            </a:r>
            <a:r>
              <a:rPr lang="ar-KW" sz="3200" b="1">
                <a:cs typeface="Traditional Arabic" pitchFamily="2" charset="-78"/>
              </a:rPr>
              <a:t>صلى الله عليه  وسلم</a:t>
            </a:r>
            <a:r>
              <a:rPr lang="ar-SA" sz="3200" b="1">
                <a:cs typeface="Traditional Arabic" pitchFamily="2" charset="-78"/>
              </a:rPr>
              <a:t> : " أفرى الفري أن يُرى الرجل عينيه ما لم تريا "</a:t>
            </a:r>
            <a:r>
              <a:rPr lang="en-US" sz="3200" b="1">
                <a:cs typeface="Traditional Arabic" pitchFamily="2" charset="-78"/>
              </a:rPr>
              <a:t> </a:t>
            </a:r>
            <a:r>
              <a:rPr lang="ar-KW" sz="3200" b="1">
                <a:cs typeface="Traditional Arabic" pitchFamily="2" charset="-78"/>
              </a:rPr>
              <a:t>رواه البخاري.</a:t>
            </a:r>
          </a:p>
          <a:p>
            <a:pPr algn="justLow">
              <a:spcBef>
                <a:spcPct val="50000"/>
              </a:spcBef>
            </a:pPr>
            <a:r>
              <a:rPr lang="ar-KW" sz="3200" b="1">
                <a:cs typeface="Traditional Arabic" pitchFamily="2" charset="-78"/>
              </a:rPr>
              <a:t>و</a:t>
            </a:r>
            <a:r>
              <a:rPr lang="ar-SA" sz="3200" b="1">
                <a:cs typeface="Traditional Arabic" pitchFamily="2" charset="-78"/>
              </a:rPr>
              <a:t>النبي </a:t>
            </a:r>
            <a:r>
              <a:rPr lang="ar-KW" sz="1400" b="1"/>
              <a:t>صلى الله عليه وسلم</a:t>
            </a:r>
            <a:r>
              <a:rPr lang="ar-SA" sz="3200" b="1">
                <a:cs typeface="Traditional Arabic" pitchFamily="2" charset="-78"/>
              </a:rPr>
              <a:t> : " المتشبع بما لم يعط كلابس ثوبي زور ”</a:t>
            </a:r>
            <a:r>
              <a:rPr lang="ar-KW" sz="3200" b="1">
                <a:cs typeface="Traditional Arabic" pitchFamily="2" charset="-78"/>
              </a:rPr>
              <a:t> </a:t>
            </a:r>
            <a:r>
              <a:rPr lang="ar-KW" sz="2400" b="1">
                <a:cs typeface="Traditional Arabic" pitchFamily="2" charset="-78"/>
              </a:rPr>
              <a:t>متفق عليه</a:t>
            </a:r>
            <a:r>
              <a:rPr lang="ar-SA" sz="3200" b="1">
                <a:cs typeface="Traditional Arabic" pitchFamily="2" charset="-78"/>
              </a:rPr>
              <a:t> . يقول ابن الأثير في النهاية : ( المتشبع : أي المتكثر بأكثر مما عنده يتجمل بذلك ، كالذي يرى أنه شبعان وليس كذلك ، ومن فعله فإنما يسخر من نفسه ) .</a:t>
            </a:r>
            <a:endParaRPr lang="en-US" sz="3200" b="1">
              <a:cs typeface="Traditional Arabic" pitchFamily="2" charset="-78"/>
            </a:endParaRPr>
          </a:p>
        </p:txBody>
      </p:sp>
      <p:sp>
        <p:nvSpPr>
          <p:cNvPr id="33798" name="Text Box 6"/>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5"/>
          <p:cNvSpPr txBox="1">
            <a:spLocks noChangeArrowheads="1"/>
          </p:cNvSpPr>
          <p:nvPr/>
        </p:nvSpPr>
        <p:spPr bwMode="auto">
          <a:xfrm>
            <a:off x="1295400" y="2136775"/>
            <a:ext cx="6781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4000" b="1">
                <a:solidFill>
                  <a:srgbClr val="FF3300"/>
                </a:solidFill>
                <a:cs typeface="Traditional Arabic" pitchFamily="2" charset="-78"/>
              </a:rPr>
              <a:t>3</a:t>
            </a:r>
            <a:r>
              <a:rPr lang="ar-SA" sz="4000" b="1">
                <a:solidFill>
                  <a:srgbClr val="FF3300"/>
                </a:solidFill>
                <a:cs typeface="Traditional Arabic" pitchFamily="2" charset="-78"/>
              </a:rPr>
              <a:t> – </a:t>
            </a:r>
            <a:r>
              <a:rPr lang="ar-KW" sz="4000" b="1">
                <a:solidFill>
                  <a:srgbClr val="FF3300"/>
                </a:solidFill>
                <a:cs typeface="Traditional Arabic" pitchFamily="2" charset="-78"/>
              </a:rPr>
              <a:t>الصدق في المزاح</a:t>
            </a:r>
            <a:r>
              <a:rPr lang="ar-SA" sz="4000" b="1">
                <a:solidFill>
                  <a:srgbClr val="FF3300"/>
                </a:solidFill>
                <a:cs typeface="Traditional Arabic" pitchFamily="2" charset="-78"/>
              </a:rPr>
              <a:t> :</a:t>
            </a:r>
            <a:r>
              <a:rPr lang="ar-SA" sz="4000" b="1">
                <a:cs typeface="Traditional Arabic" pitchFamily="2" charset="-78"/>
              </a:rPr>
              <a:t> قال </a:t>
            </a:r>
            <a:r>
              <a:rPr lang="ar-KW" sz="4000" b="1">
                <a:cs typeface="Traditional Arabic" pitchFamily="2" charset="-78"/>
              </a:rPr>
              <a:t>صلى الله عليه وسلم </a:t>
            </a:r>
            <a:r>
              <a:rPr lang="ar-SA" sz="4000" b="1">
                <a:cs typeface="Traditional Arabic" pitchFamily="2" charset="-78"/>
              </a:rPr>
              <a:t>" أنا زعيم ببيت في وسط الجنة لمن ترك الكذب وإن كان مازحاً " </a:t>
            </a:r>
            <a:r>
              <a:rPr lang="ar-KW" sz="2800" b="1">
                <a:cs typeface="Traditional Arabic" pitchFamily="2" charset="-78"/>
              </a:rPr>
              <a:t>رواه أبوداود.</a:t>
            </a:r>
            <a:endParaRPr lang="en-US" sz="2800" b="1">
              <a:cs typeface="Traditional Arabic" pitchFamily="2" charset="-78"/>
            </a:endParaRPr>
          </a:p>
        </p:txBody>
      </p:sp>
      <p:sp>
        <p:nvSpPr>
          <p:cNvPr id="34822" name="Text Box 6"/>
          <p:cNvSpPr txBox="1">
            <a:spLocks noChangeArrowheads="1"/>
          </p:cNvSpPr>
          <p:nvPr/>
        </p:nvSpPr>
        <p:spPr bwMode="auto">
          <a:xfrm>
            <a:off x="1066800" y="6096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34823" name="Text Box 7"/>
          <p:cNvSpPr txBox="1">
            <a:spLocks noChangeArrowheads="1"/>
          </p:cNvSpPr>
          <p:nvPr/>
        </p:nvSpPr>
        <p:spPr bwMode="auto">
          <a:xfrm>
            <a:off x="1295400" y="4210050"/>
            <a:ext cx="6781800" cy="234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spcBef>
                <a:spcPct val="50000"/>
              </a:spcBef>
            </a:pPr>
            <a:r>
              <a:rPr lang="ar-KW" sz="4000" b="1">
                <a:cs typeface="Traditional Arabic" pitchFamily="2" charset="-78"/>
              </a:rPr>
              <a:t>    </a:t>
            </a:r>
            <a:r>
              <a:rPr lang="ar-SA" sz="4000" b="1">
                <a:cs typeface="Traditional Arabic" pitchFamily="2" charset="-78"/>
              </a:rPr>
              <a:t>وعن أبي هريرة </a:t>
            </a:r>
            <a:r>
              <a:rPr lang="ar-KW" sz="4000" b="1">
                <a:cs typeface="Traditional Arabic" pitchFamily="2" charset="-78"/>
              </a:rPr>
              <a:t>رضي الله عنه</a:t>
            </a:r>
            <a:r>
              <a:rPr lang="ar-SA" sz="4000" b="1">
                <a:cs typeface="Traditional Arabic" pitchFamily="2" charset="-78"/>
              </a:rPr>
              <a:t> قال : قالوا يا رسول الله إنك تداعبـنا ، قال عليه الصلاة والسلام :</a:t>
            </a:r>
            <a:r>
              <a:rPr lang="ar-KW" sz="4000" b="1">
                <a:cs typeface="Traditional Arabic" pitchFamily="2" charset="-78"/>
              </a:rPr>
              <a:t> "</a:t>
            </a:r>
            <a:r>
              <a:rPr lang="ar-SA" sz="4000" b="1">
                <a:cs typeface="Traditional Arabic" pitchFamily="2" charset="-78"/>
              </a:rPr>
              <a:t> إني لا أقول إلا حقاً "</a:t>
            </a:r>
            <a:r>
              <a:rPr lang="en-US" sz="4000" b="1">
                <a:cs typeface="Traditional Arabic" pitchFamily="2" charset="-78"/>
              </a:rPr>
              <a:t> </a:t>
            </a:r>
            <a:r>
              <a:rPr lang="ar-KW" sz="2800" b="1">
                <a:cs typeface="Traditional Arabic" pitchFamily="2" charset="-78"/>
              </a:rPr>
              <a:t>رواه الترمذي وصححه الألباني .</a:t>
            </a:r>
            <a:endParaRPr lang="en-US" sz="2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p:cNvSpPr txBox="1">
            <a:spLocks noChangeArrowheads="1"/>
          </p:cNvSpPr>
          <p:nvPr/>
        </p:nvSpPr>
        <p:spPr bwMode="auto">
          <a:xfrm>
            <a:off x="1066800" y="2057400"/>
            <a:ext cx="71628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600" b="1">
                <a:solidFill>
                  <a:srgbClr val="FF3300"/>
                </a:solidFill>
                <a:cs typeface="Traditional Arabic" pitchFamily="2" charset="-78"/>
              </a:rPr>
              <a:t>4</a:t>
            </a:r>
            <a:r>
              <a:rPr lang="ar-SA" sz="3600" b="1">
                <a:solidFill>
                  <a:srgbClr val="FF3300"/>
                </a:solidFill>
                <a:cs typeface="Traditional Arabic" pitchFamily="2" charset="-78"/>
              </a:rPr>
              <a:t> – </a:t>
            </a:r>
            <a:r>
              <a:rPr lang="ar-KW" sz="3600" b="1">
                <a:solidFill>
                  <a:srgbClr val="FF3300"/>
                </a:solidFill>
                <a:cs typeface="Traditional Arabic" pitchFamily="2" charset="-78"/>
              </a:rPr>
              <a:t>الصدق في المدح والذم</a:t>
            </a:r>
            <a:r>
              <a:rPr lang="ar-SA" sz="3600" b="1">
                <a:solidFill>
                  <a:srgbClr val="FF3300"/>
                </a:solidFill>
                <a:cs typeface="Traditional Arabic" pitchFamily="2" charset="-78"/>
              </a:rPr>
              <a:t> :</a:t>
            </a:r>
            <a:r>
              <a:rPr lang="ar-SA" sz="3600" b="1">
                <a:cs typeface="Traditional Arabic" pitchFamily="2" charset="-78"/>
              </a:rPr>
              <a:t> عن أبي بكرة</a:t>
            </a:r>
            <a:r>
              <a:rPr lang="ar-KW" sz="3600" b="1">
                <a:cs typeface="Traditional Arabic" pitchFamily="2" charset="-78"/>
              </a:rPr>
              <a:t> رضي الله عنه </a:t>
            </a:r>
            <a:r>
              <a:rPr lang="ar-SA" sz="3600" b="1">
                <a:cs typeface="Traditional Arabic" pitchFamily="2" charset="-78"/>
              </a:rPr>
              <a:t>قال : " أثنى رجل على رجل عند رسول الله</a:t>
            </a:r>
            <a:r>
              <a:rPr lang="ar-KW" sz="3600" b="1">
                <a:cs typeface="Traditional Arabic" pitchFamily="2" charset="-78"/>
              </a:rPr>
              <a:t> صلى الله عليه وسلم</a:t>
            </a:r>
            <a:r>
              <a:rPr lang="ar-SA" sz="3600" b="1">
                <a:cs typeface="Traditional Arabic" pitchFamily="2" charset="-78"/>
              </a:rPr>
              <a:t> فقال له : ويحك قطعت عنق صاحبك ـ قالها ثلاثاً ـ ثم قال : من كان مادحاً أخاه لا محالة فليقل : أحسب فلاناً ، والله حسيبه ، ولا يزكي على الله أحد أحسب فلاناً كذا وكذا ( ويصفه بما فيه ) إن كان يعلم ذلك منه " </a:t>
            </a:r>
            <a:r>
              <a:rPr lang="ar-KW" sz="2800" b="1">
                <a:cs typeface="Traditional Arabic" pitchFamily="2" charset="-78"/>
              </a:rPr>
              <a:t>رواه البخاري.</a:t>
            </a:r>
            <a:endParaRPr lang="en-US" sz="2800" b="1">
              <a:cs typeface="Traditional Arabic" pitchFamily="2" charset="-78"/>
            </a:endParaRPr>
          </a:p>
        </p:txBody>
      </p:sp>
      <p:sp>
        <p:nvSpPr>
          <p:cNvPr id="35846" name="Text Box 6"/>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ext Box 5"/>
          <p:cNvSpPr txBox="1">
            <a:spLocks noChangeArrowheads="1"/>
          </p:cNvSpPr>
          <p:nvPr/>
        </p:nvSpPr>
        <p:spPr bwMode="auto">
          <a:xfrm>
            <a:off x="1295400" y="1889125"/>
            <a:ext cx="67818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600" b="1">
                <a:solidFill>
                  <a:srgbClr val="FF3300"/>
                </a:solidFill>
                <a:cs typeface="Traditional Arabic" pitchFamily="2" charset="-78"/>
              </a:rPr>
              <a:t>5</a:t>
            </a:r>
            <a:r>
              <a:rPr lang="ar-SA" sz="3600" b="1">
                <a:solidFill>
                  <a:srgbClr val="FF3300"/>
                </a:solidFill>
                <a:cs typeface="Traditional Arabic" pitchFamily="2" charset="-78"/>
              </a:rPr>
              <a:t> – </a:t>
            </a:r>
            <a:r>
              <a:rPr lang="ar-KW" sz="3600" b="1">
                <a:solidFill>
                  <a:srgbClr val="FF3300"/>
                </a:solidFill>
                <a:cs typeface="Traditional Arabic" pitchFamily="2" charset="-78"/>
              </a:rPr>
              <a:t>الصدق في الشهادة</a:t>
            </a:r>
            <a:r>
              <a:rPr lang="ar-SA" sz="3600" b="1">
                <a:solidFill>
                  <a:srgbClr val="FF3300"/>
                </a:solidFill>
                <a:cs typeface="Traditional Arabic" pitchFamily="2" charset="-78"/>
              </a:rPr>
              <a:t> :</a:t>
            </a:r>
            <a:r>
              <a:rPr lang="ar-SA" sz="3600" b="1">
                <a:cs typeface="Traditional Arabic" pitchFamily="2" charset="-78"/>
              </a:rPr>
              <a:t> الامتناع عن الشهادة طمس للحق ودعم للظلم ، لذا قال تعالى :</a:t>
            </a:r>
            <a:r>
              <a:rPr lang="ar-KW" sz="3600" b="1">
                <a:cs typeface="Traditional Arabic" pitchFamily="2" charset="-78"/>
              </a:rPr>
              <a:t> (</a:t>
            </a:r>
            <a:r>
              <a:rPr lang="ar-SA" sz="3600" b="1">
                <a:cs typeface="Traditional Arabic" pitchFamily="2" charset="-78"/>
              </a:rPr>
              <a:t> ومن أظلمُ ممنْ كتمَ شهادة عنده من الله وما الله بغافل عما تعملون </a:t>
            </a:r>
            <a:r>
              <a:rPr lang="ar-KW" sz="3600" b="1">
                <a:cs typeface="Traditional Arabic" pitchFamily="2" charset="-78"/>
              </a:rPr>
              <a:t>) </a:t>
            </a:r>
            <a:r>
              <a:rPr lang="ar-KW" sz="2400" b="1">
                <a:cs typeface="Traditional Arabic" pitchFamily="2" charset="-78"/>
              </a:rPr>
              <a:t>البقرة 140 .</a:t>
            </a:r>
            <a:r>
              <a:rPr lang="en-US" sz="3600" b="1">
                <a:cs typeface="Traditional Arabic" pitchFamily="2" charset="-78"/>
              </a:rPr>
              <a:t> </a:t>
            </a:r>
          </a:p>
        </p:txBody>
      </p:sp>
      <p:sp>
        <p:nvSpPr>
          <p:cNvPr id="36870" name="Text Box 6"/>
          <p:cNvSpPr txBox="1">
            <a:spLocks noChangeArrowheads="1"/>
          </p:cNvSpPr>
          <p:nvPr/>
        </p:nvSpPr>
        <p:spPr bwMode="auto">
          <a:xfrm>
            <a:off x="1066800" y="6858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sp>
        <p:nvSpPr>
          <p:cNvPr id="36871" name="Text Box 7"/>
          <p:cNvSpPr txBox="1">
            <a:spLocks noChangeArrowheads="1"/>
          </p:cNvSpPr>
          <p:nvPr/>
        </p:nvSpPr>
        <p:spPr bwMode="auto">
          <a:xfrm>
            <a:off x="1066800" y="4267200"/>
            <a:ext cx="71628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spcBef>
                <a:spcPct val="50000"/>
              </a:spcBef>
            </a:pPr>
            <a:r>
              <a:rPr lang="ar-KW" sz="3200" b="1">
                <a:cs typeface="Traditional Arabic" pitchFamily="2" charset="-78"/>
              </a:rPr>
              <a:t>    </a:t>
            </a:r>
            <a:r>
              <a:rPr lang="ar-SA" sz="3200" b="1">
                <a:cs typeface="Traditional Arabic" pitchFamily="2" charset="-78"/>
              </a:rPr>
              <a:t>يقول الرسول</a:t>
            </a:r>
            <a:r>
              <a:rPr lang="ar-KW" sz="3200" b="1">
                <a:cs typeface="Traditional Arabic" pitchFamily="2" charset="-78"/>
              </a:rPr>
              <a:t> صلى الله عليه وسلم</a:t>
            </a:r>
            <a:r>
              <a:rPr lang="ar-SA" sz="3200" b="1">
                <a:cs typeface="Traditional Arabic" pitchFamily="2" charset="-78"/>
              </a:rPr>
              <a:t> : " ألا أنبئكم بأكبر الكبائر ـ ثلاثاً ـ قلنا بلى قال : الإشراك بالله وعقوق الوالدين ، وقتل النفس وكان متكئاً فجلس وقال ألا وقول الزور وشهادة الزور فما زال يكررها حتى قلنا ليته سكت "</a:t>
            </a:r>
            <a:r>
              <a:rPr lang="ar-KW" sz="2400" b="1">
                <a:cs typeface="Traditional Arabic" pitchFamily="2" charset="-78"/>
              </a:rPr>
              <a:t>رواه البخاري</a:t>
            </a:r>
            <a:endParaRPr lang="en-US" sz="24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5"/>
          <p:cNvSpPr txBox="1">
            <a:spLocks noChangeArrowheads="1"/>
          </p:cNvSpPr>
          <p:nvPr/>
        </p:nvSpPr>
        <p:spPr bwMode="auto">
          <a:xfrm>
            <a:off x="1219200" y="2209800"/>
            <a:ext cx="6858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justLow">
              <a:spcBef>
                <a:spcPct val="50000"/>
              </a:spcBef>
            </a:pPr>
            <a:r>
              <a:rPr lang="ar-KW" sz="3200" b="1" dirty="0">
                <a:solidFill>
                  <a:srgbClr val="FF3300"/>
                </a:solidFill>
                <a:cs typeface="Traditional Arabic" pitchFamily="2" charset="-78"/>
              </a:rPr>
              <a:t>6</a:t>
            </a:r>
            <a:r>
              <a:rPr lang="ar-SA" sz="3200" b="1" dirty="0">
                <a:solidFill>
                  <a:srgbClr val="FF3300"/>
                </a:solidFill>
                <a:cs typeface="Traditional Arabic" pitchFamily="2" charset="-78"/>
              </a:rPr>
              <a:t> – </a:t>
            </a:r>
            <a:r>
              <a:rPr lang="ar-KW" sz="3200" b="1" dirty="0">
                <a:solidFill>
                  <a:srgbClr val="FF3300"/>
                </a:solidFill>
                <a:cs typeface="Traditional Arabic" pitchFamily="2" charset="-78"/>
              </a:rPr>
              <a:t>الصدق في الأيمان</a:t>
            </a:r>
            <a:r>
              <a:rPr lang="ar-SA" sz="3200" b="1" dirty="0">
                <a:solidFill>
                  <a:srgbClr val="FF3300"/>
                </a:solidFill>
                <a:cs typeface="Traditional Arabic" pitchFamily="2" charset="-78"/>
              </a:rPr>
              <a:t> :</a:t>
            </a:r>
            <a:r>
              <a:rPr lang="ar-SA" sz="3200" b="1" dirty="0">
                <a:cs typeface="Traditional Arabic" pitchFamily="2" charset="-78"/>
              </a:rPr>
              <a:t> اليمين هو قسم لتوضيح حقيقة يؤكد المقسم صدقه فيها وعدم تردده بصحتها</a:t>
            </a:r>
            <a:r>
              <a:rPr lang="ar-KW" sz="3200" b="1" dirty="0">
                <a:cs typeface="Traditional Arabic" pitchFamily="2" charset="-78"/>
              </a:rPr>
              <a:t>. </a:t>
            </a:r>
            <a:r>
              <a:rPr lang="ar-SA" sz="3200" b="1" dirty="0">
                <a:cs typeface="Traditional Arabic" pitchFamily="2" charset="-78"/>
              </a:rPr>
              <a:t>قال تعالى : </a:t>
            </a:r>
            <a:r>
              <a:rPr lang="ar-KW" sz="3200" b="1" dirty="0">
                <a:cs typeface="Traditional Arabic" pitchFamily="2" charset="-78"/>
              </a:rPr>
              <a:t> (</a:t>
            </a:r>
            <a:r>
              <a:rPr lang="ar-SA" sz="3200" b="1" dirty="0">
                <a:cs typeface="Traditional Arabic" pitchFamily="2" charset="-78"/>
              </a:rPr>
              <a:t> ولا تجعلوا الله عرضةً لأيمانكم أن تبروا وتتقوا وتصلحوا بين الناس والله سميع عليم . لا يؤاخذكم الله باللغو في أيمانكم ولكن يؤاخذكم بما كسبت قلوبكم والله غفورٌ حليم </a:t>
            </a:r>
            <a:r>
              <a:rPr lang="ar-KW" sz="3200" b="1" dirty="0">
                <a:cs typeface="Traditional Arabic" pitchFamily="2" charset="-78"/>
              </a:rPr>
              <a:t>) </a:t>
            </a:r>
            <a:r>
              <a:rPr lang="ar-KW" sz="2400" b="1" dirty="0">
                <a:cs typeface="Traditional Arabic" pitchFamily="2" charset="-78"/>
              </a:rPr>
              <a:t>البقرة 224 - 225</a:t>
            </a:r>
            <a:r>
              <a:rPr lang="ar-SA" sz="3200" b="1" dirty="0">
                <a:cs typeface="Traditional Arabic" pitchFamily="2" charset="-78"/>
              </a:rPr>
              <a:t>، وقال رسول الله </a:t>
            </a:r>
            <a:r>
              <a:rPr lang="ar-KW" sz="3200" b="1" dirty="0">
                <a:cs typeface="Traditional Arabic" pitchFamily="2" charset="-78"/>
              </a:rPr>
              <a:t>صلى الله عليه وسلم</a:t>
            </a:r>
            <a:r>
              <a:rPr lang="ar-SA" sz="3200" b="1" dirty="0">
                <a:cs typeface="Traditional Arabic" pitchFamily="2" charset="-78"/>
              </a:rPr>
              <a:t> : " يمينك على ما يصدقك به صاحبك " </a:t>
            </a:r>
            <a:r>
              <a:rPr lang="ar-KW" sz="2400" b="1" dirty="0">
                <a:cs typeface="Traditional Arabic" pitchFamily="2" charset="-78"/>
              </a:rPr>
              <a:t>رواه مسلم</a:t>
            </a:r>
            <a:r>
              <a:rPr lang="ar-KW" sz="3200" b="1" dirty="0">
                <a:cs typeface="Traditional Arabic" pitchFamily="2" charset="-78"/>
              </a:rPr>
              <a:t> ، </a:t>
            </a:r>
            <a:r>
              <a:rPr lang="ar-SA" sz="3200" b="1" dirty="0">
                <a:cs typeface="Traditional Arabic" pitchFamily="2" charset="-78"/>
              </a:rPr>
              <a:t>وقال </a:t>
            </a:r>
            <a:r>
              <a:rPr lang="ar-KW" sz="3200" b="1" dirty="0">
                <a:cs typeface="Traditional Arabic" pitchFamily="2" charset="-78"/>
              </a:rPr>
              <a:t>صلى الله عليه وسلم</a:t>
            </a:r>
            <a:r>
              <a:rPr lang="ar-SA" sz="3200" b="1" dirty="0">
                <a:cs typeface="Traditional Arabic" pitchFamily="2" charset="-78"/>
              </a:rPr>
              <a:t> : " اليمين على نية المستحلف ”</a:t>
            </a:r>
            <a:r>
              <a:rPr lang="ar-KW" sz="3200" b="1" dirty="0">
                <a:cs typeface="Traditional Arabic" pitchFamily="2" charset="-78"/>
              </a:rPr>
              <a:t> </a:t>
            </a:r>
            <a:r>
              <a:rPr lang="ar-KW" sz="2400" b="1" dirty="0">
                <a:cs typeface="Traditional Arabic" pitchFamily="2" charset="-78"/>
              </a:rPr>
              <a:t>رواه مسلم.</a:t>
            </a:r>
            <a:endParaRPr lang="en-US" sz="2400" b="1" dirty="0">
              <a:cs typeface="Traditional Arabic" pitchFamily="2" charset="-78"/>
            </a:endParaRPr>
          </a:p>
        </p:txBody>
      </p:sp>
      <p:sp>
        <p:nvSpPr>
          <p:cNvPr id="37894" name="Text Box 6"/>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Text Box 5"/>
          <p:cNvSpPr txBox="1">
            <a:spLocks noChangeArrowheads="1"/>
          </p:cNvSpPr>
          <p:nvPr/>
        </p:nvSpPr>
        <p:spPr bwMode="auto">
          <a:xfrm>
            <a:off x="914400" y="2151063"/>
            <a:ext cx="7239000" cy="447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200" b="1">
                <a:solidFill>
                  <a:srgbClr val="FF3300"/>
                </a:solidFill>
                <a:cs typeface="Traditional Arabic" pitchFamily="2" charset="-78"/>
              </a:rPr>
              <a:t>7</a:t>
            </a:r>
            <a:r>
              <a:rPr lang="ar-SA" sz="3200" b="1">
                <a:solidFill>
                  <a:srgbClr val="FF3300"/>
                </a:solidFill>
                <a:cs typeface="Traditional Arabic" pitchFamily="2" charset="-78"/>
              </a:rPr>
              <a:t> – </a:t>
            </a:r>
            <a:r>
              <a:rPr lang="ar-KW" sz="3200" b="1">
                <a:solidFill>
                  <a:srgbClr val="FF3300"/>
                </a:solidFill>
                <a:cs typeface="Traditional Arabic" pitchFamily="2" charset="-78"/>
              </a:rPr>
              <a:t>الصدق في الوعد</a:t>
            </a:r>
            <a:r>
              <a:rPr lang="ar-SA" sz="3200" b="1">
                <a:solidFill>
                  <a:srgbClr val="FF3300"/>
                </a:solidFill>
                <a:cs typeface="Traditional Arabic" pitchFamily="2" charset="-78"/>
              </a:rPr>
              <a:t> :</a:t>
            </a:r>
            <a:r>
              <a:rPr lang="ar-SA" sz="3200" b="1">
                <a:cs typeface="Traditional Arabic" pitchFamily="2" charset="-78"/>
              </a:rPr>
              <a:t> </a:t>
            </a:r>
            <a:r>
              <a:rPr lang="ar-KW" sz="3200" b="1">
                <a:cs typeface="Traditional Arabic" pitchFamily="2" charset="-78"/>
              </a:rPr>
              <a:t>و</a:t>
            </a:r>
            <a:r>
              <a:rPr lang="ar-SA" sz="3200" b="1">
                <a:cs typeface="Traditional Arabic" pitchFamily="2" charset="-78"/>
              </a:rPr>
              <a:t>صف الله المؤمنين بقوله : </a:t>
            </a:r>
            <a:r>
              <a:rPr lang="ar-KW" sz="3200" b="1">
                <a:cs typeface="Traditional Arabic" pitchFamily="2" charset="-78"/>
              </a:rPr>
              <a:t>(</a:t>
            </a:r>
            <a:r>
              <a:rPr lang="ar-SA" sz="3200" b="1">
                <a:cs typeface="Traditional Arabic" pitchFamily="2" charset="-78"/>
              </a:rPr>
              <a:t> والذين هم لأماناتهم وعهدهم راعون </a:t>
            </a:r>
            <a:r>
              <a:rPr lang="ar-KW" sz="3200" b="1">
                <a:cs typeface="Traditional Arabic" pitchFamily="2" charset="-78"/>
              </a:rPr>
              <a:t>) </a:t>
            </a:r>
            <a:r>
              <a:rPr lang="ar-KW" sz="2000" b="1">
                <a:cs typeface="Traditional Arabic" pitchFamily="2" charset="-78"/>
              </a:rPr>
              <a:t>المؤمنون 8 </a:t>
            </a:r>
            <a:r>
              <a:rPr lang="ar-KW" sz="3200" b="1">
                <a:cs typeface="Traditional Arabic" pitchFamily="2" charset="-78"/>
              </a:rPr>
              <a:t>. و</a:t>
            </a:r>
            <a:r>
              <a:rPr lang="ar-SA" sz="3200" b="1">
                <a:cs typeface="Traditional Arabic" pitchFamily="2" charset="-78"/>
              </a:rPr>
              <a:t>عن أبي هريرة </a:t>
            </a:r>
            <a:r>
              <a:rPr lang="ar-KW" sz="3200" b="1">
                <a:cs typeface="Traditional Arabic" pitchFamily="2" charset="-78"/>
              </a:rPr>
              <a:t>رضي الله عنه</a:t>
            </a:r>
            <a:r>
              <a:rPr lang="ar-SA" sz="3200" b="1">
                <a:cs typeface="Traditional Arabic" pitchFamily="2" charset="-78"/>
              </a:rPr>
              <a:t> أن رسول الله</a:t>
            </a:r>
            <a:r>
              <a:rPr lang="ar-KW" sz="3200" b="1">
                <a:cs typeface="Traditional Arabic" pitchFamily="2" charset="-78"/>
              </a:rPr>
              <a:t> صلى الله عليه وسلم</a:t>
            </a:r>
            <a:r>
              <a:rPr lang="ar-SA" sz="3200" b="1">
                <a:cs typeface="Traditional Arabic" pitchFamily="2" charset="-78"/>
              </a:rPr>
              <a:t> قال : " آية المنافق ثلاث : إذا حدث كذب ، وإذا وعد أخلف ن وإذا أؤتمن خان " </a:t>
            </a:r>
            <a:r>
              <a:rPr lang="ar-KW" sz="2000" b="1">
                <a:cs typeface="Traditional Arabic" pitchFamily="2" charset="-78"/>
              </a:rPr>
              <a:t>متفق عليه . </a:t>
            </a:r>
            <a:r>
              <a:rPr lang="ar-SA" sz="3200" b="1">
                <a:cs typeface="Traditional Arabic" pitchFamily="2" charset="-78"/>
              </a:rPr>
              <a:t>والصدق بالوعد مطلوب مع المسلمين وغير المسلمين . مع الأصدقاء ومع الأعداء . لذا أمرنا الله تعالى بالالتزام بالعهد </a:t>
            </a:r>
            <a:r>
              <a:rPr lang="ar-KW" sz="3200" b="1">
                <a:cs typeface="Traditional Arabic" pitchFamily="2" charset="-78"/>
              </a:rPr>
              <a:t> </a:t>
            </a:r>
            <a:r>
              <a:rPr lang="ar-SA" sz="3200" b="1">
                <a:cs typeface="Traditional Arabic" pitchFamily="2" charset="-78"/>
              </a:rPr>
              <a:t>فقال : </a:t>
            </a:r>
            <a:r>
              <a:rPr lang="ar-KW" sz="3200" b="1">
                <a:cs typeface="Traditional Arabic" pitchFamily="2" charset="-78"/>
              </a:rPr>
              <a:t>( </a:t>
            </a:r>
            <a:r>
              <a:rPr lang="ar-SA" sz="3200" b="1">
                <a:cs typeface="Traditional Arabic" pitchFamily="2" charset="-78"/>
              </a:rPr>
              <a:t>إلا الذين عاهدتم من المشركين ثم لم ينقصوكم شيئاً ولم يظاهروا عليكم أحداً فأتموا إليهم عهدهم إلى مدتهم إن الله يحب المتقين </a:t>
            </a:r>
            <a:r>
              <a:rPr lang="ar-KW" sz="3200" b="1">
                <a:cs typeface="Traditional Arabic" pitchFamily="2" charset="-78"/>
              </a:rPr>
              <a:t>) </a:t>
            </a:r>
            <a:r>
              <a:rPr lang="ar-KW" sz="2000" b="1">
                <a:cs typeface="Traditional Arabic" pitchFamily="2" charset="-78"/>
              </a:rPr>
              <a:t>التوبة 4 </a:t>
            </a:r>
            <a:r>
              <a:rPr lang="ar-KW" sz="3200" b="1">
                <a:cs typeface="Traditional Arabic" pitchFamily="2" charset="-78"/>
              </a:rPr>
              <a:t>.</a:t>
            </a:r>
            <a:endParaRPr lang="en-US" sz="3200" b="1">
              <a:cs typeface="Traditional Arabic" pitchFamily="2" charset="-78"/>
            </a:endParaRPr>
          </a:p>
        </p:txBody>
      </p:sp>
      <p:sp>
        <p:nvSpPr>
          <p:cNvPr id="38918" name="Text Box 6"/>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SA" sz="6000" b="1">
                <a:solidFill>
                  <a:srgbClr val="FF3300"/>
                </a:solidFill>
                <a:cs typeface="Traditional Arabic" pitchFamily="2" charset="-78"/>
              </a:rPr>
              <a:t>سا</a:t>
            </a:r>
            <a:r>
              <a:rPr lang="ar-KW" sz="6000" b="1">
                <a:solidFill>
                  <a:srgbClr val="FF3300"/>
                </a:solidFill>
                <a:cs typeface="Traditional Arabic" pitchFamily="2" charset="-78"/>
              </a:rPr>
              <a:t>بعا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مجالات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p:cNvSpPr txBox="1">
            <a:spLocks noChangeArrowheads="1"/>
          </p:cNvSpPr>
          <p:nvPr/>
        </p:nvSpPr>
        <p:spPr bwMode="auto">
          <a:xfrm>
            <a:off x="1066800" y="2365375"/>
            <a:ext cx="70104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justLow">
              <a:spcBef>
                <a:spcPct val="50000"/>
              </a:spcBef>
            </a:pPr>
            <a:r>
              <a:rPr lang="ar-KW" sz="3600" b="1">
                <a:cs typeface="Traditional Arabic" pitchFamily="2" charset="-78"/>
              </a:rPr>
              <a:t>     </a:t>
            </a:r>
            <a:r>
              <a:rPr lang="ar-SA" sz="3600" b="1">
                <a:cs typeface="Traditional Arabic" pitchFamily="2" charset="-78"/>
              </a:rPr>
              <a:t>خطب الحجاج بن يوسف يوما ، فأطال الخطبة ، فقال أحد الحاضرين : الصلاة ! فإن الوقت لا ينتظرك ، والرب لا يعذرك ، فأمر بحبسه ، أتاه قومه وزعموا أن الرجل مجنون ، فقال الحجاج : إن أقر بالجنون خلّصته من سجنه ، فقال الرجل : لا يسوغ لي أن أجحد نعمة الله التي أنعم بها علي وأثبت لنفسي صفة الجنون التي نزهني الله عنها ، فما رأى الحجاج صدقه خلّى سبيله .</a:t>
            </a:r>
            <a:r>
              <a:rPr lang="en-US" sz="3600" b="1">
                <a:cs typeface="Traditional Arabic" pitchFamily="2" charset="-78"/>
              </a:rPr>
              <a:t> </a:t>
            </a:r>
          </a:p>
        </p:txBody>
      </p:sp>
      <p:sp>
        <p:nvSpPr>
          <p:cNvPr id="39942" name="Text Box 6"/>
          <p:cNvSpPr txBox="1">
            <a:spLocks noChangeArrowheads="1"/>
          </p:cNvSpPr>
          <p:nvPr/>
        </p:nvSpPr>
        <p:spPr bwMode="auto">
          <a:xfrm>
            <a:off x="1066800" y="838200"/>
            <a:ext cx="7162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ctr">
              <a:spcBef>
                <a:spcPct val="50000"/>
              </a:spcBef>
            </a:pPr>
            <a:r>
              <a:rPr lang="ar-KW" sz="6000" b="1">
                <a:solidFill>
                  <a:srgbClr val="FF3300"/>
                </a:solidFill>
                <a:cs typeface="Traditional Arabic" pitchFamily="2" charset="-78"/>
              </a:rPr>
              <a:t>ثامنا</a:t>
            </a:r>
            <a:r>
              <a:rPr lang="ar-SA" sz="6000" b="1">
                <a:solidFill>
                  <a:srgbClr val="FF3300"/>
                </a:solidFill>
                <a:cs typeface="Traditional Arabic" pitchFamily="2" charset="-78"/>
              </a:rPr>
              <a:t> </a:t>
            </a:r>
            <a:r>
              <a:rPr lang="ar-KW" sz="6000" b="1">
                <a:solidFill>
                  <a:srgbClr val="FF3300"/>
                </a:solidFill>
                <a:cs typeface="Traditional Arabic" pitchFamily="2" charset="-78"/>
              </a:rPr>
              <a:t>:</a:t>
            </a:r>
            <a:r>
              <a:rPr lang="ar-SA" sz="6000" b="1">
                <a:solidFill>
                  <a:srgbClr val="FF3300"/>
                </a:solidFill>
                <a:cs typeface="Traditional Arabic" pitchFamily="2" charset="-78"/>
              </a:rPr>
              <a:t> </a:t>
            </a:r>
            <a:r>
              <a:rPr lang="ar-KW" sz="6000" b="1">
                <a:solidFill>
                  <a:srgbClr val="FF3300"/>
                </a:solidFill>
                <a:cs typeface="Traditional Arabic" pitchFamily="2" charset="-78"/>
              </a:rPr>
              <a:t>نماذج في </a:t>
            </a:r>
            <a:r>
              <a:rPr lang="ar-SA" sz="6000" b="1">
                <a:solidFill>
                  <a:srgbClr val="FF3300"/>
                </a:solidFill>
                <a:cs typeface="Traditional Arabic" pitchFamily="2" charset="-78"/>
              </a:rPr>
              <a:t>الصدق :</a:t>
            </a:r>
            <a:endParaRPr lang="en-US" sz="6000" b="1">
              <a:solidFill>
                <a:srgbClr val="FF33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1600200" y="5257800"/>
            <a:ext cx="68246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4 – </a:t>
            </a:r>
            <a:r>
              <a:rPr lang="ar-KW" sz="3600" b="1">
                <a:cs typeface="Traditional Arabic" pitchFamily="2" charset="-78"/>
              </a:rPr>
              <a:t>اذكر وسائل اكتساب خلق سماحة النفس ؟</a:t>
            </a:r>
            <a:endParaRPr lang="ar-SA" sz="3600" b="1">
              <a:cs typeface="Traditional Arabic" pitchFamily="2" charset="-78"/>
            </a:endParaRPr>
          </a:p>
        </p:txBody>
      </p:sp>
      <p:sp>
        <p:nvSpPr>
          <p:cNvPr id="13317" name="Text Box 5"/>
          <p:cNvSpPr txBox="1">
            <a:spLocks noChangeArrowheads="1"/>
          </p:cNvSpPr>
          <p:nvPr/>
        </p:nvSpPr>
        <p:spPr bwMode="auto">
          <a:xfrm>
            <a:off x="2411413" y="692150"/>
            <a:ext cx="49688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ar-KW" sz="5400" b="1">
                <a:solidFill>
                  <a:srgbClr val="FF3300"/>
                </a:solidFill>
                <a:cs typeface="Traditional Arabic" pitchFamily="2" charset="-78"/>
              </a:rPr>
              <a:t>أسئلة على الموضوع :</a:t>
            </a:r>
            <a:endParaRPr lang="en-US" sz="5400" b="1">
              <a:solidFill>
                <a:srgbClr val="FF3300"/>
              </a:solidFill>
              <a:cs typeface="Traditional Arabic" pitchFamily="2" charset="-78"/>
            </a:endParaRPr>
          </a:p>
        </p:txBody>
      </p:sp>
      <p:sp>
        <p:nvSpPr>
          <p:cNvPr id="13318" name="Text Box 6"/>
          <p:cNvSpPr txBox="1">
            <a:spLocks noChangeArrowheads="1"/>
          </p:cNvSpPr>
          <p:nvPr/>
        </p:nvSpPr>
        <p:spPr bwMode="auto">
          <a:xfrm>
            <a:off x="288925" y="2060575"/>
            <a:ext cx="81359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000" b="1">
                <a:cs typeface="Traditional Arabic" pitchFamily="2" charset="-78"/>
              </a:rPr>
              <a:t>1 – </a:t>
            </a:r>
            <a:r>
              <a:rPr lang="ar-KW" sz="4000" b="1">
                <a:cs typeface="Traditional Arabic" pitchFamily="2" charset="-78"/>
              </a:rPr>
              <a:t>كيف رغب الإسلام بسماحة النفس وذم نكدها ؟</a:t>
            </a:r>
            <a:endParaRPr lang="en-US" sz="4000">
              <a:cs typeface="Traditional Arabic" pitchFamily="2" charset="-78"/>
            </a:endParaRPr>
          </a:p>
        </p:txBody>
      </p:sp>
      <p:sp>
        <p:nvSpPr>
          <p:cNvPr id="13319" name="Text Box 7"/>
          <p:cNvSpPr txBox="1">
            <a:spLocks noChangeArrowheads="1"/>
          </p:cNvSpPr>
          <p:nvPr/>
        </p:nvSpPr>
        <p:spPr bwMode="auto">
          <a:xfrm>
            <a:off x="0" y="2727325"/>
            <a:ext cx="84248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4000" b="1">
                <a:cs typeface="Traditional Arabic" pitchFamily="2" charset="-78"/>
              </a:rPr>
              <a:t>2 – </a:t>
            </a:r>
            <a:r>
              <a:rPr lang="ar-KW" sz="4000" b="1">
                <a:cs typeface="Traditional Arabic" pitchFamily="2" charset="-78"/>
              </a:rPr>
              <a:t>اذكر بعض ظواهر خلق سماحة النفس ؟</a:t>
            </a:r>
            <a:endParaRPr lang="en-US" sz="4000">
              <a:cs typeface="Traditional Arabic" pitchFamily="2" charset="-78"/>
            </a:endParaRPr>
          </a:p>
        </p:txBody>
      </p:sp>
      <p:sp>
        <p:nvSpPr>
          <p:cNvPr id="13320" name="Text Box 8"/>
          <p:cNvSpPr txBox="1">
            <a:spLocks noChangeArrowheads="1"/>
          </p:cNvSpPr>
          <p:nvPr/>
        </p:nvSpPr>
        <p:spPr bwMode="auto">
          <a:xfrm>
            <a:off x="838200" y="3429000"/>
            <a:ext cx="7586663"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Low"/>
            <a:r>
              <a:rPr lang="ar-SA" sz="3600" b="1">
                <a:cs typeface="Traditional Arabic" pitchFamily="2" charset="-78"/>
              </a:rPr>
              <a:t>3 – </a:t>
            </a:r>
            <a:r>
              <a:rPr lang="ar-KW" sz="3600" b="1">
                <a:cs typeface="Traditional Arabic" pitchFamily="2" charset="-78"/>
              </a:rPr>
              <a:t>حسن المصاحبة والمعاشرة والتغاضي وعدم التشدد في الأمور مظهر من مظاهر سماحة النفس – دلل على ذلك مما ورد في السنة المطهرة ؟</a:t>
            </a:r>
            <a:endParaRPr lang="en-US" sz="3600">
              <a:cs typeface="Traditional Arabic"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096000"/>
            <a:ext cx="1444755" cy="6880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box(in)">
                                      <p:cBhvr>
                                        <p:cTn id="7" dur="500"/>
                                        <p:tgtEl>
                                          <p:spTgt spid="133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319"/>
                                        </p:tgtEl>
                                        <p:attrNameLst>
                                          <p:attrName>style.visibility</p:attrName>
                                        </p:attrNameLst>
                                      </p:cBhvr>
                                      <p:to>
                                        <p:strVal val="visible"/>
                                      </p:to>
                                    </p:set>
                                    <p:anim calcmode="lin" valueType="num">
                                      <p:cBhvr additive="base">
                                        <p:cTn id="12" dur="500" fill="hold"/>
                                        <p:tgtEl>
                                          <p:spTgt spid="13319"/>
                                        </p:tgtEl>
                                        <p:attrNameLst>
                                          <p:attrName>ppt_x</p:attrName>
                                        </p:attrNameLst>
                                      </p:cBhvr>
                                      <p:tavLst>
                                        <p:tav tm="0">
                                          <p:val>
                                            <p:strVal val="#ppt_x"/>
                                          </p:val>
                                        </p:tav>
                                        <p:tav tm="100000">
                                          <p:val>
                                            <p:strVal val="#ppt_x"/>
                                          </p:val>
                                        </p:tav>
                                      </p:tavLst>
                                    </p:anim>
                                    <p:anim calcmode="lin" valueType="num">
                                      <p:cBhvr additive="base">
                                        <p:cTn id="13"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3320"/>
                                        </p:tgtEl>
                                        <p:attrNameLst>
                                          <p:attrName>style.visibility</p:attrName>
                                        </p:attrNameLst>
                                      </p:cBhvr>
                                      <p:to>
                                        <p:strVal val="visible"/>
                                      </p:to>
                                    </p:set>
                                    <p:animEffect transition="in" filter="blinds(horizontal)">
                                      <p:cBhvr>
                                        <p:cTn id="18" dur="500"/>
                                        <p:tgtEl>
                                          <p:spTgt spid="133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316"/>
                                        </p:tgtEl>
                                        <p:attrNameLst>
                                          <p:attrName>style.visibility</p:attrName>
                                        </p:attrNameLst>
                                      </p:cBhvr>
                                      <p:to>
                                        <p:strVal val="visible"/>
                                      </p:to>
                                    </p:set>
                                    <p:animEffect transition="in" filter="blinds(horizontal)">
                                      <p:cBhvr>
                                        <p:cTn id="23"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8" grpId="0"/>
      <p:bldP spid="13319" grpId="0"/>
      <p:bldP spid="13320" grpId="0"/>
    </p:bld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Glass Layers</Template>
  <TotalTime>118</TotalTime>
  <Words>1733</Words>
  <Application>Microsoft Office PowerPoint</Application>
  <PresentationFormat>On-screen Show (4:3)</PresentationFormat>
  <Paragraphs>67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mzafiri464</dc:creator>
  <cp:lastModifiedBy>desktop</cp:lastModifiedBy>
  <cp:revision>145</cp:revision>
  <dcterms:created xsi:type="dcterms:W3CDTF">2006-12-03T09:30:14Z</dcterms:created>
  <dcterms:modified xsi:type="dcterms:W3CDTF">2018-10-12T18:23:41Z</dcterms:modified>
</cp:coreProperties>
</file>