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ppt/activeX/activeX5.xml" ContentType="application/vnd.ms-office.activeX+xml"/>
  <Override PartName="/ppt/activeX/activeX6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89" r:id="rId4"/>
    <p:sldId id="320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324" r:id="rId15"/>
    <p:sldId id="325" r:id="rId16"/>
    <p:sldId id="326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316" r:id="rId25"/>
    <p:sldId id="317" r:id="rId26"/>
    <p:sldId id="318" r:id="rId27"/>
    <p:sldId id="322" r:id="rId28"/>
    <p:sldId id="327" r:id="rId29"/>
    <p:sldId id="328" r:id="rId30"/>
    <p:sldId id="329" r:id="rId31"/>
    <p:sldId id="258" r:id="rId32"/>
    <p:sldId id="319" r:id="rId33"/>
    <p:sldId id="259" r:id="rId34"/>
    <p:sldId id="260" r:id="rId35"/>
    <p:sldId id="261" r:id="rId36"/>
    <p:sldId id="262" r:id="rId37"/>
    <p:sldId id="263" r:id="rId38"/>
    <p:sldId id="264" r:id="rId39"/>
    <p:sldId id="265" r:id="rId40"/>
    <p:sldId id="266" r:id="rId41"/>
    <p:sldId id="267" r:id="rId42"/>
    <p:sldId id="330" r:id="rId43"/>
    <p:sldId id="331" r:id="rId44"/>
    <p:sldId id="332" r:id="rId45"/>
    <p:sldId id="268" r:id="rId46"/>
    <p:sldId id="269" r:id="rId47"/>
    <p:sldId id="270" r:id="rId48"/>
    <p:sldId id="271" r:id="rId49"/>
    <p:sldId id="272" r:id="rId50"/>
    <p:sldId id="273" r:id="rId51"/>
    <p:sldId id="274" r:id="rId52"/>
    <p:sldId id="275" r:id="rId53"/>
    <p:sldId id="276" r:id="rId54"/>
    <p:sldId id="277" r:id="rId55"/>
    <p:sldId id="323" r:id="rId56"/>
    <p:sldId id="333" r:id="rId57"/>
    <p:sldId id="334" r:id="rId58"/>
    <p:sldId id="335" r:id="rId59"/>
    <p:sldId id="278" r:id="rId60"/>
    <p:sldId id="279" r:id="rId61"/>
    <p:sldId id="280" r:id="rId62"/>
    <p:sldId id="281" r:id="rId63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9900"/>
    <a:srgbClr val="CCCC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66" d="100"/>
          <a:sy n="66" d="100"/>
        </p:scale>
        <p:origin x="2094" y="5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A50EBE-9294-4B09-B471-F7F5BABF8935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14531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0DFD85-E6DD-475A-A1C2-546B3C8AD028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3847250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F3C2B6-D134-41E3-A7E5-AA219F0C34AF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66351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BF4729-9140-4C82-9FF6-0921BB95D0E6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930705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BC5059-F93C-43B6-9CE4-0304C897EB81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769438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E7BEDB-5991-4001-B67D-06C75C49AAA7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602895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B91157-6186-48A2-968C-7B9F946B7860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3986727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387B50-3EA1-4F54-B7E0-B27735031792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876956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KW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346AFD-2B45-4C1D-BC0B-F8784D324EF4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1997295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74707F-4C4E-4C03-AF17-4F5782F99C99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1202732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DC461D-C8AA-4E25-846A-FEAE0F3CD9F1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509053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KW" smtClean="0"/>
              <a:t>انقر لتحرير نمط العنوان الرئيسي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KW" smtClean="0"/>
              <a:t>انقر لتحرير أنماط النص الرئيسي</a:t>
            </a:r>
          </a:p>
          <a:p>
            <a:pPr lvl="1"/>
            <a:r>
              <a:rPr lang="ar-SA" altLang="ar-KW" smtClean="0"/>
              <a:t>المستوى الثاني</a:t>
            </a:r>
          </a:p>
          <a:p>
            <a:pPr lvl="2"/>
            <a:r>
              <a:rPr lang="ar-SA" altLang="ar-KW" smtClean="0"/>
              <a:t>المستوى الثالث</a:t>
            </a:r>
          </a:p>
          <a:p>
            <a:pPr lvl="3"/>
            <a:r>
              <a:rPr lang="ar-SA" altLang="ar-KW" smtClean="0"/>
              <a:t>المستوى الرابع</a:t>
            </a:r>
          </a:p>
          <a:p>
            <a:pPr lvl="4"/>
            <a:r>
              <a:rPr lang="ar-SA" altLang="ar-KW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23F70F16-C818-4366-B4DD-60C253714445}" type="slidenum">
              <a:rPr lang="ar-SA" altLang="ar-KW"/>
              <a:pPr/>
              <a:t>‹#›</a:t>
            </a:fld>
            <a:endParaRPr lang="en-US" altLang="ar-K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slide" Target="slide3.xml"/><Relationship Id="rId18" Type="http://schemas.openxmlformats.org/officeDocument/2006/relationships/image" Target="../media/image13.png"/><Relationship Id="rId3" Type="http://schemas.openxmlformats.org/officeDocument/2006/relationships/control" Target="../activeX/activeX2.xml"/><Relationship Id="rId21" Type="http://schemas.openxmlformats.org/officeDocument/2006/relationships/image" Target="../media/image4.wmf"/><Relationship Id="rId7" Type="http://schemas.openxmlformats.org/officeDocument/2006/relationships/control" Target="../activeX/activeX6.xml"/><Relationship Id="rId12" Type="http://schemas.openxmlformats.org/officeDocument/2006/relationships/image" Target="../media/image10.png"/><Relationship Id="rId17" Type="http://schemas.openxmlformats.org/officeDocument/2006/relationships/slide" Target="slide45.xml"/><Relationship Id="rId25" Type="http://schemas.openxmlformats.org/officeDocument/2006/relationships/image" Target="../media/image8.wmf"/><Relationship Id="rId2" Type="http://schemas.openxmlformats.org/officeDocument/2006/relationships/control" Target="../activeX/activeX1.xml"/><Relationship Id="rId16" Type="http://schemas.openxmlformats.org/officeDocument/2006/relationships/image" Target="../media/image12.png"/><Relationship Id="rId20" Type="http://schemas.openxmlformats.org/officeDocument/2006/relationships/image" Target="../media/image3.wmf"/><Relationship Id="rId1" Type="http://schemas.openxmlformats.org/officeDocument/2006/relationships/vmlDrawing" Target="../drawings/vmlDrawing1.vml"/><Relationship Id="rId6" Type="http://schemas.openxmlformats.org/officeDocument/2006/relationships/control" Target="../activeX/activeX5.xml"/><Relationship Id="rId11" Type="http://schemas.openxmlformats.org/officeDocument/2006/relationships/slide" Target="slide31.xml"/><Relationship Id="rId24" Type="http://schemas.openxmlformats.org/officeDocument/2006/relationships/image" Target="../media/image7.wmf"/><Relationship Id="rId5" Type="http://schemas.openxmlformats.org/officeDocument/2006/relationships/control" Target="../activeX/activeX4.xml"/><Relationship Id="rId15" Type="http://schemas.openxmlformats.org/officeDocument/2006/relationships/slide" Target="slide17.xml"/><Relationship Id="rId23" Type="http://schemas.openxmlformats.org/officeDocument/2006/relationships/image" Target="../media/image6.wmf"/><Relationship Id="rId10" Type="http://schemas.openxmlformats.org/officeDocument/2006/relationships/image" Target="../media/image9.png"/><Relationship Id="rId19" Type="http://schemas.openxmlformats.org/officeDocument/2006/relationships/image" Target="../media/image14.png"/><Relationship Id="rId4" Type="http://schemas.openxmlformats.org/officeDocument/2006/relationships/control" Target="../activeX/activeX3.xml"/><Relationship Id="rId9" Type="http://schemas.openxmlformats.org/officeDocument/2006/relationships/slide" Target="slide59.xml"/><Relationship Id="rId14" Type="http://schemas.openxmlformats.org/officeDocument/2006/relationships/image" Target="../media/image11.png"/><Relationship Id="rId22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2.xml"/><Relationship Id="rId3" Type="http://schemas.openxmlformats.org/officeDocument/2006/relationships/slide" Target="slide2.xml"/><Relationship Id="rId7" Type="http://schemas.openxmlformats.org/officeDocument/2006/relationships/slide" Target="slide6.xm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2" Type="http://schemas.openxmlformats.org/officeDocument/2006/relationships/image" Target="../media/image11.png"/><Relationship Id="rId16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5" Type="http://schemas.openxmlformats.org/officeDocument/2006/relationships/slide" Target="slide4.xml"/><Relationship Id="rId15" Type="http://schemas.openxmlformats.org/officeDocument/2006/relationships/slide" Target="slide14.xml"/><Relationship Id="rId10" Type="http://schemas.openxmlformats.org/officeDocument/2006/relationships/slide" Target="slide9.xml"/><Relationship Id="rId4" Type="http://schemas.openxmlformats.org/officeDocument/2006/relationships/image" Target="../media/image15.png"/><Relationship Id="rId9" Type="http://schemas.openxmlformats.org/officeDocument/2006/relationships/slide" Target="slide8.xml"/><Relationship Id="rId14" Type="http://schemas.openxmlformats.org/officeDocument/2006/relationships/slide" Target="slide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13" Type="http://schemas.openxmlformats.org/officeDocument/2006/relationships/slide" Target="slide26.xml"/><Relationship Id="rId3" Type="http://schemas.openxmlformats.org/officeDocument/2006/relationships/slide" Target="slide2.xml"/><Relationship Id="rId7" Type="http://schemas.openxmlformats.org/officeDocument/2006/relationships/slide" Target="slide20.xml"/><Relationship Id="rId12" Type="http://schemas.openxmlformats.org/officeDocument/2006/relationships/slide" Target="slide25.xml"/><Relationship Id="rId2" Type="http://schemas.openxmlformats.org/officeDocument/2006/relationships/image" Target="../media/image12.png"/><Relationship Id="rId16" Type="http://schemas.openxmlformats.org/officeDocument/2006/relationships/slide" Target="slide3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11" Type="http://schemas.openxmlformats.org/officeDocument/2006/relationships/slide" Target="slide24.xml"/><Relationship Id="rId5" Type="http://schemas.openxmlformats.org/officeDocument/2006/relationships/slide" Target="slide18.xml"/><Relationship Id="rId15" Type="http://schemas.openxmlformats.org/officeDocument/2006/relationships/slide" Target="slide28.xml"/><Relationship Id="rId10" Type="http://schemas.openxmlformats.org/officeDocument/2006/relationships/slide" Target="slide23.xml"/><Relationship Id="rId4" Type="http://schemas.openxmlformats.org/officeDocument/2006/relationships/image" Target="../media/image15.png"/><Relationship Id="rId9" Type="http://schemas.openxmlformats.org/officeDocument/2006/relationships/slide" Target="slide22.xml"/><Relationship Id="rId14" Type="http://schemas.openxmlformats.org/officeDocument/2006/relationships/slide" Target="slide2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13" Type="http://schemas.openxmlformats.org/officeDocument/2006/relationships/slide" Target="slide38.xml"/><Relationship Id="rId18" Type="http://schemas.openxmlformats.org/officeDocument/2006/relationships/slide" Target="slide43.xml"/><Relationship Id="rId3" Type="http://schemas.openxmlformats.org/officeDocument/2006/relationships/image" Target="../media/image18.png"/><Relationship Id="rId7" Type="http://schemas.openxmlformats.org/officeDocument/2006/relationships/image" Target="../media/image19.png"/><Relationship Id="rId12" Type="http://schemas.openxmlformats.org/officeDocument/2006/relationships/slide" Target="slide37.xml"/><Relationship Id="rId17" Type="http://schemas.openxmlformats.org/officeDocument/2006/relationships/slide" Target="slide42.xml"/><Relationship Id="rId2" Type="http://schemas.openxmlformats.org/officeDocument/2006/relationships/image" Target="../media/image17.png"/><Relationship Id="rId16" Type="http://schemas.openxmlformats.org/officeDocument/2006/relationships/slide" Target="slide4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2.xml"/><Relationship Id="rId11" Type="http://schemas.openxmlformats.org/officeDocument/2006/relationships/slide" Target="slide36.xml"/><Relationship Id="rId5" Type="http://schemas.openxmlformats.org/officeDocument/2006/relationships/image" Target="../media/image15.png"/><Relationship Id="rId15" Type="http://schemas.openxmlformats.org/officeDocument/2006/relationships/slide" Target="slide40.xml"/><Relationship Id="rId10" Type="http://schemas.openxmlformats.org/officeDocument/2006/relationships/slide" Target="slide35.xml"/><Relationship Id="rId19" Type="http://schemas.openxmlformats.org/officeDocument/2006/relationships/slide" Target="slide44.xml"/><Relationship Id="rId4" Type="http://schemas.openxmlformats.org/officeDocument/2006/relationships/slide" Target="slide2.xml"/><Relationship Id="rId9" Type="http://schemas.openxmlformats.org/officeDocument/2006/relationships/slide" Target="slide34.xml"/><Relationship Id="rId14" Type="http://schemas.openxmlformats.org/officeDocument/2006/relationships/slide" Target="slide3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5.png"/><Relationship Id="rId4" Type="http://schemas.openxmlformats.org/officeDocument/2006/relationships/slide" Target="slide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5.png"/><Relationship Id="rId4" Type="http://schemas.openxmlformats.org/officeDocument/2006/relationships/slide" Target="slide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5.png"/><Relationship Id="rId4" Type="http://schemas.openxmlformats.org/officeDocument/2006/relationships/slide" Target="slide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5.png"/><Relationship Id="rId4" Type="http://schemas.openxmlformats.org/officeDocument/2006/relationships/slide" Target="slide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5.png"/><Relationship Id="rId4" Type="http://schemas.openxmlformats.org/officeDocument/2006/relationships/slide" Target="slide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5.png"/><Relationship Id="rId4" Type="http://schemas.openxmlformats.org/officeDocument/2006/relationships/slide" Target="slide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5.png"/><Relationship Id="rId4" Type="http://schemas.openxmlformats.org/officeDocument/2006/relationships/slide" Target="slide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5.png"/><Relationship Id="rId4" Type="http://schemas.openxmlformats.org/officeDocument/2006/relationships/slide" Target="slide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5.png"/><Relationship Id="rId4" Type="http://schemas.openxmlformats.org/officeDocument/2006/relationships/slide" Target="slide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5.png"/><Relationship Id="rId4" Type="http://schemas.openxmlformats.org/officeDocument/2006/relationships/slide" Target="slide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5.png"/><Relationship Id="rId4" Type="http://schemas.openxmlformats.org/officeDocument/2006/relationships/slide" Target="slide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5.png"/><Relationship Id="rId4" Type="http://schemas.openxmlformats.org/officeDocument/2006/relationships/slide" Target="slide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5.png"/><Relationship Id="rId4" Type="http://schemas.openxmlformats.org/officeDocument/2006/relationships/slide" Target="slide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2.xml"/><Relationship Id="rId3" Type="http://schemas.openxmlformats.org/officeDocument/2006/relationships/slide" Target="slide46.xml"/><Relationship Id="rId7" Type="http://schemas.openxmlformats.org/officeDocument/2006/relationships/slide" Target="slide50.xml"/><Relationship Id="rId12" Type="http://schemas.openxmlformats.org/officeDocument/2006/relationships/slide" Target="slide55.xml"/><Relationship Id="rId17" Type="http://schemas.openxmlformats.org/officeDocument/2006/relationships/slide" Target="slide58.xml"/><Relationship Id="rId2" Type="http://schemas.openxmlformats.org/officeDocument/2006/relationships/image" Target="../media/image13.png"/><Relationship Id="rId16" Type="http://schemas.openxmlformats.org/officeDocument/2006/relationships/slide" Target="slide5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11" Type="http://schemas.openxmlformats.org/officeDocument/2006/relationships/slide" Target="slide54.xml"/><Relationship Id="rId5" Type="http://schemas.openxmlformats.org/officeDocument/2006/relationships/slide" Target="slide48.xml"/><Relationship Id="rId15" Type="http://schemas.openxmlformats.org/officeDocument/2006/relationships/slide" Target="slide56.xml"/><Relationship Id="rId10" Type="http://schemas.openxmlformats.org/officeDocument/2006/relationships/slide" Target="slide53.xml"/><Relationship Id="rId4" Type="http://schemas.openxmlformats.org/officeDocument/2006/relationships/slide" Target="slide47.xml"/><Relationship Id="rId9" Type="http://schemas.openxmlformats.org/officeDocument/2006/relationships/slide" Target="slide52.xml"/><Relationship Id="rId14" Type="http://schemas.openxmlformats.org/officeDocument/2006/relationships/image" Target="../media/image1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60.xml"/><Relationship Id="rId7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slide" Target="slide62.xml"/><Relationship Id="rId4" Type="http://schemas.openxmlformats.org/officeDocument/2006/relationships/slide" Target="slide6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slide" Target="slide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slide" Target="slide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13" descr="صورة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338" y="1412875"/>
            <a:ext cx="6789737" cy="225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160" y="3501008"/>
            <a:ext cx="4738092" cy="22565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6" descr="Gaming-Pad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2714625"/>
            <a:ext cx="1643063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8" descr="Ball-go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3071813"/>
            <a:ext cx="116205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35" descr="Games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428625"/>
            <a:ext cx="12858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41" descr="page_preview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500063"/>
            <a:ext cx="12858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43" descr="Male-User-Help256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1357313"/>
            <a:ext cx="1643063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20" descr="payment-card25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3887788"/>
            <a:ext cx="2081213" cy="208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21" descr="payment-card25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2490788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22" descr="payment-card25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725" y="71438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0" name="Oval 26"/>
          <p:cNvSpPr>
            <a:spLocks noChangeArrowheads="1"/>
          </p:cNvSpPr>
          <p:nvPr/>
        </p:nvSpPr>
        <p:spPr bwMode="auto">
          <a:xfrm>
            <a:off x="7200900" y="1627188"/>
            <a:ext cx="360363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000" b="1"/>
              <a:t>1</a:t>
            </a:r>
            <a:endParaRPr lang="en-US" altLang="ar-KW" sz="2000" b="1"/>
          </a:p>
        </p:txBody>
      </p:sp>
      <p:sp>
        <p:nvSpPr>
          <p:cNvPr id="1041" name="Oval 27"/>
          <p:cNvSpPr>
            <a:spLocks noChangeArrowheads="1"/>
          </p:cNvSpPr>
          <p:nvPr/>
        </p:nvSpPr>
        <p:spPr bwMode="auto">
          <a:xfrm>
            <a:off x="7273925" y="4046538"/>
            <a:ext cx="360363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000" b="1"/>
              <a:t>2</a:t>
            </a:r>
            <a:endParaRPr lang="en-US" altLang="ar-KW" sz="2000" b="1"/>
          </a:p>
        </p:txBody>
      </p:sp>
      <p:sp>
        <p:nvSpPr>
          <p:cNvPr id="1042" name="Oval 28"/>
          <p:cNvSpPr>
            <a:spLocks noChangeArrowheads="1"/>
          </p:cNvSpPr>
          <p:nvPr/>
        </p:nvSpPr>
        <p:spPr bwMode="auto">
          <a:xfrm>
            <a:off x="4916488" y="5300663"/>
            <a:ext cx="360362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000" b="1"/>
              <a:t>3</a:t>
            </a:r>
            <a:endParaRPr lang="en-US" altLang="ar-KW" sz="2000" b="1"/>
          </a:p>
        </p:txBody>
      </p:sp>
      <p:pic>
        <p:nvPicPr>
          <p:cNvPr id="1043" name="Picture 20" descr="payment-card25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857625"/>
            <a:ext cx="2081213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" name="Oval 28"/>
          <p:cNvSpPr>
            <a:spLocks noChangeArrowheads="1"/>
          </p:cNvSpPr>
          <p:nvPr/>
        </p:nvSpPr>
        <p:spPr bwMode="auto">
          <a:xfrm>
            <a:off x="2487613" y="5270500"/>
            <a:ext cx="360362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000" b="1"/>
              <a:t>4</a:t>
            </a:r>
            <a:endParaRPr lang="en-US" altLang="ar-KW" sz="2000" b="1"/>
          </a:p>
        </p:txBody>
      </p:sp>
      <p:pic>
        <p:nvPicPr>
          <p:cNvPr id="1045" name="Picture 21" descr="payment-card25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2490788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22" descr="payment-card25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71438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7" name="Oval 26"/>
          <p:cNvSpPr>
            <a:spLocks noChangeArrowheads="1"/>
          </p:cNvSpPr>
          <p:nvPr/>
        </p:nvSpPr>
        <p:spPr bwMode="auto">
          <a:xfrm>
            <a:off x="709613" y="1627188"/>
            <a:ext cx="360362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000" b="1"/>
              <a:t>6</a:t>
            </a:r>
            <a:endParaRPr lang="en-US" altLang="ar-KW" sz="2000" b="1"/>
          </a:p>
        </p:txBody>
      </p:sp>
      <p:sp>
        <p:nvSpPr>
          <p:cNvPr id="1048" name="Oval 27"/>
          <p:cNvSpPr>
            <a:spLocks noChangeArrowheads="1"/>
          </p:cNvSpPr>
          <p:nvPr/>
        </p:nvSpPr>
        <p:spPr bwMode="auto">
          <a:xfrm>
            <a:off x="782638" y="4046538"/>
            <a:ext cx="360362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000" b="1"/>
              <a:t>5</a:t>
            </a:r>
            <a:endParaRPr lang="en-US" altLang="ar-KW" sz="2000" b="1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61" name="TextBox1" r:id="rId2" imgW="1800360" imgH="723960"/>
        </mc:Choice>
        <mc:Fallback>
          <p:control name="TextBox1" r:id="rId2" imgW="1800360" imgH="723960">
            <p:pic>
              <p:nvPicPr>
                <p:cNvPr id="1026" name="TextBox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0"/>
                <a:srcRect/>
                <a:stretch>
                  <a:fillRect/>
                </a:stretch>
              </p:blipFill>
              <p:spPr bwMode="auto">
                <a:xfrm>
                  <a:off x="6948488" y="2190750"/>
                  <a:ext cx="1800225" cy="719138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62" name="TextBox2" r:id="rId3" imgW="1800360" imgH="723960"/>
        </mc:Choice>
        <mc:Fallback>
          <p:control name="TextBox2" r:id="rId3" imgW="1800360" imgH="723960">
            <p:pic>
              <p:nvPicPr>
                <p:cNvPr id="1027" name="TextBox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1"/>
                <a:srcRect/>
                <a:stretch>
                  <a:fillRect/>
                </a:stretch>
              </p:blipFill>
              <p:spPr bwMode="auto">
                <a:xfrm>
                  <a:off x="6948488" y="4581525"/>
                  <a:ext cx="1800225" cy="719138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63" name="TextBox3" r:id="rId4" imgW="1800360" imgH="723960"/>
        </mc:Choice>
        <mc:Fallback>
          <p:control name="TextBox3" r:id="rId4" imgW="1800360" imgH="723960">
            <p:pic>
              <p:nvPicPr>
                <p:cNvPr id="1028" name="TextBox3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2"/>
                <a:srcRect/>
                <a:stretch>
                  <a:fillRect/>
                </a:stretch>
              </p:blipFill>
              <p:spPr bwMode="auto">
                <a:xfrm>
                  <a:off x="4859338" y="5734050"/>
                  <a:ext cx="1800225" cy="719138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64" name="TextBox4" r:id="rId5" imgW="1800360" imgH="723960"/>
        </mc:Choice>
        <mc:Fallback>
          <p:control name="TextBox4" r:id="rId5" imgW="1800360" imgH="723960">
            <p:pic>
              <p:nvPicPr>
                <p:cNvPr id="1029" name="TextBox4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3"/>
                <a:srcRect/>
                <a:stretch>
                  <a:fillRect/>
                </a:stretch>
              </p:blipFill>
              <p:spPr bwMode="auto">
                <a:xfrm>
                  <a:off x="2411413" y="5734050"/>
                  <a:ext cx="1800225" cy="719138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65" name="TextBox5" r:id="rId6" imgW="1800360" imgH="723960"/>
        </mc:Choice>
        <mc:Fallback>
          <p:control name="TextBox5" r:id="rId6" imgW="1800360" imgH="723960">
            <p:pic>
              <p:nvPicPr>
                <p:cNvPr id="1030" name="TextBox5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4"/>
                <a:srcRect/>
                <a:stretch>
                  <a:fillRect/>
                </a:stretch>
              </p:blipFill>
              <p:spPr bwMode="auto">
                <a:xfrm>
                  <a:off x="395288" y="2190750"/>
                  <a:ext cx="1800225" cy="719138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66" name="TextBox6" r:id="rId7" imgW="1800360" imgH="723960"/>
        </mc:Choice>
        <mc:Fallback>
          <p:control name="TextBox6" r:id="rId7" imgW="1800360" imgH="723960">
            <p:pic>
              <p:nvPicPr>
                <p:cNvPr id="1031" name="TextBox6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5"/>
                <a:srcRect/>
                <a:stretch>
                  <a:fillRect/>
                </a:stretch>
              </p:blipFill>
              <p:spPr bwMode="auto">
                <a:xfrm>
                  <a:off x="395288" y="4581525"/>
                  <a:ext cx="1800225" cy="719138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Ga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913" y="4879975"/>
            <a:ext cx="1862137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7" descr="Games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450" y="1638300"/>
            <a:ext cx="1430338" cy="143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8" descr="Games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588" y="1638300"/>
            <a:ext cx="1430337" cy="143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9" descr="Games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725" y="1638300"/>
            <a:ext cx="1430338" cy="143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10" descr="Games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863" y="1638300"/>
            <a:ext cx="1430337" cy="143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11" descr="Games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525" y="1638300"/>
            <a:ext cx="1430338" cy="143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12" descr="Games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813" y="3151188"/>
            <a:ext cx="1430337" cy="143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3" descr="Games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950" y="3151188"/>
            <a:ext cx="1430338" cy="143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14" descr="Games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088" y="3151188"/>
            <a:ext cx="1430337" cy="143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15" descr="Games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225" y="3151188"/>
            <a:ext cx="1430338" cy="143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16" descr="Games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151188"/>
            <a:ext cx="1430337" cy="143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14" descr="Games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075" y="4713288"/>
            <a:ext cx="1430338" cy="143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15" descr="Games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213" y="4713288"/>
            <a:ext cx="1430337" cy="143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2" name="Picture 16" descr="Games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4713288"/>
            <a:ext cx="1430338" cy="143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شكل بيضاوي 16"/>
          <p:cNvSpPr/>
          <p:nvPr/>
        </p:nvSpPr>
        <p:spPr>
          <a:xfrm>
            <a:off x="7389813" y="2032000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1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18" name="شكل بيضاوي 17"/>
          <p:cNvSpPr/>
          <p:nvPr/>
        </p:nvSpPr>
        <p:spPr>
          <a:xfrm>
            <a:off x="5929313" y="2032000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2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19" name="شكل بيضاوي 18"/>
          <p:cNvSpPr/>
          <p:nvPr/>
        </p:nvSpPr>
        <p:spPr>
          <a:xfrm>
            <a:off x="4572000" y="2000250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3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20" name="شكل بيضاوي 19"/>
          <p:cNvSpPr/>
          <p:nvPr/>
        </p:nvSpPr>
        <p:spPr>
          <a:xfrm>
            <a:off x="3103563" y="2000250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4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21" name="شكل بيضاوي 20"/>
          <p:cNvSpPr/>
          <p:nvPr/>
        </p:nvSpPr>
        <p:spPr>
          <a:xfrm>
            <a:off x="1643063" y="2000250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5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22" name="شكل بيضاوي 21"/>
          <p:cNvSpPr/>
          <p:nvPr/>
        </p:nvSpPr>
        <p:spPr>
          <a:xfrm>
            <a:off x="7389813" y="3532188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6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23" name="شكل بيضاوي 22"/>
          <p:cNvSpPr/>
          <p:nvPr/>
        </p:nvSpPr>
        <p:spPr>
          <a:xfrm>
            <a:off x="5929313" y="3532188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7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24" name="شكل بيضاوي 23"/>
          <p:cNvSpPr/>
          <p:nvPr/>
        </p:nvSpPr>
        <p:spPr>
          <a:xfrm>
            <a:off x="4572000" y="3500438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8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25" name="شكل بيضاوي 24"/>
          <p:cNvSpPr/>
          <p:nvPr/>
        </p:nvSpPr>
        <p:spPr>
          <a:xfrm>
            <a:off x="3103563" y="3500438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9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26" name="شكل بيضاوي 25"/>
          <p:cNvSpPr/>
          <p:nvPr/>
        </p:nvSpPr>
        <p:spPr>
          <a:xfrm>
            <a:off x="1643063" y="3500438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400" dirty="0">
                <a:solidFill>
                  <a:schemeClr val="tx1"/>
                </a:solidFill>
                <a:cs typeface="Simplified Arabic" pitchFamily="2" charset="-78"/>
              </a:rPr>
              <a:t>10</a:t>
            </a:r>
            <a:endParaRPr lang="ar-KW" sz="800" dirty="0">
              <a:solidFill>
                <a:schemeClr val="tx1"/>
              </a:solidFill>
              <a:cs typeface="Simplified Arabic" pitchFamily="2" charset="-78"/>
            </a:endParaRPr>
          </a:p>
        </p:txBody>
      </p:sp>
      <p:sp>
        <p:nvSpPr>
          <p:cNvPr id="27" name="شكل بيضاوي 26"/>
          <p:cNvSpPr/>
          <p:nvPr/>
        </p:nvSpPr>
        <p:spPr>
          <a:xfrm>
            <a:off x="4572000" y="5072063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400" dirty="0">
                <a:solidFill>
                  <a:schemeClr val="tx1"/>
                </a:solidFill>
              </a:rPr>
              <a:t>11</a:t>
            </a:r>
            <a:endParaRPr lang="ar-KW" sz="800" dirty="0">
              <a:solidFill>
                <a:schemeClr val="tx1"/>
              </a:solidFill>
            </a:endParaRPr>
          </a:p>
        </p:txBody>
      </p:sp>
      <p:sp>
        <p:nvSpPr>
          <p:cNvPr id="28" name="شكل بيضاوي 27"/>
          <p:cNvSpPr/>
          <p:nvPr/>
        </p:nvSpPr>
        <p:spPr>
          <a:xfrm>
            <a:off x="3103563" y="5072063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400" dirty="0">
                <a:solidFill>
                  <a:schemeClr val="tx1"/>
                </a:solidFill>
              </a:rPr>
              <a:t>12</a:t>
            </a:r>
            <a:endParaRPr lang="ar-KW" sz="800" dirty="0">
              <a:solidFill>
                <a:schemeClr val="tx1"/>
              </a:solidFill>
            </a:endParaRPr>
          </a:p>
        </p:txBody>
      </p:sp>
      <p:sp>
        <p:nvSpPr>
          <p:cNvPr id="29" name="شكل بيضاوي 28"/>
          <p:cNvSpPr/>
          <p:nvPr/>
        </p:nvSpPr>
        <p:spPr>
          <a:xfrm>
            <a:off x="1643063" y="5072063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400" dirty="0">
                <a:solidFill>
                  <a:schemeClr val="tx1"/>
                </a:solidFill>
              </a:rPr>
              <a:t>13</a:t>
            </a:r>
            <a:endParaRPr lang="ar-KW" sz="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Ga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913" y="4879975"/>
            <a:ext cx="1862137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 Box 11"/>
          <p:cNvSpPr txBox="1">
            <a:spLocks noChangeArrowheads="1"/>
          </p:cNvSpPr>
          <p:nvPr/>
        </p:nvSpPr>
        <p:spPr bwMode="auto">
          <a:xfrm>
            <a:off x="2857500" y="1571625"/>
            <a:ext cx="5260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من ابتكر لعبة البلياردو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429250" y="2500313"/>
            <a:ext cx="31178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الفرنسيون 1429م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3429000" y="3214688"/>
            <a:ext cx="29035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الإيطاليون 1450م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5127" name="Text Box 11"/>
          <p:cNvSpPr txBox="1">
            <a:spLocks noChangeArrowheads="1"/>
          </p:cNvSpPr>
          <p:nvPr/>
        </p:nvSpPr>
        <p:spPr bwMode="auto">
          <a:xfrm>
            <a:off x="1214438" y="3929063"/>
            <a:ext cx="2689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الهنود 1465م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Ga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913" y="4879975"/>
            <a:ext cx="1862137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 Box 11"/>
          <p:cNvSpPr txBox="1">
            <a:spLocks noChangeArrowheads="1"/>
          </p:cNvSpPr>
          <p:nvPr/>
        </p:nvSpPr>
        <p:spPr bwMode="auto">
          <a:xfrm>
            <a:off x="1239838" y="1785938"/>
            <a:ext cx="67611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من أول من عرف كرة القدم الحديثة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6149" name="Text Box 11"/>
          <p:cNvSpPr txBox="1">
            <a:spLocks noChangeArrowheads="1"/>
          </p:cNvSpPr>
          <p:nvPr/>
        </p:nvSpPr>
        <p:spPr bwMode="auto">
          <a:xfrm>
            <a:off x="4786313" y="2714625"/>
            <a:ext cx="31178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الأمريكان 1854م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2357438" y="3429000"/>
            <a:ext cx="33321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البريطانيون 1863م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6151" name="Text Box 11"/>
          <p:cNvSpPr txBox="1">
            <a:spLocks noChangeArrowheads="1"/>
          </p:cNvSpPr>
          <p:nvPr/>
        </p:nvSpPr>
        <p:spPr bwMode="auto">
          <a:xfrm>
            <a:off x="571500" y="4221163"/>
            <a:ext cx="2689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الألمان 1836م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Ga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913" y="4879975"/>
            <a:ext cx="1862137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1979613" y="1470025"/>
            <a:ext cx="583247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الدولة العربية الوحيدة التي فازت ببطولة ويمبلدون للتنس هي :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7173" name="Oval 8"/>
          <p:cNvSpPr>
            <a:spLocks noChangeArrowheads="1"/>
          </p:cNvSpPr>
          <p:nvPr/>
        </p:nvSpPr>
        <p:spPr bwMode="auto">
          <a:xfrm>
            <a:off x="6156325" y="3068638"/>
            <a:ext cx="1152525" cy="10810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المغرب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37897" name="Oval 9"/>
          <p:cNvSpPr>
            <a:spLocks noChangeArrowheads="1"/>
          </p:cNvSpPr>
          <p:nvPr/>
        </p:nvSpPr>
        <p:spPr bwMode="auto">
          <a:xfrm>
            <a:off x="4500563" y="3068638"/>
            <a:ext cx="1152525" cy="10810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مصر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7175" name="Oval 10"/>
          <p:cNvSpPr>
            <a:spLocks noChangeArrowheads="1"/>
          </p:cNvSpPr>
          <p:nvPr/>
        </p:nvSpPr>
        <p:spPr bwMode="auto">
          <a:xfrm>
            <a:off x="2771775" y="3068638"/>
            <a:ext cx="1152525" cy="10810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تونس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CC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Ga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913" y="4879975"/>
            <a:ext cx="1862137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 Box 7"/>
          <p:cNvSpPr txBox="1">
            <a:spLocks noChangeArrowheads="1"/>
          </p:cNvSpPr>
          <p:nvPr/>
        </p:nvSpPr>
        <p:spPr bwMode="auto">
          <a:xfrm>
            <a:off x="1835150" y="1628775"/>
            <a:ext cx="583247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أول اتحاد كروي في العالم هو اتحاد ... وقد تأسس عام 1863م :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8197" name="Oval 8"/>
          <p:cNvSpPr>
            <a:spLocks noChangeArrowheads="1"/>
          </p:cNvSpPr>
          <p:nvPr/>
        </p:nvSpPr>
        <p:spPr bwMode="auto">
          <a:xfrm>
            <a:off x="6156325" y="3068638"/>
            <a:ext cx="1152525" cy="10810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الفيفـا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38921" name="Oval 9"/>
          <p:cNvSpPr>
            <a:spLocks noChangeArrowheads="1"/>
          </p:cNvSpPr>
          <p:nvPr/>
        </p:nvSpPr>
        <p:spPr bwMode="auto">
          <a:xfrm>
            <a:off x="4500563" y="3068638"/>
            <a:ext cx="1152525" cy="10810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إنجلترا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8199" name="Oval 10"/>
          <p:cNvSpPr>
            <a:spLocks noChangeArrowheads="1"/>
          </p:cNvSpPr>
          <p:nvPr/>
        </p:nvSpPr>
        <p:spPr bwMode="auto">
          <a:xfrm>
            <a:off x="2771775" y="3068638"/>
            <a:ext cx="1152525" cy="10810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أورجواي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CC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Ga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913" y="4879975"/>
            <a:ext cx="1862137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 Box 7"/>
          <p:cNvSpPr txBox="1">
            <a:spLocks noChangeArrowheads="1"/>
          </p:cNvSpPr>
          <p:nvPr/>
        </p:nvSpPr>
        <p:spPr bwMode="auto">
          <a:xfrm>
            <a:off x="1979613" y="1470025"/>
            <a:ext cx="583247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أقيمت بطولة ويمبلدون العالمية للتنس لأول مرة في عام :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39944" name="Oval 8"/>
          <p:cNvSpPr>
            <a:spLocks noChangeArrowheads="1"/>
          </p:cNvSpPr>
          <p:nvPr/>
        </p:nvSpPr>
        <p:spPr bwMode="auto">
          <a:xfrm>
            <a:off x="6156325" y="3068638"/>
            <a:ext cx="1152525" cy="10810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1877م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9222" name="Oval 9"/>
          <p:cNvSpPr>
            <a:spLocks noChangeArrowheads="1"/>
          </p:cNvSpPr>
          <p:nvPr/>
        </p:nvSpPr>
        <p:spPr bwMode="auto">
          <a:xfrm>
            <a:off x="4500563" y="3068638"/>
            <a:ext cx="1152525" cy="10810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1821م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9223" name="Oval 10"/>
          <p:cNvSpPr>
            <a:spLocks noChangeArrowheads="1"/>
          </p:cNvSpPr>
          <p:nvPr/>
        </p:nvSpPr>
        <p:spPr bwMode="auto">
          <a:xfrm>
            <a:off x="2771775" y="3068638"/>
            <a:ext cx="1152525" cy="10810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1977م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CC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Ga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913" y="4879975"/>
            <a:ext cx="1862137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 Box 7"/>
          <p:cNvSpPr txBox="1">
            <a:spLocks noChangeArrowheads="1"/>
          </p:cNvSpPr>
          <p:nvPr/>
        </p:nvSpPr>
        <p:spPr bwMode="auto">
          <a:xfrm>
            <a:off x="1979613" y="1470025"/>
            <a:ext cx="583247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أول دولة تفوز ببطولة كأس الأمم الأفريقية هي :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6156325" y="3068638"/>
            <a:ext cx="1152525" cy="10810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مصر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10246" name="Oval 9"/>
          <p:cNvSpPr>
            <a:spLocks noChangeArrowheads="1"/>
          </p:cNvSpPr>
          <p:nvPr/>
        </p:nvSpPr>
        <p:spPr bwMode="auto">
          <a:xfrm>
            <a:off x="4500563" y="3068638"/>
            <a:ext cx="1152525" cy="10810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السودان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10247" name="Oval 10"/>
          <p:cNvSpPr>
            <a:spLocks noChangeArrowheads="1"/>
          </p:cNvSpPr>
          <p:nvPr/>
        </p:nvSpPr>
        <p:spPr bwMode="auto">
          <a:xfrm>
            <a:off x="2771775" y="3068638"/>
            <a:ext cx="1152525" cy="10810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أثيوبيا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CC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Ga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913" y="4879975"/>
            <a:ext cx="1862137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1403350" y="1470025"/>
            <a:ext cx="6624638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الدولة التي اختيرت لتنظيم بطولة كأس العالم لكرة القدم على أرضها عام 2006م هي :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11269" name="Oval 8"/>
          <p:cNvSpPr>
            <a:spLocks noChangeArrowheads="1"/>
          </p:cNvSpPr>
          <p:nvPr/>
        </p:nvSpPr>
        <p:spPr bwMode="auto">
          <a:xfrm>
            <a:off x="6156325" y="3068638"/>
            <a:ext cx="1152525" cy="10810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ايرلندا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11270" name="Oval 9"/>
          <p:cNvSpPr>
            <a:spLocks noChangeArrowheads="1"/>
          </p:cNvSpPr>
          <p:nvPr/>
        </p:nvSpPr>
        <p:spPr bwMode="auto">
          <a:xfrm>
            <a:off x="4500563" y="3068638"/>
            <a:ext cx="1152525" cy="10810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جنوب</a:t>
            </a:r>
          </a:p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 أفريقيا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41994" name="Oval 10"/>
          <p:cNvSpPr>
            <a:spLocks noChangeArrowheads="1"/>
          </p:cNvSpPr>
          <p:nvPr/>
        </p:nvSpPr>
        <p:spPr bwMode="auto">
          <a:xfrm>
            <a:off x="2771775" y="3068638"/>
            <a:ext cx="1152525" cy="10810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ألمانيا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CC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Ga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913" y="4879975"/>
            <a:ext cx="1862137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Text Box 7"/>
          <p:cNvSpPr txBox="1">
            <a:spLocks noChangeArrowheads="1"/>
          </p:cNvSpPr>
          <p:nvPr/>
        </p:nvSpPr>
        <p:spPr bwMode="auto">
          <a:xfrm>
            <a:off x="1979613" y="1470025"/>
            <a:ext cx="583247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أول لاعب يضيع ضربة جزاء في بطولة كأس العالم هو :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12293" name="Oval 8"/>
          <p:cNvSpPr>
            <a:spLocks noChangeArrowheads="1"/>
          </p:cNvSpPr>
          <p:nvPr/>
        </p:nvSpPr>
        <p:spPr bwMode="auto">
          <a:xfrm>
            <a:off x="6156325" y="3068638"/>
            <a:ext cx="1152525" cy="10810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بوشكاش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12294" name="Oval 9"/>
          <p:cNvSpPr>
            <a:spLocks noChangeArrowheads="1"/>
          </p:cNvSpPr>
          <p:nvPr/>
        </p:nvSpPr>
        <p:spPr bwMode="auto">
          <a:xfrm>
            <a:off x="4500563" y="3068638"/>
            <a:ext cx="1152525" cy="10810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بيليه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43018" name="Oval 10"/>
          <p:cNvSpPr>
            <a:spLocks noChangeArrowheads="1"/>
          </p:cNvSpPr>
          <p:nvPr/>
        </p:nvSpPr>
        <p:spPr bwMode="auto">
          <a:xfrm>
            <a:off x="2771775" y="3068638"/>
            <a:ext cx="1152525" cy="10810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ديبرتو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CC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Ga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913" y="4879975"/>
            <a:ext cx="1862137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 Box 7"/>
          <p:cNvSpPr txBox="1">
            <a:spLocks noChangeArrowheads="1"/>
          </p:cNvSpPr>
          <p:nvPr/>
        </p:nvSpPr>
        <p:spPr bwMode="auto">
          <a:xfrm>
            <a:off x="1979613" y="1470025"/>
            <a:ext cx="583247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أول فائز ببطولة ويمبلدون الدولية للتنس هو :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13317" name="Oval 8"/>
          <p:cNvSpPr>
            <a:spLocks noChangeArrowheads="1"/>
          </p:cNvSpPr>
          <p:nvPr/>
        </p:nvSpPr>
        <p:spPr bwMode="auto">
          <a:xfrm>
            <a:off x="5527675" y="3068638"/>
            <a:ext cx="1439863" cy="143986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جون </a:t>
            </a:r>
          </a:p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ماكنرو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44041" name="Oval 9"/>
          <p:cNvSpPr>
            <a:spLocks noChangeArrowheads="1"/>
          </p:cNvSpPr>
          <p:nvPr/>
        </p:nvSpPr>
        <p:spPr bwMode="auto">
          <a:xfrm>
            <a:off x="3871913" y="3068638"/>
            <a:ext cx="1439862" cy="143986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سبنسرجور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13319" name="Oval 10"/>
          <p:cNvSpPr>
            <a:spLocks noChangeArrowheads="1"/>
          </p:cNvSpPr>
          <p:nvPr/>
        </p:nvSpPr>
        <p:spPr bwMode="auto">
          <a:xfrm>
            <a:off x="2143125" y="3068638"/>
            <a:ext cx="1439863" cy="143986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مارتينا</a:t>
            </a:r>
          </a:p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نافراتيلوفا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CC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Ga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913" y="4879975"/>
            <a:ext cx="1862137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Text Box 11"/>
          <p:cNvSpPr txBox="1">
            <a:spLocks noChangeArrowheads="1"/>
          </p:cNvSpPr>
          <p:nvPr/>
        </p:nvSpPr>
        <p:spPr bwMode="auto">
          <a:xfrm>
            <a:off x="1979613" y="1470025"/>
            <a:ext cx="583247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صاحب فكرة بطولة كأس العالم هو المحامي الفرنسي :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14341" name="Oval 12"/>
          <p:cNvSpPr>
            <a:spLocks noChangeArrowheads="1"/>
          </p:cNvSpPr>
          <p:nvPr/>
        </p:nvSpPr>
        <p:spPr bwMode="auto">
          <a:xfrm>
            <a:off x="6156325" y="3068638"/>
            <a:ext cx="1152525" cy="10810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جازانيجا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14342" name="Oval 13"/>
          <p:cNvSpPr>
            <a:spLocks noChangeArrowheads="1"/>
          </p:cNvSpPr>
          <p:nvPr/>
        </p:nvSpPr>
        <p:spPr bwMode="auto">
          <a:xfrm>
            <a:off x="4500563" y="3068638"/>
            <a:ext cx="1152525" cy="10810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بيليه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45070" name="Oval 14"/>
          <p:cNvSpPr>
            <a:spLocks noChangeArrowheads="1"/>
          </p:cNvSpPr>
          <p:nvPr/>
        </p:nvSpPr>
        <p:spPr bwMode="auto">
          <a:xfrm>
            <a:off x="2771775" y="3068638"/>
            <a:ext cx="1152525" cy="10810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800" b="1">
                <a:cs typeface="Traditional Arabic" panose="02020603050405020304" pitchFamily="18" charset="-78"/>
              </a:rPr>
              <a:t>جول ريميه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50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CC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50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50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Ga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913" y="4879975"/>
            <a:ext cx="1862137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11"/>
          <p:cNvSpPr txBox="1">
            <a:spLocks noChangeArrowheads="1"/>
          </p:cNvSpPr>
          <p:nvPr/>
        </p:nvSpPr>
        <p:spPr bwMode="auto">
          <a:xfrm>
            <a:off x="2214563" y="1785938"/>
            <a:ext cx="5260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من أول من ابتكر لعبة اليد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15365" name="Text Box 11"/>
          <p:cNvSpPr txBox="1">
            <a:spLocks noChangeArrowheads="1"/>
          </p:cNvSpPr>
          <p:nvPr/>
        </p:nvSpPr>
        <p:spPr bwMode="auto">
          <a:xfrm>
            <a:off x="4786313" y="2714625"/>
            <a:ext cx="31178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الأمريكان 1866م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15366" name="Text Box 11"/>
          <p:cNvSpPr txBox="1">
            <a:spLocks noChangeArrowheads="1"/>
          </p:cNvSpPr>
          <p:nvPr/>
        </p:nvSpPr>
        <p:spPr bwMode="auto">
          <a:xfrm>
            <a:off x="2428875" y="3429000"/>
            <a:ext cx="3260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البريطانيون 1855م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1500" y="4143375"/>
            <a:ext cx="2689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الألمان 1895م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Ga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913" y="4879975"/>
            <a:ext cx="1862137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 Box 11"/>
          <p:cNvSpPr txBox="1">
            <a:spLocks noChangeArrowheads="1"/>
          </p:cNvSpPr>
          <p:nvPr/>
        </p:nvSpPr>
        <p:spPr bwMode="auto">
          <a:xfrm>
            <a:off x="1214438" y="1785938"/>
            <a:ext cx="692943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كم يقدر عدد الألعاب الرياضية الممارسة حاليا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786313" y="3006725"/>
            <a:ext cx="31178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66 لعبة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16390" name="Text Box 11"/>
          <p:cNvSpPr txBox="1">
            <a:spLocks noChangeArrowheads="1"/>
          </p:cNvSpPr>
          <p:nvPr/>
        </p:nvSpPr>
        <p:spPr bwMode="auto">
          <a:xfrm>
            <a:off x="2786063" y="3721100"/>
            <a:ext cx="29035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67 لعبة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16391" name="Text Box 11"/>
          <p:cNvSpPr txBox="1">
            <a:spLocks noChangeArrowheads="1"/>
          </p:cNvSpPr>
          <p:nvPr/>
        </p:nvSpPr>
        <p:spPr bwMode="auto">
          <a:xfrm>
            <a:off x="571500" y="4435475"/>
            <a:ext cx="2689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68 لعبة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Ga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913" y="4879975"/>
            <a:ext cx="1862137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11"/>
          <p:cNvSpPr txBox="1">
            <a:spLocks noChangeArrowheads="1"/>
          </p:cNvSpPr>
          <p:nvPr/>
        </p:nvSpPr>
        <p:spPr bwMode="auto">
          <a:xfrm>
            <a:off x="2214563" y="1785938"/>
            <a:ext cx="5260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متى عرفت رياضة السباحة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17413" name="Text Box 11"/>
          <p:cNvSpPr txBox="1">
            <a:spLocks noChangeArrowheads="1"/>
          </p:cNvSpPr>
          <p:nvPr/>
        </p:nvSpPr>
        <p:spPr bwMode="auto">
          <a:xfrm>
            <a:off x="4786313" y="2714625"/>
            <a:ext cx="31178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عام 35 ق.م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2786063" y="3429000"/>
            <a:ext cx="29035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عام 36 ق.م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17415" name="Text Box 11"/>
          <p:cNvSpPr txBox="1">
            <a:spLocks noChangeArrowheads="1"/>
          </p:cNvSpPr>
          <p:nvPr/>
        </p:nvSpPr>
        <p:spPr bwMode="auto">
          <a:xfrm>
            <a:off x="571500" y="4143375"/>
            <a:ext cx="2689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عام 37 ق.م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page_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5013325"/>
            <a:ext cx="1649413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7" descr="page_preview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1557338"/>
            <a:ext cx="128905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8" descr="page_preview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1557338"/>
            <a:ext cx="128905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9" descr="page_preview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575" y="1557338"/>
            <a:ext cx="128905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10" descr="page_preview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1557338"/>
            <a:ext cx="128905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11" descr="page_preview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557338"/>
            <a:ext cx="128905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12" descr="page_preview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400" y="3076575"/>
            <a:ext cx="128905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Picture 13" descr="page_preview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350" y="3076575"/>
            <a:ext cx="128905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3" name="Picture 14" descr="page_preview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925" y="3076575"/>
            <a:ext cx="128905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4" name="Picture 15" descr="page_preview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588" y="3076575"/>
            <a:ext cx="128905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5" name="Picture 16" descr="page_preview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163" y="3076575"/>
            <a:ext cx="128905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شكل بيضاوي 13"/>
          <p:cNvSpPr/>
          <p:nvPr/>
        </p:nvSpPr>
        <p:spPr>
          <a:xfrm>
            <a:off x="7246938" y="2032000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1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15" name="شكل بيضاوي 14"/>
          <p:cNvSpPr/>
          <p:nvPr/>
        </p:nvSpPr>
        <p:spPr>
          <a:xfrm>
            <a:off x="5961063" y="2032000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2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16" name="شكل بيضاوي 15"/>
          <p:cNvSpPr/>
          <p:nvPr/>
        </p:nvSpPr>
        <p:spPr>
          <a:xfrm>
            <a:off x="4603750" y="2000250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3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17" name="شكل بيضاوي 16"/>
          <p:cNvSpPr/>
          <p:nvPr/>
        </p:nvSpPr>
        <p:spPr>
          <a:xfrm>
            <a:off x="3317875" y="1960563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4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18" name="شكل بيضاوي 17"/>
          <p:cNvSpPr/>
          <p:nvPr/>
        </p:nvSpPr>
        <p:spPr>
          <a:xfrm>
            <a:off x="1960563" y="2000250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5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19" name="شكل بيضاوي 18"/>
          <p:cNvSpPr/>
          <p:nvPr/>
        </p:nvSpPr>
        <p:spPr>
          <a:xfrm>
            <a:off x="7243763" y="3532188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6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20" name="شكل بيضاوي 19"/>
          <p:cNvSpPr/>
          <p:nvPr/>
        </p:nvSpPr>
        <p:spPr>
          <a:xfrm>
            <a:off x="5957888" y="3532188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7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21" name="شكل بيضاوي 20"/>
          <p:cNvSpPr/>
          <p:nvPr/>
        </p:nvSpPr>
        <p:spPr>
          <a:xfrm>
            <a:off x="4600575" y="3500438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8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22" name="شكل بيضاوي 21"/>
          <p:cNvSpPr/>
          <p:nvPr/>
        </p:nvSpPr>
        <p:spPr>
          <a:xfrm>
            <a:off x="3328988" y="3503613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9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23" name="شكل بيضاوي 22"/>
          <p:cNvSpPr/>
          <p:nvPr/>
        </p:nvSpPr>
        <p:spPr>
          <a:xfrm>
            <a:off x="1957388" y="3500438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400" dirty="0">
                <a:solidFill>
                  <a:schemeClr val="tx1"/>
                </a:solidFill>
              </a:rPr>
              <a:t>10</a:t>
            </a:r>
            <a:endParaRPr lang="ar-KW" sz="800" dirty="0">
              <a:solidFill>
                <a:schemeClr val="tx1"/>
              </a:solidFill>
            </a:endParaRPr>
          </a:p>
        </p:txBody>
      </p:sp>
      <p:pic>
        <p:nvPicPr>
          <p:cNvPr id="18456" name="Picture 14" descr="page_preview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388" y="4711700"/>
            <a:ext cx="128905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7" name="Picture 15" descr="page_preview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050" y="4711700"/>
            <a:ext cx="128905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8" name="Picture 16" descr="page_preview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4711700"/>
            <a:ext cx="128905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شكل بيضاوي 26"/>
          <p:cNvSpPr/>
          <p:nvPr/>
        </p:nvSpPr>
        <p:spPr>
          <a:xfrm>
            <a:off x="4618038" y="5135563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400" dirty="0">
                <a:solidFill>
                  <a:schemeClr val="tx1"/>
                </a:solidFill>
              </a:rPr>
              <a:t>11</a:t>
            </a:r>
            <a:endParaRPr lang="ar-KW" sz="800" dirty="0">
              <a:solidFill>
                <a:schemeClr val="tx1"/>
              </a:solidFill>
            </a:endParaRPr>
          </a:p>
        </p:txBody>
      </p:sp>
      <p:sp>
        <p:nvSpPr>
          <p:cNvPr id="28" name="شكل بيضاوي 27"/>
          <p:cNvSpPr/>
          <p:nvPr/>
        </p:nvSpPr>
        <p:spPr>
          <a:xfrm>
            <a:off x="3346450" y="5124450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400" dirty="0">
                <a:solidFill>
                  <a:schemeClr val="tx1"/>
                </a:solidFill>
              </a:rPr>
              <a:t>12</a:t>
            </a:r>
            <a:endParaRPr lang="ar-KW" sz="800" dirty="0">
              <a:solidFill>
                <a:schemeClr val="tx1"/>
              </a:solidFill>
            </a:endParaRPr>
          </a:p>
        </p:txBody>
      </p:sp>
      <p:sp>
        <p:nvSpPr>
          <p:cNvPr id="29" name="شكل بيضاوي 28"/>
          <p:cNvSpPr/>
          <p:nvPr/>
        </p:nvSpPr>
        <p:spPr>
          <a:xfrm>
            <a:off x="1974850" y="5135563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400" dirty="0">
                <a:solidFill>
                  <a:schemeClr val="tx1"/>
                </a:solidFill>
              </a:rPr>
              <a:t>13</a:t>
            </a:r>
            <a:endParaRPr lang="ar-KW" sz="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page_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5013325"/>
            <a:ext cx="1649413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11"/>
          <p:cNvSpPr txBox="1">
            <a:spLocks noChangeArrowheads="1"/>
          </p:cNvSpPr>
          <p:nvPr/>
        </p:nvSpPr>
        <p:spPr bwMode="auto">
          <a:xfrm>
            <a:off x="2214563" y="1785938"/>
            <a:ext cx="5260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من أول من أكل بالملعقة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19461" name="Text Box 11"/>
          <p:cNvSpPr txBox="1">
            <a:spLocks noChangeArrowheads="1"/>
          </p:cNvSpPr>
          <p:nvPr/>
        </p:nvSpPr>
        <p:spPr bwMode="auto">
          <a:xfrm>
            <a:off x="5214938" y="2714625"/>
            <a:ext cx="2689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نوح عليه السلام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2786063" y="3429000"/>
            <a:ext cx="29035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إبراهيم عليه السلام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19463" name="Text Box 11"/>
          <p:cNvSpPr txBox="1">
            <a:spLocks noChangeArrowheads="1"/>
          </p:cNvSpPr>
          <p:nvPr/>
        </p:nvSpPr>
        <p:spPr bwMode="auto">
          <a:xfrm>
            <a:off x="571500" y="4143375"/>
            <a:ext cx="2689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زكريا عليه السلام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page_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5013325"/>
            <a:ext cx="1649413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11"/>
          <p:cNvSpPr txBox="1">
            <a:spLocks noChangeArrowheads="1"/>
          </p:cNvSpPr>
          <p:nvPr/>
        </p:nvSpPr>
        <p:spPr bwMode="auto">
          <a:xfrm>
            <a:off x="928688" y="1785938"/>
            <a:ext cx="7500937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خمس قطط الأولى أخت الثانية والثانية أم الثالثة والثالثة أخت الرابعة والرابعة أم الخامسة فماذا تقول الأولى للخامسة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571625" y="3786188"/>
            <a:ext cx="2689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مياااااااو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page_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5013325"/>
            <a:ext cx="1649413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11"/>
          <p:cNvSpPr txBox="1">
            <a:spLocks noChangeArrowheads="1"/>
          </p:cNvSpPr>
          <p:nvPr/>
        </p:nvSpPr>
        <p:spPr bwMode="auto">
          <a:xfrm>
            <a:off x="2214563" y="1785938"/>
            <a:ext cx="5260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من أول من شاب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21509" name="Text Box 11"/>
          <p:cNvSpPr txBox="1">
            <a:spLocks noChangeArrowheads="1"/>
          </p:cNvSpPr>
          <p:nvPr/>
        </p:nvSpPr>
        <p:spPr bwMode="auto">
          <a:xfrm>
            <a:off x="4786313" y="2714625"/>
            <a:ext cx="31178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موسى عليه السلام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2786063" y="3429000"/>
            <a:ext cx="29035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إبراهيم عليه السلام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21511" name="Text Box 11"/>
          <p:cNvSpPr txBox="1">
            <a:spLocks noChangeArrowheads="1"/>
          </p:cNvSpPr>
          <p:nvPr/>
        </p:nvSpPr>
        <p:spPr bwMode="auto">
          <a:xfrm>
            <a:off x="571500" y="4143375"/>
            <a:ext cx="2689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محمد عليه السلام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page_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5013325"/>
            <a:ext cx="1649413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ext Box 11"/>
          <p:cNvSpPr txBox="1">
            <a:spLocks noChangeArrowheads="1"/>
          </p:cNvSpPr>
          <p:nvPr/>
        </p:nvSpPr>
        <p:spPr bwMode="auto">
          <a:xfrm>
            <a:off x="857250" y="1357313"/>
            <a:ext cx="750093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من يضمن للنبي صلى الله عليه وسلم ستا يضمن له الجنة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714375" y="2714625"/>
            <a:ext cx="8001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3600" b="1">
                <a:cs typeface="Traditional Arabic" panose="02020603050405020304" pitchFamily="18" charset="-78"/>
              </a:rPr>
              <a:t>- الصدق،البر بالقسم،الأمانة،الوفاء بالعهد،التقوى،كف الظلم. </a:t>
            </a:r>
            <a:endParaRPr lang="en-US" altLang="ar-KW" sz="3600" b="1">
              <a:cs typeface="Traditional Arabic" panose="02020603050405020304" pitchFamily="18" charset="-78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428625" y="3429000"/>
            <a:ext cx="8286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ar-KW" altLang="ar-KW" sz="3200" b="1">
                <a:cs typeface="Traditional Arabic" panose="02020603050405020304" pitchFamily="18" charset="-78"/>
              </a:rPr>
              <a:t>- الصدق،الوفاء بالعهد،الأمانة،حفظ الفرج،غض البصر،كف اليد.</a:t>
            </a:r>
            <a:endParaRPr lang="en-US" altLang="ar-KW" sz="3200" b="1">
              <a:cs typeface="Traditional Arabic" panose="02020603050405020304" pitchFamily="18" charset="-78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1500" y="4143375"/>
            <a:ext cx="81438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3600" b="1">
                <a:cs typeface="Traditional Arabic" panose="02020603050405020304" pitchFamily="18" charset="-78"/>
              </a:rPr>
              <a:t>- الأمانة،غض البصر،كف اليد،كف الظلم،الصدق،البر بالقسم.</a:t>
            </a:r>
            <a:endParaRPr lang="en-US" altLang="ar-KW" sz="3600" b="1">
              <a:cs typeface="Traditional Arabic" panose="02020603050405020304" pitchFamily="18" charset="-78"/>
            </a:endParaRPr>
          </a:p>
        </p:txBody>
      </p:sp>
      <p:pic>
        <p:nvPicPr>
          <p:cNvPr id="10" name="Picture 17" descr="صح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8188" y="3370263"/>
            <a:ext cx="666750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page_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5013325"/>
            <a:ext cx="1649413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11"/>
          <p:cNvSpPr txBox="1">
            <a:spLocks noChangeArrowheads="1"/>
          </p:cNvSpPr>
          <p:nvPr/>
        </p:nvSpPr>
        <p:spPr bwMode="auto">
          <a:xfrm>
            <a:off x="1500188" y="952500"/>
            <a:ext cx="6929437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قال الشاعر عن النار :</a:t>
            </a:r>
          </a:p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سوداء مظلمة شعثاء موحشة</a:t>
            </a:r>
          </a:p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                       ..... محرقة لواحة البشر 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6858000" y="3792538"/>
            <a:ext cx="1546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هتماء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1428750" y="3792538"/>
            <a:ext cx="1689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دهماء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000500" y="3792538"/>
            <a:ext cx="2117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خرقاء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page_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5013325"/>
            <a:ext cx="1649413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 Box 11"/>
          <p:cNvSpPr txBox="1">
            <a:spLocks noChangeArrowheads="1"/>
          </p:cNvSpPr>
          <p:nvPr/>
        </p:nvSpPr>
        <p:spPr bwMode="auto">
          <a:xfrm>
            <a:off x="1071563" y="1435100"/>
            <a:ext cx="754697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من هي الصحابية التي كانت سببا في قول الرسول صلى الله عليه وسلم : ( إن من عباد الله من لو أقسم على الله لأبره )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6643688" y="3792538"/>
            <a:ext cx="1546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أم الربيع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24582" name="Text Box 11"/>
          <p:cNvSpPr txBox="1">
            <a:spLocks noChangeArrowheads="1"/>
          </p:cNvSpPr>
          <p:nvPr/>
        </p:nvSpPr>
        <p:spPr bwMode="auto">
          <a:xfrm>
            <a:off x="4286250" y="3863975"/>
            <a:ext cx="14747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أو ورقة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24583" name="Text Box 11"/>
          <p:cNvSpPr txBox="1">
            <a:spLocks noChangeArrowheads="1"/>
          </p:cNvSpPr>
          <p:nvPr/>
        </p:nvSpPr>
        <p:spPr bwMode="auto">
          <a:xfrm>
            <a:off x="1928813" y="3935413"/>
            <a:ext cx="14033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أم أيمن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page_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5013325"/>
            <a:ext cx="1649413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11"/>
          <p:cNvSpPr txBox="1">
            <a:spLocks noChangeArrowheads="1"/>
          </p:cNvSpPr>
          <p:nvPr/>
        </p:nvSpPr>
        <p:spPr bwMode="auto">
          <a:xfrm>
            <a:off x="785813" y="1633538"/>
            <a:ext cx="757237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عن ..... رضي الله عنه قال : مررت برسول الله صلى الله عليه وسلم وهو يصلي فسلمت عليه فرد إشارة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6072188" y="3721100"/>
            <a:ext cx="1571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صهيب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25606" name="Text Box 11"/>
          <p:cNvSpPr txBox="1">
            <a:spLocks noChangeArrowheads="1"/>
          </p:cNvSpPr>
          <p:nvPr/>
        </p:nvSpPr>
        <p:spPr bwMode="auto">
          <a:xfrm>
            <a:off x="4000500" y="3714750"/>
            <a:ext cx="1571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بلال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25607" name="Text Box 11"/>
          <p:cNvSpPr txBox="1">
            <a:spLocks noChangeArrowheads="1"/>
          </p:cNvSpPr>
          <p:nvPr/>
        </p:nvSpPr>
        <p:spPr bwMode="auto">
          <a:xfrm>
            <a:off x="1571625" y="3643313"/>
            <a:ext cx="1714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أبو هريرة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page_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5013325"/>
            <a:ext cx="1649413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Text Box 11"/>
          <p:cNvSpPr txBox="1">
            <a:spLocks noChangeArrowheads="1"/>
          </p:cNvSpPr>
          <p:nvPr/>
        </p:nvSpPr>
        <p:spPr bwMode="auto">
          <a:xfrm>
            <a:off x="1476375" y="1785938"/>
            <a:ext cx="59991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ما معنى ( أحببت حب الخير )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26629" name="Text Box 11"/>
          <p:cNvSpPr txBox="1">
            <a:spLocks noChangeArrowheads="1"/>
          </p:cNvSpPr>
          <p:nvPr/>
        </p:nvSpPr>
        <p:spPr bwMode="auto">
          <a:xfrm>
            <a:off x="4786313" y="2714625"/>
            <a:ext cx="31178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حب المال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2786063" y="3429000"/>
            <a:ext cx="29035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حب الخيل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26631" name="Text Box 11"/>
          <p:cNvSpPr txBox="1">
            <a:spLocks noChangeArrowheads="1"/>
          </p:cNvSpPr>
          <p:nvPr/>
        </p:nvSpPr>
        <p:spPr bwMode="auto">
          <a:xfrm>
            <a:off x="571500" y="4143375"/>
            <a:ext cx="2689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حب الراحة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 descr="page_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5013325"/>
            <a:ext cx="1649413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Text Box 11"/>
          <p:cNvSpPr txBox="1">
            <a:spLocks noChangeArrowheads="1"/>
          </p:cNvSpPr>
          <p:nvPr/>
        </p:nvSpPr>
        <p:spPr bwMode="auto">
          <a:xfrm>
            <a:off x="2214563" y="1785938"/>
            <a:ext cx="5260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ما معنى ( باخع نفسك )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6072188" y="2863850"/>
            <a:ext cx="1474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قاتل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27654" name="Text Box 11"/>
          <p:cNvSpPr txBox="1">
            <a:spLocks noChangeArrowheads="1"/>
          </p:cNvSpPr>
          <p:nvPr/>
        </p:nvSpPr>
        <p:spPr bwMode="auto">
          <a:xfrm>
            <a:off x="4071938" y="2857500"/>
            <a:ext cx="18780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محزن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27655" name="Text Box 11"/>
          <p:cNvSpPr txBox="1">
            <a:spLocks noChangeArrowheads="1"/>
          </p:cNvSpPr>
          <p:nvPr/>
        </p:nvSpPr>
        <p:spPr bwMode="auto">
          <a:xfrm>
            <a:off x="1739900" y="2863850"/>
            <a:ext cx="20462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تارك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page_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5013325"/>
            <a:ext cx="1649413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Text Box 11"/>
          <p:cNvSpPr txBox="1">
            <a:spLocks noChangeArrowheads="1"/>
          </p:cNvSpPr>
          <p:nvPr/>
        </p:nvSpPr>
        <p:spPr bwMode="auto">
          <a:xfrm>
            <a:off x="1357313" y="1785938"/>
            <a:ext cx="635793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كيف تحصل على العدد ( 100 ) باستخدام الرقم ( 1 ) خمس مرات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2071688" y="3429000"/>
            <a:ext cx="36433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111 - 11= 100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page_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5013325"/>
            <a:ext cx="1649413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 Box 11"/>
          <p:cNvSpPr txBox="1">
            <a:spLocks noChangeArrowheads="1"/>
          </p:cNvSpPr>
          <p:nvPr/>
        </p:nvSpPr>
        <p:spPr bwMode="auto">
          <a:xfrm>
            <a:off x="1071563" y="1785938"/>
            <a:ext cx="74295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أنا بداية النهاية ونهاية الزمان والمكان أنا بداية النبات ونهاية الإنسان والحيوان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214438" y="3571875"/>
            <a:ext cx="2689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حرف النون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page_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5013325"/>
            <a:ext cx="1649413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Text Box 11"/>
          <p:cNvSpPr txBox="1">
            <a:spLocks noChangeArrowheads="1"/>
          </p:cNvSpPr>
          <p:nvPr/>
        </p:nvSpPr>
        <p:spPr bwMode="auto">
          <a:xfrm>
            <a:off x="1714500" y="1785938"/>
            <a:ext cx="6072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من مكتشف كريات الدم الحمراء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786313" y="2714625"/>
            <a:ext cx="31178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مالبيغي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30726" name="Text Box 11"/>
          <p:cNvSpPr txBox="1">
            <a:spLocks noChangeArrowheads="1"/>
          </p:cNvSpPr>
          <p:nvPr/>
        </p:nvSpPr>
        <p:spPr bwMode="auto">
          <a:xfrm>
            <a:off x="2786063" y="3429000"/>
            <a:ext cx="29035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هانس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30727" name="Text Box 11"/>
          <p:cNvSpPr txBox="1">
            <a:spLocks noChangeArrowheads="1"/>
          </p:cNvSpPr>
          <p:nvPr/>
        </p:nvSpPr>
        <p:spPr bwMode="auto">
          <a:xfrm>
            <a:off x="571500" y="4143375"/>
            <a:ext cx="2689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غوير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page_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5013325"/>
            <a:ext cx="1649413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Text Box 11"/>
          <p:cNvSpPr txBox="1">
            <a:spLocks noChangeArrowheads="1"/>
          </p:cNvSpPr>
          <p:nvPr/>
        </p:nvSpPr>
        <p:spPr bwMode="auto">
          <a:xfrm>
            <a:off x="2214563" y="1785938"/>
            <a:ext cx="5260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من مكتشف الكورتيزون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31749" name="Text Box 11"/>
          <p:cNvSpPr txBox="1">
            <a:spLocks noChangeArrowheads="1"/>
          </p:cNvSpPr>
          <p:nvPr/>
        </p:nvSpPr>
        <p:spPr bwMode="auto">
          <a:xfrm>
            <a:off x="4786313" y="2714625"/>
            <a:ext cx="31178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هوبكنز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2786063" y="3429000"/>
            <a:ext cx="29035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كاندال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31751" name="Text Box 11"/>
          <p:cNvSpPr txBox="1">
            <a:spLocks noChangeArrowheads="1"/>
          </p:cNvSpPr>
          <p:nvPr/>
        </p:nvSpPr>
        <p:spPr bwMode="auto">
          <a:xfrm>
            <a:off x="571500" y="4143375"/>
            <a:ext cx="2689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ستيفن هاينز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6" descr="Ball-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50" y="3854450"/>
            <a:ext cx="3003550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7" descr="Ball-s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8275"/>
            <a:ext cx="2879725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9" descr="home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14" descr="Ball-go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270000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15" descr="Ball-go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270000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16" descr="Ball-go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913" y="1270000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Picture 17" descr="Ball-go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825" y="1270000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7" name="Picture 18" descr="Ball-go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913" y="1270000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8" name="Picture 19" descr="Ball-go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225" y="2565400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9" name="Picture 20" descr="Ball-go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725" y="2565400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0" name="Picture 21" descr="Ball-go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2565400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1" name="Picture 22" descr="Ball-go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188" y="2565400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2" name="Picture 23" descr="Ball-go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565400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شكل بيضاوي 23"/>
          <p:cNvSpPr/>
          <p:nvPr/>
        </p:nvSpPr>
        <p:spPr>
          <a:xfrm>
            <a:off x="4071938" y="1000125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3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25" name="شكل بيضاوي 24"/>
          <p:cNvSpPr/>
          <p:nvPr/>
        </p:nvSpPr>
        <p:spPr>
          <a:xfrm>
            <a:off x="3000375" y="1000125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4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26" name="شكل بيضاوي 25"/>
          <p:cNvSpPr/>
          <p:nvPr/>
        </p:nvSpPr>
        <p:spPr>
          <a:xfrm>
            <a:off x="1928813" y="1000125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5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27" name="شكل بيضاوي 26"/>
          <p:cNvSpPr/>
          <p:nvPr/>
        </p:nvSpPr>
        <p:spPr>
          <a:xfrm>
            <a:off x="6215063" y="1000125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1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28" name="شكل بيضاوي 27"/>
          <p:cNvSpPr/>
          <p:nvPr/>
        </p:nvSpPr>
        <p:spPr>
          <a:xfrm>
            <a:off x="5143500" y="1000125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2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29" name="شكل بيضاوي 28"/>
          <p:cNvSpPr/>
          <p:nvPr/>
        </p:nvSpPr>
        <p:spPr>
          <a:xfrm>
            <a:off x="4071938" y="2317750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8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30" name="شكل بيضاوي 29"/>
          <p:cNvSpPr/>
          <p:nvPr/>
        </p:nvSpPr>
        <p:spPr>
          <a:xfrm>
            <a:off x="3000375" y="2317750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9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31" name="شكل بيضاوي 30"/>
          <p:cNvSpPr/>
          <p:nvPr/>
        </p:nvSpPr>
        <p:spPr>
          <a:xfrm>
            <a:off x="1928813" y="2317750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400" dirty="0">
                <a:solidFill>
                  <a:schemeClr val="tx1"/>
                </a:solidFill>
              </a:rPr>
              <a:t>10</a:t>
            </a:r>
            <a:endParaRPr lang="ar-KW" sz="800" dirty="0">
              <a:solidFill>
                <a:schemeClr val="tx1"/>
              </a:solidFill>
            </a:endParaRPr>
          </a:p>
        </p:txBody>
      </p:sp>
      <p:sp>
        <p:nvSpPr>
          <p:cNvPr id="32" name="شكل بيضاوي 31"/>
          <p:cNvSpPr/>
          <p:nvPr/>
        </p:nvSpPr>
        <p:spPr>
          <a:xfrm>
            <a:off x="6215063" y="2317750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6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33" name="شكل بيضاوي 32"/>
          <p:cNvSpPr/>
          <p:nvPr/>
        </p:nvSpPr>
        <p:spPr>
          <a:xfrm>
            <a:off x="5143500" y="2317750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7</a:t>
            </a:r>
            <a:endParaRPr lang="ar-KW" sz="1100" dirty="0">
              <a:solidFill>
                <a:schemeClr val="tx1"/>
              </a:solidFill>
            </a:endParaRPr>
          </a:p>
        </p:txBody>
      </p:sp>
      <p:pic>
        <p:nvPicPr>
          <p:cNvPr id="32793" name="Picture 20" descr="Ball-go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600" y="387032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94" name="Picture 21" descr="Ball-go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150" y="387032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95" name="Picture 22" descr="Ball-go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387032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شكل بيضاوي 36"/>
          <p:cNvSpPr/>
          <p:nvPr/>
        </p:nvSpPr>
        <p:spPr>
          <a:xfrm>
            <a:off x="4087813" y="3622675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400" dirty="0">
                <a:solidFill>
                  <a:schemeClr val="tx1"/>
                </a:solidFill>
              </a:rPr>
              <a:t>12</a:t>
            </a:r>
            <a:endParaRPr lang="ar-KW" sz="800" dirty="0">
              <a:solidFill>
                <a:schemeClr val="tx1"/>
              </a:solidFill>
            </a:endParaRPr>
          </a:p>
        </p:txBody>
      </p:sp>
      <p:sp>
        <p:nvSpPr>
          <p:cNvPr id="38" name="شكل بيضاوي 37"/>
          <p:cNvSpPr/>
          <p:nvPr/>
        </p:nvSpPr>
        <p:spPr>
          <a:xfrm>
            <a:off x="3016250" y="3622675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400" dirty="0">
                <a:solidFill>
                  <a:schemeClr val="tx1"/>
                </a:solidFill>
              </a:rPr>
              <a:t>13</a:t>
            </a:r>
            <a:endParaRPr lang="ar-KW" sz="800" dirty="0">
              <a:solidFill>
                <a:schemeClr val="tx1"/>
              </a:solidFill>
            </a:endParaRPr>
          </a:p>
        </p:txBody>
      </p:sp>
      <p:sp>
        <p:nvSpPr>
          <p:cNvPr id="39" name="شكل بيضاوي 38"/>
          <p:cNvSpPr/>
          <p:nvPr/>
        </p:nvSpPr>
        <p:spPr>
          <a:xfrm>
            <a:off x="5159375" y="3622675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400" dirty="0">
                <a:solidFill>
                  <a:schemeClr val="tx1"/>
                </a:solidFill>
              </a:rPr>
              <a:t>11</a:t>
            </a:r>
            <a:endParaRPr lang="ar-KW" sz="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Ball-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50" y="3854450"/>
            <a:ext cx="3003550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5" descr="Ball-s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8275"/>
            <a:ext cx="2879725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6" descr="home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8" name="Picture 8" descr="Selec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860800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936625" y="2149475"/>
            <a:ext cx="7345363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400" b="1">
                <a:cs typeface="Traditional Arabic" panose="02020603050405020304" pitchFamily="18" charset="-78"/>
              </a:rPr>
              <a:t>س : </a:t>
            </a:r>
            <a:r>
              <a:rPr lang="ar-SA" altLang="ar-KW" sz="4400" b="1">
                <a:cs typeface="Traditional Arabic" panose="02020603050405020304" pitchFamily="18" charset="-78"/>
              </a:rPr>
              <a:t>ولد الشيخ عبد</a:t>
            </a:r>
            <a:r>
              <a:rPr lang="en-US" altLang="ar-KW" sz="4400" b="1">
                <a:cs typeface="Traditional Arabic" panose="02020603050405020304" pitchFamily="18" charset="-78"/>
              </a:rPr>
              <a:t> </a:t>
            </a:r>
            <a:r>
              <a:rPr lang="ar-SA" altLang="ar-KW" sz="4400" b="1">
                <a:cs typeface="Traditional Arabic" panose="02020603050405020304" pitchFamily="18" charset="-78"/>
              </a:rPr>
              <a:t>العزيز بن باز رحم</a:t>
            </a:r>
            <a:r>
              <a:rPr lang="ar-KW" altLang="ar-KW" sz="4400" b="1">
                <a:cs typeface="Traditional Arabic" panose="02020603050405020304" pitchFamily="18" charset="-78"/>
              </a:rPr>
              <a:t>ه</a:t>
            </a:r>
            <a:r>
              <a:rPr lang="ar-SA" altLang="ar-KW" sz="4400" b="1">
                <a:cs typeface="Traditional Arabic" panose="02020603050405020304" pitchFamily="18" charset="-78"/>
              </a:rPr>
              <a:t> الله في ذي الحجة سنة 1330 هـ بمدينة الرياض </a:t>
            </a:r>
            <a:r>
              <a:rPr lang="ar-KW" altLang="ar-KW" sz="4400" b="1">
                <a:cs typeface="Traditional Arabic" panose="02020603050405020304" pitchFamily="18" charset="-78"/>
              </a:rPr>
              <a:t>؟</a:t>
            </a:r>
            <a:endParaRPr lang="en-US" altLang="ar-KW" sz="44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5" descr="Ball-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50" y="3854450"/>
            <a:ext cx="3003550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6" descr="Ball-s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8275"/>
            <a:ext cx="2879725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12" descr="home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مربع نص 8"/>
          <p:cNvSpPr txBox="1">
            <a:spLocks noChangeArrowheads="1"/>
          </p:cNvSpPr>
          <p:nvPr/>
        </p:nvSpPr>
        <p:spPr bwMode="auto">
          <a:xfrm>
            <a:off x="1000125" y="1839913"/>
            <a:ext cx="7215188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ar-KW" altLang="ar-KW" sz="4400" b="1">
                <a:cs typeface="Traditional Arabic" panose="02020603050405020304" pitchFamily="18" charset="-78"/>
              </a:rPr>
              <a:t>س: من كتب الشيخ عبد العزيز بن باز رحمه الله </a:t>
            </a:r>
            <a:r>
              <a:rPr lang="ar-SA" altLang="ar-KW" sz="4400" b="1">
                <a:cs typeface="Traditional Arabic" panose="02020603050405020304" pitchFamily="18" charset="-78"/>
              </a:rPr>
              <a:t>الفوائد الجلية في المباحث الفرضية</a:t>
            </a:r>
            <a:r>
              <a:rPr lang="ar-KW" altLang="ar-KW" sz="4400" b="1">
                <a:cs typeface="Traditional Arabic" panose="02020603050405020304" pitchFamily="18" charset="-78"/>
              </a:rPr>
              <a:t> ؟</a:t>
            </a:r>
            <a:r>
              <a:rPr lang="en-US" altLang="ar-KW" sz="4400" b="1">
                <a:cs typeface="Traditional Arabic" panose="02020603050405020304" pitchFamily="18" charset="-78"/>
              </a:rPr>
              <a:t> </a:t>
            </a:r>
          </a:p>
        </p:txBody>
      </p:sp>
      <p:pic>
        <p:nvPicPr>
          <p:cNvPr id="10" name="Picture 13" descr="Selec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860800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 descr="Ball-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50" y="3854450"/>
            <a:ext cx="3003550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6" descr="Ball-s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8275"/>
            <a:ext cx="2879725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11" descr="home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7" name="Picture 13" descr="Selec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860800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ext Box 11"/>
          <p:cNvSpPr txBox="1">
            <a:spLocks noChangeArrowheads="1"/>
          </p:cNvSpPr>
          <p:nvPr/>
        </p:nvSpPr>
        <p:spPr bwMode="auto">
          <a:xfrm>
            <a:off x="857250" y="1785938"/>
            <a:ext cx="735806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يزداد طول الإنسان وهو نائم لأنه يتحرر من جاذبية الأرض العامودية عليه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5" descr="Ball-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50" y="3854450"/>
            <a:ext cx="3003550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6" descr="Ball-s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8275"/>
            <a:ext cx="2879725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11" descr="home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Picture 12" descr="Selec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860800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Text Box 11"/>
          <p:cNvSpPr txBox="1">
            <a:spLocks noChangeArrowheads="1"/>
          </p:cNvSpPr>
          <p:nvPr/>
        </p:nvSpPr>
        <p:spPr bwMode="auto">
          <a:xfrm>
            <a:off x="1714500" y="1890713"/>
            <a:ext cx="5689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قطر الشمس يزيد قليلا عن المليون كيلو متر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5" descr="Ball-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50" y="3854450"/>
            <a:ext cx="3003550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6" descr="Ball-s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8275"/>
            <a:ext cx="2879725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11" descr="home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icture 12" descr="Selec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860800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Text Box 11"/>
          <p:cNvSpPr txBox="1">
            <a:spLocks noChangeArrowheads="1"/>
          </p:cNvSpPr>
          <p:nvPr/>
        </p:nvSpPr>
        <p:spPr bwMode="auto">
          <a:xfrm>
            <a:off x="1428750" y="2078038"/>
            <a:ext cx="59039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مدينة سور الغزلان تقع في الجزائر؟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5" descr="Ball-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50" y="3854450"/>
            <a:ext cx="3003550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6" descr="Ball-s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8275"/>
            <a:ext cx="2879725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11" descr="home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Picture 12" descr="Erro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357563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Text Box 13"/>
          <p:cNvSpPr txBox="1">
            <a:spLocks noChangeArrowheads="1"/>
          </p:cNvSpPr>
          <p:nvPr/>
        </p:nvSpPr>
        <p:spPr bwMode="auto">
          <a:xfrm>
            <a:off x="1187450" y="1973263"/>
            <a:ext cx="6624638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6000 كجم و 3.45م هما حجم وارتفاع الفيل الهندي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3348038" y="5822950"/>
            <a:ext cx="23764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الفيل الأفريقي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5" descr="Ball-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50" y="3854450"/>
            <a:ext cx="3003550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6" descr="Ball-s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8275"/>
            <a:ext cx="2879725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11" descr="home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2" name="Picture 12" descr="Selec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860800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Text Box 13"/>
          <p:cNvSpPr txBox="1">
            <a:spLocks noChangeArrowheads="1"/>
          </p:cNvSpPr>
          <p:nvPr/>
        </p:nvSpPr>
        <p:spPr bwMode="auto">
          <a:xfrm>
            <a:off x="1403350" y="2205038"/>
            <a:ext cx="583247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تضع أنثى سمك القد 6 ملايين بيضة في المرة الواحدة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5" descr="Ball-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50" y="3854450"/>
            <a:ext cx="3003550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6" descr="Ball-s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8275"/>
            <a:ext cx="2879725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11" descr="home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6" name="Picture 12" descr="Selec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860800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Text Box 13"/>
          <p:cNvSpPr txBox="1">
            <a:spLocks noChangeArrowheads="1"/>
          </p:cNvSpPr>
          <p:nvPr/>
        </p:nvSpPr>
        <p:spPr bwMode="auto">
          <a:xfrm>
            <a:off x="1403350" y="2205038"/>
            <a:ext cx="583247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القرقف هو طائر بهلواني صغير يعيش في غابات نصف الكرة الشمالي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5" descr="Ball-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50" y="3854450"/>
            <a:ext cx="3003550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6" descr="Ball-s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8275"/>
            <a:ext cx="2879725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11" descr="home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0" name="Picture 12" descr="Erro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357563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0" name="Text Box 13"/>
          <p:cNvSpPr txBox="1">
            <a:spLocks noChangeArrowheads="1"/>
          </p:cNvSpPr>
          <p:nvPr/>
        </p:nvSpPr>
        <p:spPr bwMode="auto">
          <a:xfrm>
            <a:off x="1187450" y="1973263"/>
            <a:ext cx="6624638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السيامي والبورمي والحبشي والأرقط هي أنواع من الكلاب 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3348038" y="5822950"/>
            <a:ext cx="23764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القطط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5" descr="Ball-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50" y="3854450"/>
            <a:ext cx="3003550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Picture 6" descr="Ball-s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8275"/>
            <a:ext cx="2879725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11" descr="home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4" name="Picture 12" descr="Selec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860800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4" name="Text Box 13"/>
          <p:cNvSpPr txBox="1">
            <a:spLocks noChangeArrowheads="1"/>
          </p:cNvSpPr>
          <p:nvPr/>
        </p:nvSpPr>
        <p:spPr bwMode="auto">
          <a:xfrm>
            <a:off x="1403350" y="2205038"/>
            <a:ext cx="6097588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تصل القفزة الواحدة للكنغر إلى أكثر من 8 أمتار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5" descr="Ball-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50" y="3854450"/>
            <a:ext cx="3003550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6" descr="Ball-s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8275"/>
            <a:ext cx="2879725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11" descr="home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Text Box 11"/>
          <p:cNvSpPr txBox="1">
            <a:spLocks noChangeArrowheads="1"/>
          </p:cNvSpPr>
          <p:nvPr/>
        </p:nvSpPr>
        <p:spPr bwMode="auto">
          <a:xfrm>
            <a:off x="2214563" y="1785938"/>
            <a:ext cx="52609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يسمي العرب البحر الأحمر ببحر الظلمات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pic>
        <p:nvPicPr>
          <p:cNvPr id="11" name="Picture 12" descr="Erro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357563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2932113" y="5822950"/>
            <a:ext cx="32083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المحيط الأطلسي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5" descr="Ball-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50" y="3854450"/>
            <a:ext cx="3003550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6" descr="Ball-s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8275"/>
            <a:ext cx="2879725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11" descr="home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Text Box 13"/>
          <p:cNvSpPr txBox="1">
            <a:spLocks noChangeArrowheads="1"/>
          </p:cNvSpPr>
          <p:nvPr/>
        </p:nvSpPr>
        <p:spPr bwMode="auto">
          <a:xfrm>
            <a:off x="1403350" y="2205038"/>
            <a:ext cx="58324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نهر النيل أطول نهر بالعالم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pic>
        <p:nvPicPr>
          <p:cNvPr id="10" name="Picture 12" descr="Selec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571875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3348038" y="5822950"/>
            <a:ext cx="23764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6695 كم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5" descr="Ball-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50" y="3854450"/>
            <a:ext cx="3003550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6" descr="Ball-s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8275"/>
            <a:ext cx="2879725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11" descr="home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Text Box 11"/>
          <p:cNvSpPr txBox="1">
            <a:spLocks noChangeArrowheads="1"/>
          </p:cNvSpPr>
          <p:nvPr/>
        </p:nvSpPr>
        <p:spPr bwMode="auto">
          <a:xfrm>
            <a:off x="2214563" y="1785938"/>
            <a:ext cx="52609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أطول سلسلة جبال في العالم هي سلسلة جبال الهمالايا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pic>
        <p:nvPicPr>
          <p:cNvPr id="9" name="Picture 12" descr="Erro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357563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2928938" y="5988050"/>
            <a:ext cx="30718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3200" b="1">
                <a:cs typeface="Traditional Arabic" panose="02020603050405020304" pitchFamily="18" charset="-78"/>
              </a:rPr>
              <a:t>جبال الإنديز 9321 ميل</a:t>
            </a:r>
            <a:endParaRPr lang="en-US" altLang="ar-KW" sz="32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7" descr="Male-User-Help2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4941888"/>
            <a:ext cx="186690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Picture 8" descr="Male-User-Help256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463" y="1571625"/>
            <a:ext cx="143510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9" descr="Male-User-Help256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475" y="1571625"/>
            <a:ext cx="143510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10" descr="Male-User-Help256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075" y="1571625"/>
            <a:ext cx="143510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0" name="Picture 11" descr="Male-User-Help256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38" y="1571625"/>
            <a:ext cx="143510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1" name="Picture 12" descr="Male-User-Help256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88" y="1571625"/>
            <a:ext cx="143510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2" name="Picture 13" descr="Male-User-Help256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463" y="3160713"/>
            <a:ext cx="143510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3" name="Picture 14" descr="Male-User-Help256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475" y="3160713"/>
            <a:ext cx="143510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4" name="Picture 15" descr="Male-User-Help256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075" y="3160713"/>
            <a:ext cx="143510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5" name="Picture 16" descr="Male-User-Help256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38" y="3160713"/>
            <a:ext cx="143510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6" name="Picture 17" descr="Male-User-Help256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88" y="3160713"/>
            <a:ext cx="143510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7" name="Picture 18" descr="home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8" name="Picture 13" descr="Male-User-Help256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450" y="4708525"/>
            <a:ext cx="143510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9" name="Picture 14" descr="Male-User-Help256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463" y="4708525"/>
            <a:ext cx="143510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20" name="Picture 15" descr="Male-User-Help256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4708525"/>
            <a:ext cx="143510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شكل بيضاوي 16"/>
          <p:cNvSpPr/>
          <p:nvPr/>
        </p:nvSpPr>
        <p:spPr>
          <a:xfrm>
            <a:off x="4286250" y="2389188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3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18" name="شكل بيضاوي 17"/>
          <p:cNvSpPr/>
          <p:nvPr/>
        </p:nvSpPr>
        <p:spPr>
          <a:xfrm>
            <a:off x="3014663" y="2357438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4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19" name="شكل بيضاوي 18"/>
          <p:cNvSpPr/>
          <p:nvPr/>
        </p:nvSpPr>
        <p:spPr>
          <a:xfrm>
            <a:off x="1714500" y="2357438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5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20" name="شكل بيضاوي 19"/>
          <p:cNvSpPr/>
          <p:nvPr/>
        </p:nvSpPr>
        <p:spPr>
          <a:xfrm>
            <a:off x="6929438" y="2389188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1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21" name="شكل بيضاوي 20"/>
          <p:cNvSpPr/>
          <p:nvPr/>
        </p:nvSpPr>
        <p:spPr>
          <a:xfrm>
            <a:off x="5572125" y="2389188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2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22" name="شكل بيضاوي 21"/>
          <p:cNvSpPr/>
          <p:nvPr/>
        </p:nvSpPr>
        <p:spPr>
          <a:xfrm>
            <a:off x="4286250" y="4032250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8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23" name="شكل بيضاوي 22"/>
          <p:cNvSpPr/>
          <p:nvPr/>
        </p:nvSpPr>
        <p:spPr>
          <a:xfrm>
            <a:off x="3014663" y="4000500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9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24" name="شكل بيضاوي 23"/>
          <p:cNvSpPr/>
          <p:nvPr/>
        </p:nvSpPr>
        <p:spPr>
          <a:xfrm>
            <a:off x="1714500" y="4000500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400" dirty="0">
                <a:solidFill>
                  <a:schemeClr val="tx1"/>
                </a:solidFill>
              </a:rPr>
              <a:t>10</a:t>
            </a:r>
            <a:endParaRPr lang="ar-KW" sz="800" dirty="0">
              <a:solidFill>
                <a:schemeClr val="tx1"/>
              </a:solidFill>
            </a:endParaRPr>
          </a:p>
        </p:txBody>
      </p:sp>
      <p:sp>
        <p:nvSpPr>
          <p:cNvPr id="25" name="شكل بيضاوي 24"/>
          <p:cNvSpPr/>
          <p:nvPr/>
        </p:nvSpPr>
        <p:spPr>
          <a:xfrm>
            <a:off x="6929438" y="4032250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6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26" name="شكل بيضاوي 25"/>
          <p:cNvSpPr/>
          <p:nvPr/>
        </p:nvSpPr>
        <p:spPr>
          <a:xfrm>
            <a:off x="5572125" y="4032250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400" dirty="0">
                <a:solidFill>
                  <a:schemeClr val="tx1"/>
                </a:solidFill>
              </a:rPr>
              <a:t>7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27" name="شكل بيضاوي 26"/>
          <p:cNvSpPr/>
          <p:nvPr/>
        </p:nvSpPr>
        <p:spPr>
          <a:xfrm>
            <a:off x="4286250" y="5532438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400" dirty="0">
                <a:solidFill>
                  <a:schemeClr val="tx1"/>
                </a:solidFill>
              </a:rPr>
              <a:t>13</a:t>
            </a:r>
            <a:endParaRPr lang="ar-KW" sz="800" dirty="0">
              <a:solidFill>
                <a:schemeClr val="tx1"/>
              </a:solidFill>
            </a:endParaRPr>
          </a:p>
        </p:txBody>
      </p:sp>
      <p:sp>
        <p:nvSpPr>
          <p:cNvPr id="28" name="شكل بيضاوي 27"/>
          <p:cNvSpPr/>
          <p:nvPr/>
        </p:nvSpPr>
        <p:spPr>
          <a:xfrm>
            <a:off x="6929438" y="5532438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400" dirty="0">
                <a:solidFill>
                  <a:schemeClr val="tx1"/>
                </a:solidFill>
              </a:rPr>
              <a:t>11</a:t>
            </a:r>
            <a:endParaRPr lang="ar-KW" sz="800" dirty="0">
              <a:solidFill>
                <a:schemeClr val="tx1"/>
              </a:solidFill>
            </a:endParaRPr>
          </a:p>
        </p:txBody>
      </p:sp>
      <p:sp>
        <p:nvSpPr>
          <p:cNvPr id="29" name="شكل بيضاوي 28"/>
          <p:cNvSpPr/>
          <p:nvPr/>
        </p:nvSpPr>
        <p:spPr>
          <a:xfrm>
            <a:off x="5572125" y="5532438"/>
            <a:ext cx="539750" cy="5397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400" dirty="0">
                <a:solidFill>
                  <a:schemeClr val="tx1"/>
                </a:solidFill>
              </a:rPr>
              <a:t>12</a:t>
            </a:r>
            <a:endParaRPr lang="ar-KW" sz="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9" descr="Male-User-Help2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4941888"/>
            <a:ext cx="186690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Picture 10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08013" y="1928813"/>
            <a:ext cx="782161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 : حفظ الشيخ ابن عثيمين رحمه الله القرآن عن ظهر قلب ولما لم يتجاوز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9" name="AutoShape 14"/>
          <p:cNvSpPr>
            <a:spLocks noChangeArrowheads="1"/>
          </p:cNvSpPr>
          <p:nvPr/>
        </p:nvSpPr>
        <p:spPr bwMode="auto">
          <a:xfrm>
            <a:off x="1979613" y="3633788"/>
            <a:ext cx="4752975" cy="431800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400" b="1"/>
              <a:t>الحادية عشر من عمره</a:t>
            </a:r>
            <a:endParaRPr lang="en-US" altLang="ar-KW" sz="2400" b="1"/>
          </a:p>
        </p:txBody>
      </p:sp>
      <p:sp>
        <p:nvSpPr>
          <p:cNvPr id="10" name="AutoShape 15"/>
          <p:cNvSpPr>
            <a:spLocks noChangeArrowheads="1"/>
          </p:cNvSpPr>
          <p:nvPr/>
        </p:nvSpPr>
        <p:spPr bwMode="auto">
          <a:xfrm>
            <a:off x="1979613" y="4137025"/>
            <a:ext cx="4752975" cy="431800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400" b="1"/>
              <a:t>الثانية عشر من عمره</a:t>
            </a:r>
            <a:endParaRPr lang="en-US" altLang="ar-KW" sz="2400" b="1"/>
          </a:p>
        </p:txBody>
      </p:sp>
      <p:sp>
        <p:nvSpPr>
          <p:cNvPr id="11" name="AutoShape 16"/>
          <p:cNvSpPr>
            <a:spLocks noChangeArrowheads="1"/>
          </p:cNvSpPr>
          <p:nvPr/>
        </p:nvSpPr>
        <p:spPr bwMode="auto">
          <a:xfrm>
            <a:off x="1979613" y="4640263"/>
            <a:ext cx="4752975" cy="431800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2400" b="1"/>
              <a:t>الثالثة عشر من عمره</a:t>
            </a:r>
            <a:endParaRPr lang="en-US" altLang="ar-KW" sz="2400" b="1"/>
          </a:p>
        </p:txBody>
      </p:sp>
      <p:pic>
        <p:nvPicPr>
          <p:cNvPr id="12" name="Picture 18" descr="صح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3343275"/>
            <a:ext cx="769937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7" descr="Male-User-Help2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4941888"/>
            <a:ext cx="186690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8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857375" y="3071813"/>
            <a:ext cx="1657350" cy="1584325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4000"/>
              <a:t>الإيمان</a:t>
            </a:r>
            <a:endParaRPr lang="en-US" altLang="ar-KW" sz="4000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3843338" y="3059113"/>
            <a:ext cx="1657350" cy="1584325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3600"/>
              <a:t>لمعة </a:t>
            </a:r>
          </a:p>
          <a:p>
            <a:pPr algn="ctr" eaLnBrk="1" hangingPunct="1"/>
            <a:r>
              <a:rPr lang="ar-KW" altLang="ar-KW" sz="3600"/>
              <a:t>الاعتقاد</a:t>
            </a:r>
            <a:endParaRPr lang="en-US" altLang="ar-KW" sz="3600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5772150" y="3059113"/>
            <a:ext cx="1657350" cy="1584325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3600"/>
              <a:t>القواعد </a:t>
            </a:r>
          </a:p>
          <a:p>
            <a:pPr algn="ctr" eaLnBrk="1" hangingPunct="1"/>
            <a:r>
              <a:rPr lang="ar-KW" altLang="ar-KW" sz="3600"/>
              <a:t>المثلى</a:t>
            </a:r>
            <a:endParaRPr lang="en-US" altLang="ar-KW" sz="3600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1000125" y="1857375"/>
            <a:ext cx="7286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 : من مؤلفات الشيخ ابن عثيمين </a:t>
            </a:r>
            <a:r>
              <a:rPr lang="ar-SA" altLang="ar-KW" sz="4000" b="1">
                <a:cs typeface="Traditional Arabic" panose="02020603050405020304" pitchFamily="18" charset="-78"/>
              </a:rPr>
              <a:t> </a:t>
            </a:r>
            <a:r>
              <a:rPr lang="ar-KW" altLang="ar-KW" sz="4000" b="1">
                <a:cs typeface="Traditional Arabic" panose="02020603050405020304" pitchFamily="18" charset="-78"/>
              </a:rPr>
              <a:t>رحمه الله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pic>
        <p:nvPicPr>
          <p:cNvPr id="12" name="Picture 17" descr="صح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3929063"/>
            <a:ext cx="1023937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7" descr="Male-User-Help2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4941888"/>
            <a:ext cx="186690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Picture 8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Text Box 9"/>
          <p:cNvSpPr txBox="1">
            <a:spLocks noChangeArrowheads="1"/>
          </p:cNvSpPr>
          <p:nvPr/>
        </p:nvSpPr>
        <p:spPr bwMode="auto">
          <a:xfrm>
            <a:off x="928688" y="1857375"/>
            <a:ext cx="735806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الشيخ أحمد ديدات الداعية الجنوب أفريقي توفي رحمه الله :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5940425" y="3357563"/>
            <a:ext cx="23764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KW" altLang="ar-KW" sz="4000" b="1"/>
              <a:t>1985م</a:t>
            </a:r>
            <a:endParaRPr lang="en-US" altLang="ar-KW" sz="4000" b="1"/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3563938" y="3357563"/>
            <a:ext cx="23764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KW" altLang="ar-KW" sz="4000" b="1"/>
              <a:t>1998م</a:t>
            </a:r>
            <a:endParaRPr lang="en-US" altLang="ar-KW" sz="4000" b="1"/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971550" y="3375025"/>
            <a:ext cx="23764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KW" altLang="ar-KW" sz="4000" b="1"/>
              <a:t>2005م</a:t>
            </a:r>
            <a:endParaRPr lang="en-US" altLang="ar-KW" sz="4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CC00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8" grpId="0"/>
      <p:bldP spid="17419" grpId="0"/>
      <p:bldP spid="1742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7" descr="Male-User-Help2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4941888"/>
            <a:ext cx="186690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3" name="Picture 8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928688" y="2000250"/>
            <a:ext cx="770096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</a:t>
            </a:r>
            <a:r>
              <a:rPr lang="ar-SA" altLang="ar-KW" sz="4000" b="1">
                <a:cs typeface="Traditional Arabic" panose="02020603050405020304" pitchFamily="18" charset="-78"/>
              </a:rPr>
              <a:t>توفى </a:t>
            </a:r>
            <a:r>
              <a:rPr lang="ar-KW" altLang="ar-KW" sz="4000" b="1">
                <a:cs typeface="Traditional Arabic" panose="02020603050405020304" pitchFamily="18" charset="-78"/>
              </a:rPr>
              <a:t>الشيخ الشعراوي رحمه الله </a:t>
            </a:r>
            <a:r>
              <a:rPr lang="ar-SA" altLang="ar-KW" sz="4000" b="1">
                <a:cs typeface="Traditional Arabic" panose="02020603050405020304" pitchFamily="18" charset="-78"/>
              </a:rPr>
              <a:t>يوم </a:t>
            </a:r>
            <a:r>
              <a:rPr lang="ar-KW" altLang="ar-KW" sz="4000" b="1">
                <a:cs typeface="Traditional Arabic" panose="02020603050405020304" pitchFamily="18" charset="-78"/>
              </a:rPr>
              <a:t>....... </a:t>
            </a:r>
            <a:r>
              <a:rPr lang="ar-SA" altLang="ar-KW" sz="4000" b="1">
                <a:cs typeface="Traditional Arabic" panose="02020603050405020304" pitchFamily="18" charset="-78"/>
              </a:rPr>
              <a:t>من عام 1998 م </a:t>
            </a:r>
            <a:r>
              <a:rPr lang="ar-KW" altLang="ar-KW" sz="4000" b="1">
                <a:cs typeface="Traditional Arabic" panose="02020603050405020304" pitchFamily="18" charset="-78"/>
              </a:rPr>
              <a:t>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9" name="AutoShape 9"/>
          <p:cNvSpPr>
            <a:spLocks noChangeArrowheads="1"/>
          </p:cNvSpPr>
          <p:nvPr/>
        </p:nvSpPr>
        <p:spPr bwMode="auto">
          <a:xfrm>
            <a:off x="2206625" y="3776663"/>
            <a:ext cx="4752975" cy="431800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KW" altLang="ar-KW" sz="2400" b="1"/>
              <a:t>21 مايو</a:t>
            </a:r>
            <a:endParaRPr lang="en-US" altLang="ar-KW" sz="2400" b="1"/>
          </a:p>
        </p:txBody>
      </p:sp>
      <p:sp>
        <p:nvSpPr>
          <p:cNvPr id="10" name="AutoShape 10"/>
          <p:cNvSpPr>
            <a:spLocks noChangeArrowheads="1"/>
          </p:cNvSpPr>
          <p:nvPr/>
        </p:nvSpPr>
        <p:spPr bwMode="auto">
          <a:xfrm>
            <a:off x="2206625" y="4279900"/>
            <a:ext cx="4752975" cy="431800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KW" altLang="ar-KW" sz="2400" b="1"/>
              <a:t>17 يونيو</a:t>
            </a:r>
            <a:endParaRPr lang="en-US" altLang="ar-KW" sz="2400" b="1"/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auto">
          <a:xfrm>
            <a:off x="2206625" y="4783138"/>
            <a:ext cx="4752975" cy="431800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KW" altLang="ar-KW" sz="2400" b="1"/>
              <a:t>25 يوليو</a:t>
            </a:r>
            <a:endParaRPr lang="en-US" altLang="ar-KW" sz="2400" b="1"/>
          </a:p>
        </p:txBody>
      </p:sp>
      <p:pic>
        <p:nvPicPr>
          <p:cNvPr id="12" name="Picture 12" descr="صح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238" y="4027488"/>
            <a:ext cx="727075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7" descr="Male-User-Help2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4941888"/>
            <a:ext cx="186690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Picture 8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Text Box 9"/>
          <p:cNvSpPr txBox="1">
            <a:spLocks noChangeArrowheads="1"/>
          </p:cNvSpPr>
          <p:nvPr/>
        </p:nvSpPr>
        <p:spPr bwMode="auto">
          <a:xfrm>
            <a:off x="1143000" y="1989138"/>
            <a:ext cx="7215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محمد إدريس السنوسي آخر ملوك ليبيا توفي :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5940425" y="3214688"/>
            <a:ext cx="23764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KW" altLang="ar-KW" sz="4000" b="1"/>
              <a:t>1969م</a:t>
            </a:r>
            <a:endParaRPr lang="en-US" altLang="ar-KW" sz="4000" b="1"/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3563938" y="3214688"/>
            <a:ext cx="23764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KW" altLang="ar-KW" sz="4000" b="1"/>
              <a:t>1965م</a:t>
            </a:r>
            <a:endParaRPr lang="en-US" altLang="ar-KW" sz="4000" b="1"/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971550" y="3232150"/>
            <a:ext cx="23764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KW" altLang="ar-KW" sz="4000" b="1"/>
              <a:t>1983م</a:t>
            </a:r>
            <a:endParaRPr lang="en-US" altLang="ar-KW" sz="4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6" grpId="0"/>
      <p:bldP spid="19467" grpId="0"/>
      <p:bldP spid="1946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7" descr="Male-User-Help2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4941888"/>
            <a:ext cx="186690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1" name="Picture 8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684213" y="1844675"/>
            <a:ext cx="7745412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400" b="1">
                <a:cs typeface="Traditional Arabic" panose="02020603050405020304" pitchFamily="18" charset="-78"/>
              </a:rPr>
              <a:t>س: </a:t>
            </a:r>
            <a:r>
              <a:rPr lang="ar-SA" altLang="ar-KW" sz="4400" b="1">
                <a:cs typeface="Traditional Arabic" panose="02020603050405020304" pitchFamily="18" charset="-78"/>
              </a:rPr>
              <a:t>مُنح </a:t>
            </a:r>
            <a:r>
              <a:rPr lang="ar-KW" altLang="ar-KW" sz="4400" b="1">
                <a:cs typeface="Traditional Arabic" panose="02020603050405020304" pitchFamily="18" charset="-78"/>
              </a:rPr>
              <a:t>الشيخ ابن عثيمين رحمه الله </a:t>
            </a:r>
            <a:r>
              <a:rPr lang="ar-SA" altLang="ar-KW" sz="4400" b="1">
                <a:cs typeface="Traditional Arabic" panose="02020603050405020304" pitchFamily="18" charset="-78"/>
              </a:rPr>
              <a:t>جائزة الملك فيصل رحمه الله العالمية لخدمة الإسلام عام </a:t>
            </a:r>
            <a:r>
              <a:rPr lang="ar-KW" altLang="ar-KW" sz="4400" b="1">
                <a:cs typeface="Traditional Arabic" panose="02020603050405020304" pitchFamily="18" charset="-78"/>
              </a:rPr>
              <a:t>؟</a:t>
            </a:r>
            <a:endParaRPr lang="en-US" altLang="ar-KW" sz="4400" b="1">
              <a:cs typeface="Traditional Arabic" panose="02020603050405020304" pitchFamily="18" charset="-78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5940425" y="3567113"/>
            <a:ext cx="23764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KW" altLang="ar-KW" sz="4000" b="1"/>
              <a:t>1413 هـ</a:t>
            </a:r>
            <a:endParaRPr lang="en-US" altLang="ar-KW" sz="4000" b="1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3563938" y="3567113"/>
            <a:ext cx="23764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KW" altLang="ar-KW" sz="4000" b="1"/>
              <a:t>1414 هـ</a:t>
            </a:r>
            <a:endParaRPr lang="en-US" altLang="ar-KW" sz="4000" b="1"/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971550" y="3584575"/>
            <a:ext cx="23764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KW" altLang="ar-KW" sz="4000" b="1"/>
              <a:t>1415 هـ</a:t>
            </a:r>
            <a:endParaRPr lang="en-US" altLang="ar-KW" sz="4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  <p:bldP spid="1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7" descr="Male-User-Help2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4941888"/>
            <a:ext cx="186690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5" name="Picture 8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6" name="Text Box 9"/>
          <p:cNvSpPr txBox="1">
            <a:spLocks noChangeArrowheads="1"/>
          </p:cNvSpPr>
          <p:nvPr/>
        </p:nvSpPr>
        <p:spPr bwMode="auto">
          <a:xfrm>
            <a:off x="1370013" y="1795463"/>
            <a:ext cx="65151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خالد محمد خالد المفكر الإسلامي توفي رحمه الله :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5940425" y="3357563"/>
            <a:ext cx="23764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KW" altLang="ar-KW" sz="4000" b="1"/>
              <a:t>1985م</a:t>
            </a:r>
            <a:endParaRPr lang="en-US" altLang="ar-KW" sz="4000" b="1"/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3563938" y="3357563"/>
            <a:ext cx="23764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KW" altLang="ar-KW" sz="4000" b="1"/>
              <a:t>1996م</a:t>
            </a:r>
            <a:endParaRPr lang="en-US" altLang="ar-KW" sz="4000" b="1"/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971550" y="3375025"/>
            <a:ext cx="23764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KW" altLang="ar-KW" sz="4000" b="1"/>
              <a:t>2002م</a:t>
            </a:r>
            <a:endParaRPr lang="en-US" altLang="ar-KW" sz="4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4" grpId="0"/>
      <p:bldP spid="21515" grpId="0"/>
      <p:bldP spid="2151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7" descr="Male-User-Help2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4941888"/>
            <a:ext cx="186690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9" name="Picture 8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0" name="Text Box 9"/>
          <p:cNvSpPr txBox="1">
            <a:spLocks noChangeArrowheads="1"/>
          </p:cNvSpPr>
          <p:nvPr/>
        </p:nvSpPr>
        <p:spPr bwMode="auto">
          <a:xfrm>
            <a:off x="1406525" y="2276475"/>
            <a:ext cx="62372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السلطان عبد الحميد الثاني توفي :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5940425" y="3357563"/>
            <a:ext cx="23764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KW" altLang="ar-KW" sz="4000" b="1"/>
              <a:t>1909م</a:t>
            </a:r>
            <a:endParaRPr lang="en-US" altLang="ar-KW" sz="4000" b="1"/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3563938" y="3357563"/>
            <a:ext cx="23764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KW" altLang="ar-KW" sz="4000" b="1"/>
              <a:t>1924م</a:t>
            </a:r>
            <a:endParaRPr lang="en-US" altLang="ar-KW" sz="4000" b="1"/>
          </a:p>
        </p:txBody>
      </p:sp>
      <p:sp>
        <p:nvSpPr>
          <p:cNvPr id="22540" name="Text Box 12"/>
          <p:cNvSpPr txBox="1">
            <a:spLocks noChangeArrowheads="1"/>
          </p:cNvSpPr>
          <p:nvPr/>
        </p:nvSpPr>
        <p:spPr bwMode="auto">
          <a:xfrm>
            <a:off x="971550" y="3375025"/>
            <a:ext cx="23764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KW" altLang="ar-KW" sz="4000" b="1"/>
              <a:t>1917م</a:t>
            </a:r>
            <a:endParaRPr lang="en-US" altLang="ar-KW" sz="4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8" grpId="0"/>
      <p:bldP spid="22539" grpId="0"/>
      <p:bldP spid="2254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7" descr="Male-User-Help2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4941888"/>
            <a:ext cx="186690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Picture 8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4" name="Text Box 9"/>
          <p:cNvSpPr txBox="1">
            <a:spLocks noChangeArrowheads="1"/>
          </p:cNvSpPr>
          <p:nvPr/>
        </p:nvSpPr>
        <p:spPr bwMode="auto">
          <a:xfrm>
            <a:off x="1547813" y="2070100"/>
            <a:ext cx="60483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يحيى المشد العالم المصري توفي :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5940425" y="3357563"/>
            <a:ext cx="23764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KW" altLang="ar-KW" sz="4000" b="1"/>
              <a:t>1980م</a:t>
            </a:r>
            <a:endParaRPr lang="en-US" altLang="ar-KW" sz="4000" b="1"/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3563938" y="3357563"/>
            <a:ext cx="23764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KW" altLang="ar-KW" sz="4000" b="1"/>
              <a:t>1988م</a:t>
            </a:r>
            <a:endParaRPr lang="en-US" altLang="ar-KW" sz="4000" b="1"/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971550" y="3375025"/>
            <a:ext cx="23764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KW" altLang="ar-KW" sz="4000" b="1"/>
              <a:t>1993م</a:t>
            </a:r>
            <a:endParaRPr lang="en-US" altLang="ar-KW" sz="4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2" grpId="0"/>
      <p:bldP spid="23563" grpId="0"/>
      <p:bldP spid="2356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6" descr="Male-User-Help2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4941888"/>
            <a:ext cx="186690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7" name="Picture 7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8" name="Text Box 8"/>
          <p:cNvSpPr txBox="1">
            <a:spLocks noChangeArrowheads="1"/>
          </p:cNvSpPr>
          <p:nvPr/>
        </p:nvSpPr>
        <p:spPr bwMode="auto">
          <a:xfrm>
            <a:off x="1619250" y="2133600"/>
            <a:ext cx="58324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 : إسحاق نيوتن توفي :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70665" name="Text Box 9"/>
          <p:cNvSpPr txBox="1">
            <a:spLocks noChangeArrowheads="1"/>
          </p:cNvSpPr>
          <p:nvPr/>
        </p:nvSpPr>
        <p:spPr bwMode="auto">
          <a:xfrm>
            <a:off x="5940425" y="3357563"/>
            <a:ext cx="23764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KW" altLang="ar-KW" sz="4000" b="1"/>
              <a:t>1727م</a:t>
            </a:r>
            <a:endParaRPr lang="en-US" altLang="ar-KW" sz="4000" b="1"/>
          </a:p>
        </p:txBody>
      </p:sp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3563938" y="3357563"/>
            <a:ext cx="23764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KW" altLang="ar-KW" sz="4000" b="1"/>
              <a:t>1895م</a:t>
            </a:r>
            <a:endParaRPr lang="en-US" altLang="ar-KW" sz="4000" b="1"/>
          </a:p>
        </p:txBody>
      </p:sp>
      <p:sp>
        <p:nvSpPr>
          <p:cNvPr id="70667" name="Text Box 11"/>
          <p:cNvSpPr txBox="1">
            <a:spLocks noChangeArrowheads="1"/>
          </p:cNvSpPr>
          <p:nvPr/>
        </p:nvSpPr>
        <p:spPr bwMode="auto">
          <a:xfrm>
            <a:off x="971550" y="3375025"/>
            <a:ext cx="23764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ar-KW" altLang="ar-KW" sz="4000" b="1"/>
              <a:t>1903م</a:t>
            </a:r>
            <a:endParaRPr lang="en-US" altLang="ar-KW" sz="4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0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0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0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706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06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706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5" grpId="0"/>
      <p:bldP spid="70666" grpId="0"/>
      <p:bldP spid="7066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6" descr="Male-User-Help2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4941888"/>
            <a:ext cx="186690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1" name="Picture 7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11"/>
          <p:cNvSpPr>
            <a:spLocks noChangeArrowheads="1"/>
          </p:cNvSpPr>
          <p:nvPr/>
        </p:nvSpPr>
        <p:spPr bwMode="auto">
          <a:xfrm>
            <a:off x="2000250" y="3143250"/>
            <a:ext cx="1657350" cy="1584325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3600" b="1">
                <a:cs typeface="Traditional Arabic" panose="02020603050405020304" pitchFamily="18" charset="-78"/>
              </a:rPr>
              <a:t>إتحاف </a:t>
            </a:r>
          </a:p>
          <a:p>
            <a:pPr algn="ctr" eaLnBrk="1" hangingPunct="1"/>
            <a:r>
              <a:rPr lang="ar-KW" altLang="ar-KW" sz="3600" b="1">
                <a:cs typeface="Traditional Arabic" panose="02020603050405020304" pitchFamily="18" charset="-78"/>
              </a:rPr>
              <a:t>الجماعة</a:t>
            </a:r>
            <a:endParaRPr lang="en-US" altLang="ar-KW" sz="3600" b="1">
              <a:cs typeface="Traditional Arabic" panose="02020603050405020304" pitchFamily="18" charset="-78"/>
            </a:endParaRPr>
          </a:p>
        </p:txBody>
      </p:sp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4000500" y="3071813"/>
            <a:ext cx="1657350" cy="1584325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3200" b="1">
                <a:cs typeface="Traditional Arabic" panose="02020603050405020304" pitchFamily="18" charset="-78"/>
              </a:rPr>
              <a:t>الترغيب </a:t>
            </a:r>
          </a:p>
          <a:p>
            <a:pPr algn="ctr" eaLnBrk="1" hangingPunct="1"/>
            <a:r>
              <a:rPr lang="ar-KW" altLang="ar-KW" sz="3200" b="1">
                <a:cs typeface="Traditional Arabic" panose="02020603050405020304" pitchFamily="18" charset="-78"/>
              </a:rPr>
              <a:t>والترهيب</a:t>
            </a:r>
            <a:endParaRPr lang="en-US" altLang="ar-KW" sz="3200" b="1">
              <a:cs typeface="Traditional Arabic" panose="02020603050405020304" pitchFamily="18" charset="-78"/>
            </a:endParaRPr>
          </a:p>
        </p:txBody>
      </p:sp>
      <p:sp>
        <p:nvSpPr>
          <p:cNvPr id="8" name="AutoShape 13"/>
          <p:cNvSpPr>
            <a:spLocks noChangeArrowheads="1"/>
          </p:cNvSpPr>
          <p:nvPr/>
        </p:nvSpPr>
        <p:spPr bwMode="auto">
          <a:xfrm>
            <a:off x="6053138" y="3097213"/>
            <a:ext cx="1657350" cy="1584325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KW" altLang="ar-KW" sz="4000" b="1">
                <a:cs typeface="Traditional Arabic" panose="02020603050405020304" pitchFamily="18" charset="-78"/>
              </a:rPr>
              <a:t>إرواء </a:t>
            </a:r>
          </a:p>
          <a:p>
            <a:pPr algn="ctr" eaLnBrk="1" hangingPunct="1"/>
            <a:r>
              <a:rPr lang="ar-KW" altLang="ar-KW" sz="4000" b="1">
                <a:cs typeface="Traditional Arabic" panose="02020603050405020304" pitchFamily="18" charset="-78"/>
              </a:rPr>
              <a:t>الغليل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928688" y="1801813"/>
            <a:ext cx="7488237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400" b="1">
                <a:cs typeface="Traditional Arabic" panose="02020603050405020304" pitchFamily="18" charset="-78"/>
              </a:rPr>
              <a:t>س : أحد مؤلفات الشيخ الألباني </a:t>
            </a:r>
            <a:r>
              <a:rPr lang="ar-SA" altLang="ar-KW" sz="4400" b="1">
                <a:cs typeface="Traditional Arabic" panose="02020603050405020304" pitchFamily="18" charset="-78"/>
              </a:rPr>
              <a:t> </a:t>
            </a:r>
            <a:r>
              <a:rPr lang="ar-KW" altLang="ar-KW" sz="4400" b="1">
                <a:cs typeface="Traditional Arabic" panose="02020603050405020304" pitchFamily="18" charset="-78"/>
              </a:rPr>
              <a:t>رحمه الله ؟</a:t>
            </a:r>
            <a:endParaRPr lang="en-US" altLang="ar-KW" sz="4400" b="1">
              <a:cs typeface="Traditional Arabic" panose="02020603050405020304" pitchFamily="18" charset="-78"/>
            </a:endParaRPr>
          </a:p>
        </p:txBody>
      </p:sp>
      <p:pic>
        <p:nvPicPr>
          <p:cNvPr id="10" name="Picture 16" descr="صح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538" y="3960813"/>
            <a:ext cx="1023937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6" descr="Male-User-Help2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4941888"/>
            <a:ext cx="186690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5" name="Picture 7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611188" y="2071688"/>
            <a:ext cx="80645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</a:t>
            </a:r>
            <a:r>
              <a:rPr lang="ar-SA" altLang="ar-KW" sz="4000" b="1">
                <a:cs typeface="Traditional Arabic" panose="02020603050405020304" pitchFamily="18" charset="-78"/>
              </a:rPr>
              <a:t>اختير </a:t>
            </a:r>
            <a:r>
              <a:rPr lang="ar-KW" altLang="ar-KW" sz="4000" b="1">
                <a:cs typeface="Traditional Arabic" panose="02020603050405020304" pitchFamily="18" charset="-78"/>
              </a:rPr>
              <a:t>الشيخ الألباني رحمه الله </a:t>
            </a:r>
            <a:r>
              <a:rPr lang="ar-SA" altLang="ar-KW" sz="4000" b="1">
                <a:cs typeface="Traditional Arabic" panose="02020603050405020304" pitchFamily="18" charset="-78"/>
              </a:rPr>
              <a:t>عضواً للمجلس الأعلى للجامعة الإسلامية بالمدينة المنورة من عام</a:t>
            </a:r>
            <a:r>
              <a:rPr lang="ar-KW" altLang="ar-KW" sz="4000" b="1">
                <a:cs typeface="Traditional Arabic" panose="02020603050405020304" pitchFamily="18" charset="-78"/>
              </a:rPr>
              <a:t>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1979613" y="3513138"/>
            <a:ext cx="4752975" cy="431800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SA" altLang="ar-KW" sz="2400" b="1"/>
              <a:t>139</a:t>
            </a:r>
            <a:r>
              <a:rPr lang="ar-KW" altLang="ar-KW" sz="2400" b="1"/>
              <a:t>3</a:t>
            </a:r>
            <a:r>
              <a:rPr lang="ar-SA" altLang="ar-KW" sz="2400" b="1"/>
              <a:t> هـ إلى 139</a:t>
            </a:r>
            <a:r>
              <a:rPr lang="ar-KW" altLang="ar-KW" sz="2400" b="1"/>
              <a:t>6</a:t>
            </a:r>
            <a:r>
              <a:rPr lang="ar-SA" altLang="ar-KW" sz="2400" b="1"/>
              <a:t> هـ</a:t>
            </a:r>
            <a:endParaRPr lang="en-US" altLang="ar-KW" sz="2400" b="1"/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1979613" y="4016375"/>
            <a:ext cx="4752975" cy="431800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SA" altLang="ar-KW" sz="2400" b="1"/>
              <a:t>139</a:t>
            </a:r>
            <a:r>
              <a:rPr lang="ar-KW" altLang="ar-KW" sz="2400" b="1"/>
              <a:t>4</a:t>
            </a:r>
            <a:r>
              <a:rPr lang="ar-SA" altLang="ar-KW" sz="2400" b="1"/>
              <a:t> هـ إلى 139</a:t>
            </a:r>
            <a:r>
              <a:rPr lang="ar-KW" altLang="ar-KW" sz="2400" b="1"/>
              <a:t>7</a:t>
            </a:r>
            <a:r>
              <a:rPr lang="ar-SA" altLang="ar-KW" sz="2400" b="1"/>
              <a:t> هـ</a:t>
            </a:r>
            <a:endParaRPr lang="en-US" altLang="ar-KW" sz="2400" b="1"/>
          </a:p>
        </p:txBody>
      </p:sp>
      <p:sp>
        <p:nvSpPr>
          <p:cNvPr id="9" name="AutoShape 11"/>
          <p:cNvSpPr>
            <a:spLocks noChangeArrowheads="1"/>
          </p:cNvSpPr>
          <p:nvPr/>
        </p:nvSpPr>
        <p:spPr bwMode="auto">
          <a:xfrm>
            <a:off x="1979613" y="4519613"/>
            <a:ext cx="4752975" cy="431800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SA" altLang="ar-KW" sz="2400" b="1"/>
              <a:t>1395 هـ إلى 1398 هـ</a:t>
            </a:r>
            <a:endParaRPr lang="en-US" altLang="ar-KW" sz="2400" b="1"/>
          </a:p>
        </p:txBody>
      </p:sp>
      <p:pic>
        <p:nvPicPr>
          <p:cNvPr id="10" name="Picture 12" descr="صح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788" y="4127500"/>
            <a:ext cx="1023937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6" descr="Male-User-Help2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4941888"/>
            <a:ext cx="186690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Picture 7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468313" y="2084388"/>
            <a:ext cx="8351837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أسندت إلى الشيخ الشعراوي رحمه الله وزارة الأوقاف في عام 1978م فكان أول من أصدر قرارا وزاريا بإنشاء</a:t>
            </a:r>
            <a:r>
              <a:rPr lang="ar-SA" altLang="ar-KW" sz="4000" b="1">
                <a:cs typeface="Traditional Arabic" panose="02020603050405020304" pitchFamily="18" charset="-78"/>
              </a:rPr>
              <a:t> </a:t>
            </a:r>
            <a:r>
              <a:rPr lang="ar-KW" altLang="ar-KW" sz="4000" b="1">
                <a:cs typeface="Traditional Arabic" panose="02020603050405020304" pitchFamily="18" charset="-78"/>
              </a:rPr>
              <a:t>أول ... في مصر؟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2324100" y="4100513"/>
            <a:ext cx="4752975" cy="431800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KW" altLang="ar-KW" sz="2400" b="1"/>
              <a:t>لجنة خيرية</a:t>
            </a:r>
            <a:endParaRPr lang="en-US" altLang="ar-KW" sz="2400" b="1"/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2324100" y="4603750"/>
            <a:ext cx="4752975" cy="431800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KW" altLang="ar-KW" sz="2400" b="1"/>
              <a:t>مجمع لغة</a:t>
            </a:r>
            <a:endParaRPr lang="en-US" altLang="ar-KW" sz="2400" b="1"/>
          </a:p>
        </p:txBody>
      </p:sp>
      <p:sp>
        <p:nvSpPr>
          <p:cNvPr id="9" name="AutoShape 11"/>
          <p:cNvSpPr>
            <a:spLocks noChangeArrowheads="1"/>
          </p:cNvSpPr>
          <p:nvPr/>
        </p:nvSpPr>
        <p:spPr bwMode="auto">
          <a:xfrm>
            <a:off x="2324100" y="5106988"/>
            <a:ext cx="4752975" cy="431800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KW" altLang="ar-KW" sz="2400" b="1"/>
              <a:t>بنك إسلامي</a:t>
            </a:r>
            <a:endParaRPr lang="en-US" altLang="ar-KW" sz="2400" b="1"/>
          </a:p>
        </p:txBody>
      </p:sp>
      <p:pic>
        <p:nvPicPr>
          <p:cNvPr id="10" name="Picture 12" descr="صح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4675188"/>
            <a:ext cx="1023937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7" descr="Gaming-P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4724400"/>
            <a:ext cx="2144713" cy="206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12" descr="Gaming-Pad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938" y="2133600"/>
            <a:ext cx="2144712" cy="206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4" name="Picture 13" descr="Gaming-Pad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200" y="2133600"/>
            <a:ext cx="2144713" cy="206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14" descr="Gaming-Pad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175" y="2133600"/>
            <a:ext cx="2144713" cy="206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6" name="Picture 15" descr="home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7" descr="Gaming-P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4724400"/>
            <a:ext cx="2144713" cy="206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Text Box 8"/>
          <p:cNvSpPr txBox="1">
            <a:spLocks noChangeArrowheads="1"/>
          </p:cNvSpPr>
          <p:nvPr/>
        </p:nvSpPr>
        <p:spPr bwMode="auto">
          <a:xfrm>
            <a:off x="3132138" y="5164138"/>
            <a:ext cx="5040312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8800" b="1">
                <a:solidFill>
                  <a:schemeClr val="accent2"/>
                </a:solidFill>
                <a:cs typeface="Traditional Arabic" panose="02020603050405020304" pitchFamily="18" charset="-78"/>
              </a:rPr>
              <a:t>لعبة الدبابيس</a:t>
            </a:r>
            <a:endParaRPr lang="en-US" altLang="ar-KW" sz="8800" b="1">
              <a:solidFill>
                <a:schemeClr val="accent2"/>
              </a:solidFill>
              <a:cs typeface="Traditional Arabic" panose="02020603050405020304" pitchFamily="18" charset="-78"/>
            </a:endParaRPr>
          </a:p>
        </p:txBody>
      </p:sp>
      <p:pic>
        <p:nvPicPr>
          <p:cNvPr id="62468" name="Picture 9" descr="photo_2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125538"/>
            <a:ext cx="36576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10" descr="home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0" name="Text Box 11"/>
          <p:cNvSpPr txBox="1">
            <a:spLocks noChangeArrowheads="1"/>
          </p:cNvSpPr>
          <p:nvPr/>
        </p:nvSpPr>
        <p:spPr bwMode="auto">
          <a:xfrm>
            <a:off x="1979613" y="3789363"/>
            <a:ext cx="5040312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2800" b="1">
                <a:cs typeface="Traditional Arabic" panose="02020603050405020304" pitchFamily="18" charset="-78"/>
              </a:rPr>
              <a:t>وهي وضع عدد 5 دبابيس في كل جهة من الجهات الأربع من فلين سداسي الشكل بحيث يصبح الإجمالي 20 دبوس لكل شخص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7" descr="Gaming-P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4724400"/>
            <a:ext cx="2144713" cy="206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Text Box 8"/>
          <p:cNvSpPr txBox="1">
            <a:spLocks noChangeArrowheads="1"/>
          </p:cNvSpPr>
          <p:nvPr/>
        </p:nvSpPr>
        <p:spPr bwMode="auto">
          <a:xfrm>
            <a:off x="3132138" y="5164138"/>
            <a:ext cx="5040312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8800" b="1">
                <a:solidFill>
                  <a:schemeClr val="accent2"/>
                </a:solidFill>
                <a:cs typeface="Traditional Arabic" panose="02020603050405020304" pitchFamily="18" charset="-78"/>
              </a:rPr>
              <a:t>لعبة العُقَدْ</a:t>
            </a:r>
            <a:endParaRPr lang="en-US" altLang="ar-KW" sz="8800" b="1">
              <a:solidFill>
                <a:schemeClr val="accent2"/>
              </a:solidFill>
              <a:cs typeface="Traditional Arabic" panose="02020603050405020304" pitchFamily="18" charset="-78"/>
            </a:endParaRPr>
          </a:p>
        </p:txBody>
      </p:sp>
      <p:pic>
        <p:nvPicPr>
          <p:cNvPr id="63492" name="Picture 9" descr="tsamim00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052513"/>
            <a:ext cx="4762500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3" name="Picture 10" descr="home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4" name="Text Box 11"/>
          <p:cNvSpPr txBox="1">
            <a:spLocks noChangeArrowheads="1"/>
          </p:cNvSpPr>
          <p:nvPr/>
        </p:nvSpPr>
        <p:spPr bwMode="auto">
          <a:xfrm>
            <a:off x="7092950" y="2847975"/>
            <a:ext cx="1800225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2800" b="1">
                <a:cs typeface="Traditional Arabic" panose="02020603050405020304" pitchFamily="18" charset="-78"/>
              </a:rPr>
              <a:t>أسرع شخص يربط عدد خمس عقد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7" descr="Gaming-P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4724400"/>
            <a:ext cx="2144713" cy="206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Text Box 8"/>
          <p:cNvSpPr txBox="1">
            <a:spLocks noChangeArrowheads="1"/>
          </p:cNvSpPr>
          <p:nvPr/>
        </p:nvSpPr>
        <p:spPr bwMode="auto">
          <a:xfrm>
            <a:off x="3132138" y="5164138"/>
            <a:ext cx="5040312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8800" b="1">
                <a:solidFill>
                  <a:schemeClr val="accent2"/>
                </a:solidFill>
                <a:cs typeface="Traditional Arabic" panose="02020603050405020304" pitchFamily="18" charset="-78"/>
              </a:rPr>
              <a:t>لعبة السلسلة</a:t>
            </a:r>
            <a:endParaRPr lang="en-US" altLang="ar-KW" sz="8800" b="1">
              <a:solidFill>
                <a:schemeClr val="accent2"/>
              </a:solidFill>
              <a:cs typeface="Traditional Arabic" panose="02020603050405020304" pitchFamily="18" charset="-78"/>
            </a:endParaRPr>
          </a:p>
        </p:txBody>
      </p:sp>
      <p:pic>
        <p:nvPicPr>
          <p:cNvPr id="64516" name="Picture 11" descr="سلسلة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66053">
            <a:off x="2825750" y="530226"/>
            <a:ext cx="3311525" cy="536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Picture 12" descr="home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8" name="Text Box 13"/>
          <p:cNvSpPr txBox="1">
            <a:spLocks noChangeArrowheads="1"/>
          </p:cNvSpPr>
          <p:nvPr/>
        </p:nvSpPr>
        <p:spPr bwMode="auto">
          <a:xfrm>
            <a:off x="900113" y="1989138"/>
            <a:ext cx="5040312" cy="116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altLang="ar-KW" sz="2800" b="1">
                <a:cs typeface="Traditional Arabic" panose="02020603050405020304" pitchFamily="18" charset="-78"/>
              </a:rPr>
              <a:t>أسرع شخص يركب عدد 12 حلقة </a:t>
            </a:r>
          </a:p>
          <a:p>
            <a:pPr algn="ctr" eaLnBrk="1" hangingPunct="1">
              <a:spcBef>
                <a:spcPct val="50000"/>
              </a:spcBef>
            </a:pPr>
            <a:r>
              <a:rPr lang="ar-KW" altLang="ar-KW" sz="2800" b="1">
                <a:cs typeface="Traditional Arabic" panose="02020603050405020304" pitchFamily="18" charset="-78"/>
              </a:rPr>
              <a:t>بحيث تصبح سلسلة من 12 حلقة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</TotalTime>
  <Words>968</Words>
  <Application>Microsoft Office PowerPoint</Application>
  <PresentationFormat>عرض على الشاشة (4:3)</PresentationFormat>
  <Paragraphs>243</Paragraphs>
  <Slides>62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62</vt:i4>
      </vt:variant>
    </vt:vector>
  </HeadingPairs>
  <TitlesOfParts>
    <vt:vector size="67" baseType="lpstr">
      <vt:lpstr>Arial</vt:lpstr>
      <vt:lpstr>Calibri</vt:lpstr>
      <vt:lpstr>Traditional Arabic</vt:lpstr>
      <vt:lpstr>Simplified Arabic</vt:lpstr>
      <vt:lpstr>تصميم افتراضي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asd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Welcome</dc:creator>
  <cp:lastModifiedBy>مسير ماطر عجيل ناجى الظفيرى</cp:lastModifiedBy>
  <cp:revision>304</cp:revision>
  <dcterms:created xsi:type="dcterms:W3CDTF">2010-06-15T13:34:33Z</dcterms:created>
  <dcterms:modified xsi:type="dcterms:W3CDTF">2018-09-30T10:02:59Z</dcterms:modified>
</cp:coreProperties>
</file>