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FAFB0-046F-4265-B0EB-DBA6328F2404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7F6D2-2B31-4082-ADB2-938034E8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slide" Target="slide21.xml"/><Relationship Id="rId21" Type="http://schemas.openxmlformats.org/officeDocument/2006/relationships/slide" Target="slide17.xml"/><Relationship Id="rId34" Type="http://schemas.openxmlformats.org/officeDocument/2006/relationships/slide" Target="slide27.xml"/><Relationship Id="rId42" Type="http://schemas.openxmlformats.org/officeDocument/2006/relationships/slide" Target="slide38.xml"/><Relationship Id="rId47" Type="http://schemas.openxmlformats.org/officeDocument/2006/relationships/slide" Target="slide47.xml"/><Relationship Id="rId50" Type="http://schemas.openxmlformats.org/officeDocument/2006/relationships/slide" Target="slide45.xml"/><Relationship Id="rId55" Type="http://schemas.openxmlformats.org/officeDocument/2006/relationships/slide" Target="slide50.xml"/><Relationship Id="rId63" Type="http://schemas.openxmlformats.org/officeDocument/2006/relationships/slide" Target="slide57.xml"/><Relationship Id="rId68" Type="http://schemas.openxmlformats.org/officeDocument/2006/relationships/image" Target="../media/image5.png"/><Relationship Id="rId7" Type="http://schemas.openxmlformats.org/officeDocument/2006/relationships/slide" Target="slide12.xml"/><Relationship Id="rId2" Type="http://schemas.openxmlformats.org/officeDocument/2006/relationships/image" Target="../media/image2.png"/><Relationship Id="rId16" Type="http://schemas.openxmlformats.org/officeDocument/2006/relationships/slide" Target="slide22.xml"/><Relationship Id="rId29" Type="http://schemas.openxmlformats.org/officeDocument/2006/relationships/slide" Target="slide31.xml"/><Relationship Id="rId11" Type="http://schemas.openxmlformats.org/officeDocument/2006/relationships/slide" Target="slide11.xml"/><Relationship Id="rId24" Type="http://schemas.openxmlformats.org/officeDocument/2006/relationships/slide" Target="slide20.xml"/><Relationship Id="rId32" Type="http://schemas.openxmlformats.org/officeDocument/2006/relationships/slide" Target="slide37.xml"/><Relationship Id="rId37" Type="http://schemas.openxmlformats.org/officeDocument/2006/relationships/slide" Target="slide30.xml"/><Relationship Id="rId40" Type="http://schemas.openxmlformats.org/officeDocument/2006/relationships/slide" Target="slide46.xml"/><Relationship Id="rId45" Type="http://schemas.openxmlformats.org/officeDocument/2006/relationships/slide" Target="slide41.xml"/><Relationship Id="rId53" Type="http://schemas.openxmlformats.org/officeDocument/2006/relationships/slide" Target="slide58.xml"/><Relationship Id="rId58" Type="http://schemas.openxmlformats.org/officeDocument/2006/relationships/slide" Target="slide53.xml"/><Relationship Id="rId66" Type="http://schemas.openxmlformats.org/officeDocument/2006/relationships/slide" Target="slide64.xml"/><Relationship Id="rId5" Type="http://schemas.openxmlformats.org/officeDocument/2006/relationships/slide" Target="slide7.xml"/><Relationship Id="rId61" Type="http://schemas.openxmlformats.org/officeDocument/2006/relationships/slide" Target="slide56.xml"/><Relationship Id="rId19" Type="http://schemas.openxmlformats.org/officeDocument/2006/relationships/slide" Target="slide24.xml"/><Relationship Id="rId14" Type="http://schemas.openxmlformats.org/officeDocument/2006/relationships/slide" Target="slide9.xml"/><Relationship Id="rId22" Type="http://schemas.openxmlformats.org/officeDocument/2006/relationships/slide" Target="slide15.xml"/><Relationship Id="rId27" Type="http://schemas.openxmlformats.org/officeDocument/2006/relationships/slide" Target="slide16.xml"/><Relationship Id="rId30" Type="http://schemas.openxmlformats.org/officeDocument/2006/relationships/slide" Target="slide26.xml"/><Relationship Id="rId35" Type="http://schemas.openxmlformats.org/officeDocument/2006/relationships/slide" Target="slide35.xml"/><Relationship Id="rId43" Type="http://schemas.openxmlformats.org/officeDocument/2006/relationships/slide" Target="slide48.xml"/><Relationship Id="rId48" Type="http://schemas.openxmlformats.org/officeDocument/2006/relationships/slide" Target="slide44.xml"/><Relationship Id="rId56" Type="http://schemas.openxmlformats.org/officeDocument/2006/relationships/slide" Target="slide60.xml"/><Relationship Id="rId64" Type="http://schemas.openxmlformats.org/officeDocument/2006/relationships/slide" Target="slide52.xml"/><Relationship Id="rId8" Type="http://schemas.openxmlformats.org/officeDocument/2006/relationships/slide" Target="slide13.xml"/><Relationship Id="rId51" Type="http://schemas.openxmlformats.org/officeDocument/2006/relationships/slide" Target="slide40.xml"/><Relationship Id="rId3" Type="http://schemas.openxmlformats.org/officeDocument/2006/relationships/image" Target="../media/image3.png"/><Relationship Id="rId12" Type="http://schemas.openxmlformats.org/officeDocument/2006/relationships/slide" Target="slide8.xml"/><Relationship Id="rId17" Type="http://schemas.openxmlformats.org/officeDocument/2006/relationships/slide" Target="slide19.xml"/><Relationship Id="rId25" Type="http://schemas.openxmlformats.org/officeDocument/2006/relationships/slide" Target="slide18.xml"/><Relationship Id="rId33" Type="http://schemas.openxmlformats.org/officeDocument/2006/relationships/slide" Target="slide29.xml"/><Relationship Id="rId38" Type="http://schemas.openxmlformats.org/officeDocument/2006/relationships/slide" Target="slide33.xml"/><Relationship Id="rId46" Type="http://schemas.openxmlformats.org/officeDocument/2006/relationships/slide" Target="slide39.xml"/><Relationship Id="rId59" Type="http://schemas.openxmlformats.org/officeDocument/2006/relationships/slide" Target="slide51.xml"/><Relationship Id="rId67" Type="http://schemas.openxmlformats.org/officeDocument/2006/relationships/slide" Target="slide62.xml"/><Relationship Id="rId20" Type="http://schemas.openxmlformats.org/officeDocument/2006/relationships/slide" Target="slide25.xml"/><Relationship Id="rId41" Type="http://schemas.openxmlformats.org/officeDocument/2006/relationships/slide" Target="slide43.xml"/><Relationship Id="rId54" Type="http://schemas.openxmlformats.org/officeDocument/2006/relationships/slide" Target="slide55.xml"/><Relationship Id="rId62" Type="http://schemas.openxmlformats.org/officeDocument/2006/relationships/slide" Target="slide5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15" Type="http://schemas.openxmlformats.org/officeDocument/2006/relationships/slide" Target="slide4.xml"/><Relationship Id="rId23" Type="http://schemas.openxmlformats.org/officeDocument/2006/relationships/slide" Target="slide23.xml"/><Relationship Id="rId28" Type="http://schemas.openxmlformats.org/officeDocument/2006/relationships/slide" Target="slide34.xml"/><Relationship Id="rId36" Type="http://schemas.openxmlformats.org/officeDocument/2006/relationships/slide" Target="slide32.xml"/><Relationship Id="rId49" Type="http://schemas.openxmlformats.org/officeDocument/2006/relationships/slide" Target="slide42.xml"/><Relationship Id="rId57" Type="http://schemas.openxmlformats.org/officeDocument/2006/relationships/slide" Target="slide61.xml"/><Relationship Id="rId10" Type="http://schemas.openxmlformats.org/officeDocument/2006/relationships/slide" Target="slide3.xml"/><Relationship Id="rId31" Type="http://schemas.openxmlformats.org/officeDocument/2006/relationships/slide" Target="slide36.xml"/><Relationship Id="rId44" Type="http://schemas.openxmlformats.org/officeDocument/2006/relationships/slide" Target="slide49.xml"/><Relationship Id="rId52" Type="http://schemas.openxmlformats.org/officeDocument/2006/relationships/image" Target="../media/image4.png"/><Relationship Id="rId60" Type="http://schemas.openxmlformats.org/officeDocument/2006/relationships/slide" Target="slide59.xml"/><Relationship Id="rId65" Type="http://schemas.openxmlformats.org/officeDocument/2006/relationships/slide" Target="slide63.xml"/><Relationship Id="rId4" Type="http://schemas.openxmlformats.org/officeDocument/2006/relationships/slide" Target="slide10.xml"/><Relationship Id="rId9" Type="http://schemas.openxmlformats.org/officeDocument/2006/relationships/slide" Target="slide5.xml"/><Relationship Id="rId13" Type="http://schemas.openxmlformats.org/officeDocument/2006/relationships/slide" Target="slide6.xml"/><Relationship Id="rId18" Type="http://schemas.openxmlformats.org/officeDocument/2006/relationships/slide" Target="slide14.xml"/><Relationship Id="rId39" Type="http://schemas.openxmlformats.org/officeDocument/2006/relationships/slide" Target="slide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24" name="صورة 23" descr="صورة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079129"/>
            <a:ext cx="6589232" cy="1664071"/>
          </a:xfrm>
          <a:prstGeom prst="rect">
            <a:avLst/>
          </a:prstGeom>
        </p:spPr>
      </p:pic>
      <p:pic>
        <p:nvPicPr>
          <p:cNvPr id="26" name="صورة 25" descr="صورة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743200"/>
            <a:ext cx="6894007" cy="944802"/>
          </a:xfrm>
          <a:prstGeom prst="rect">
            <a:avLst/>
          </a:prstGeom>
        </p:spPr>
      </p:pic>
      <p:sp>
        <p:nvSpPr>
          <p:cNvPr id="21" name="Oval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661025" y="4659312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Oval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661025" y="4202111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Oval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575425" y="37544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Oval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118225" y="5116512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Oval 1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664920" y="51117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Oval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72252" y="42116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Oval 1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18225" y="374808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Oval 17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575425" y="51260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Oval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575425" y="46688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Oval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115052" y="42116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Oval 2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118225" y="4668837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Oval 2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661025" y="374808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Oval 8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3886200" y="4673167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Oval 9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3886200" y="4215966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Oval 1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800600" y="37682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Oval 1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4343400" y="5130367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Oval 1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3890095" y="512560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Oval 1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79742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6" name="Oval 1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434340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" name="Oval 1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00600" y="51398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" name="Oval 1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00600" y="46826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9" name="Oval 1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34022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Oval 2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4343400" y="4682692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" name="Oval 2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388620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2" name="Oval 8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2105890" y="4673167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Oval 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2105890" y="4215966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4" name="Oval 1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3020290" y="37682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" name="Oval 12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2563090" y="5130367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6" name="Oval 13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2109785" y="512560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7" name="Oval 14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301711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8" name="Oval 15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256309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" name="Oval 17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3020290" y="51398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0" name="Oval 18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3020290" y="46826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1" name="Oval 19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2559917" y="422549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2" name="Oval 22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2563090" y="4682692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3" name="Oval 23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2105890" y="376194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4" name="Oval 8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381000" y="464502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5" name="Oval 9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381000" y="4187822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6" name="Oval 10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1295400" y="37401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7" name="Oval 12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838200" y="5102223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8" name="Oval 13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384895" y="509746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9" name="Oval 14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1292227" y="41973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0" name="Oval 15">
            <a:hlinkClick r:id="rId46" action="ppaction://hlinksldjump"/>
          </p:cNvPr>
          <p:cNvSpPr>
            <a:spLocks noChangeArrowheads="1"/>
          </p:cNvSpPr>
          <p:nvPr/>
        </p:nvSpPr>
        <p:spPr bwMode="auto">
          <a:xfrm>
            <a:off x="838200" y="37338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" name="Oval 17">
            <a:hlinkClick r:id="rId47" action="ppaction://hlinksldjump"/>
          </p:cNvPr>
          <p:cNvSpPr>
            <a:spLocks noChangeArrowheads="1"/>
          </p:cNvSpPr>
          <p:nvPr/>
        </p:nvSpPr>
        <p:spPr bwMode="auto">
          <a:xfrm>
            <a:off x="1295400" y="51117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2" name="Oval 18">
            <a:hlinkClick r:id="rId48" action="ppaction://hlinksldjump"/>
          </p:cNvPr>
          <p:cNvSpPr>
            <a:spLocks noChangeArrowheads="1"/>
          </p:cNvSpPr>
          <p:nvPr/>
        </p:nvSpPr>
        <p:spPr bwMode="auto">
          <a:xfrm>
            <a:off x="1295400" y="46545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3" name="Oval 19">
            <a:hlinkClick r:id="rId49" action="ppaction://hlinksldjump"/>
          </p:cNvPr>
          <p:cNvSpPr>
            <a:spLocks noChangeArrowheads="1"/>
          </p:cNvSpPr>
          <p:nvPr/>
        </p:nvSpPr>
        <p:spPr bwMode="auto">
          <a:xfrm>
            <a:off x="835027" y="41973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4" name="Oval 22">
            <a:hlinkClick r:id="rId50" action="ppaction://hlinksldjump"/>
          </p:cNvPr>
          <p:cNvSpPr>
            <a:spLocks noChangeArrowheads="1"/>
          </p:cNvSpPr>
          <p:nvPr/>
        </p:nvSpPr>
        <p:spPr bwMode="auto">
          <a:xfrm>
            <a:off x="838200" y="4654548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5" name="Oval 23">
            <a:hlinkClick r:id="rId51" action="ppaction://hlinksldjump"/>
          </p:cNvPr>
          <p:cNvSpPr>
            <a:spLocks noChangeArrowheads="1"/>
          </p:cNvSpPr>
          <p:nvPr/>
        </p:nvSpPr>
        <p:spPr bwMode="auto">
          <a:xfrm>
            <a:off x="381000" y="37338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7" name="صورة 76" descr="صورة3.pn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7315200" y="228600"/>
            <a:ext cx="1688453" cy="1170335"/>
          </a:xfrm>
          <a:prstGeom prst="rect">
            <a:avLst/>
          </a:prstGeom>
        </p:spPr>
      </p:pic>
      <p:sp>
        <p:nvSpPr>
          <p:cNvPr id="78" name="Oval 8">
            <a:hlinkClick r:id="rId53" action="ppaction://hlinksldjump"/>
          </p:cNvPr>
          <p:cNvSpPr>
            <a:spLocks noChangeArrowheads="1"/>
          </p:cNvSpPr>
          <p:nvPr/>
        </p:nvSpPr>
        <p:spPr bwMode="auto">
          <a:xfrm>
            <a:off x="7489825" y="258127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9" name="Oval 9">
            <a:hlinkClick r:id="rId54" action="ppaction://hlinksldjump"/>
          </p:cNvPr>
          <p:cNvSpPr>
            <a:spLocks noChangeArrowheads="1"/>
          </p:cNvSpPr>
          <p:nvPr/>
        </p:nvSpPr>
        <p:spPr bwMode="auto">
          <a:xfrm>
            <a:off x="7489825" y="2124073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0" name="Oval 10">
            <a:hlinkClick r:id="rId55" action="ppaction://hlinksldjump"/>
          </p:cNvPr>
          <p:cNvSpPr>
            <a:spLocks noChangeArrowheads="1"/>
          </p:cNvSpPr>
          <p:nvPr/>
        </p:nvSpPr>
        <p:spPr bwMode="auto">
          <a:xfrm>
            <a:off x="8404225" y="16764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1" name="Oval 12">
            <a:hlinkClick r:id="rId56" action="ppaction://hlinksldjump"/>
          </p:cNvPr>
          <p:cNvSpPr>
            <a:spLocks noChangeArrowheads="1"/>
          </p:cNvSpPr>
          <p:nvPr/>
        </p:nvSpPr>
        <p:spPr bwMode="auto">
          <a:xfrm>
            <a:off x="7947025" y="3038474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2" name="Oval 13">
            <a:hlinkClick r:id="rId57" action="ppaction://hlinksldjump"/>
          </p:cNvPr>
          <p:cNvSpPr>
            <a:spLocks noChangeArrowheads="1"/>
          </p:cNvSpPr>
          <p:nvPr/>
        </p:nvSpPr>
        <p:spPr bwMode="auto">
          <a:xfrm>
            <a:off x="7493720" y="3033711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3" name="Oval 14">
            <a:hlinkClick r:id="rId58" action="ppaction://hlinksldjump"/>
          </p:cNvPr>
          <p:cNvSpPr>
            <a:spLocks noChangeArrowheads="1"/>
          </p:cNvSpPr>
          <p:nvPr/>
        </p:nvSpPr>
        <p:spPr bwMode="auto">
          <a:xfrm>
            <a:off x="8401052" y="21336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4" name="Oval 15">
            <a:hlinkClick r:id="rId59" action="ppaction://hlinksldjump"/>
          </p:cNvPr>
          <p:cNvSpPr>
            <a:spLocks noChangeArrowheads="1"/>
          </p:cNvSpPr>
          <p:nvPr/>
        </p:nvSpPr>
        <p:spPr bwMode="auto">
          <a:xfrm>
            <a:off x="7947025" y="1670051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5" name="Oval 17">
            <a:hlinkClick r:id="rId60" action="ppaction://hlinksldjump"/>
          </p:cNvPr>
          <p:cNvSpPr>
            <a:spLocks noChangeArrowheads="1"/>
          </p:cNvSpPr>
          <p:nvPr/>
        </p:nvSpPr>
        <p:spPr bwMode="auto">
          <a:xfrm>
            <a:off x="8404225" y="30480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6" name="Oval 18">
            <a:hlinkClick r:id="rId61" action="ppaction://hlinksldjump"/>
          </p:cNvPr>
          <p:cNvSpPr>
            <a:spLocks noChangeArrowheads="1"/>
          </p:cNvSpPr>
          <p:nvPr/>
        </p:nvSpPr>
        <p:spPr bwMode="auto">
          <a:xfrm>
            <a:off x="8404225" y="25908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7" name="Oval 19">
            <a:hlinkClick r:id="rId62" action="ppaction://hlinksldjump"/>
          </p:cNvPr>
          <p:cNvSpPr>
            <a:spLocks noChangeArrowheads="1"/>
          </p:cNvSpPr>
          <p:nvPr/>
        </p:nvSpPr>
        <p:spPr bwMode="auto">
          <a:xfrm>
            <a:off x="7943852" y="2133600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8" name="Oval 22">
            <a:hlinkClick r:id="rId63" action="ppaction://hlinksldjump"/>
          </p:cNvPr>
          <p:cNvSpPr>
            <a:spLocks noChangeArrowheads="1"/>
          </p:cNvSpPr>
          <p:nvPr/>
        </p:nvSpPr>
        <p:spPr bwMode="auto">
          <a:xfrm>
            <a:off x="7947025" y="2590799"/>
            <a:ext cx="358775" cy="3603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9" name="Oval 23">
            <a:hlinkClick r:id="rId64" action="ppaction://hlinksldjump"/>
          </p:cNvPr>
          <p:cNvSpPr>
            <a:spLocks noChangeArrowheads="1"/>
          </p:cNvSpPr>
          <p:nvPr/>
        </p:nvSpPr>
        <p:spPr bwMode="auto">
          <a:xfrm>
            <a:off x="7489825" y="1670051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0" name="Oval 12">
            <a:hlinkClick r:id="rId65" action="ppaction://hlinksldjump"/>
          </p:cNvPr>
          <p:cNvSpPr>
            <a:spLocks noChangeArrowheads="1"/>
          </p:cNvSpPr>
          <p:nvPr/>
        </p:nvSpPr>
        <p:spPr bwMode="auto">
          <a:xfrm>
            <a:off x="7947025" y="3516312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1" name="Oval 13">
            <a:hlinkClick r:id="rId66" action="ppaction://hlinksldjump"/>
          </p:cNvPr>
          <p:cNvSpPr>
            <a:spLocks noChangeArrowheads="1"/>
          </p:cNvSpPr>
          <p:nvPr/>
        </p:nvSpPr>
        <p:spPr bwMode="auto">
          <a:xfrm>
            <a:off x="7493720" y="3511549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15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2" name="Oval 17">
            <a:hlinkClick r:id="rId67" action="ppaction://hlinksldjump"/>
          </p:cNvPr>
          <p:cNvSpPr>
            <a:spLocks noChangeArrowheads="1"/>
          </p:cNvSpPr>
          <p:nvPr/>
        </p:nvSpPr>
        <p:spPr bwMode="auto">
          <a:xfrm>
            <a:off x="8404225" y="3525838"/>
            <a:ext cx="358775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13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3" name="صورة 92"/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0"/>
                            </p:stCondLst>
                            <p:childTnLst>
                              <p:par>
                                <p:cTn id="8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5" fill="hold">
                      <p:stCondLst>
                        <p:cond delay="0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95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6" fill="hold">
                      <p:stCondLst>
                        <p:cond delay="0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30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0" fill="hold">
                      <p:stCondLst>
                        <p:cond delay="0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1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7" fill="hold">
                      <p:stCondLst>
                        <p:cond delay="0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3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1" fill="hold">
                      <p:stCondLst>
                        <p:cond delay="0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5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2" fill="hold">
                      <p:stCondLst>
                        <p:cond delay="0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5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9" fill="hold">
                      <p:stCondLst>
                        <p:cond delay="0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7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3" fill="hold">
                      <p:stCondLst>
                        <p:cond delay="0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7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79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0" fill="hold">
                      <p:stCondLst>
                        <p:cond delay="0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3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5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1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93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4" fill="hold">
                      <p:stCondLst>
                        <p:cond delay="0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7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400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1" fill="hold">
                      <p:stCondLst>
                        <p:cond delay="0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4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5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0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8" fill="hold">
                      <p:stCondLst>
                        <p:cond delay="0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41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5" fill="hold">
                      <p:stCondLst>
                        <p:cond delay="0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421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2" fill="hold">
                      <p:stCondLst>
                        <p:cond delay="0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5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7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435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6" fill="hold">
                      <p:stCondLst>
                        <p:cond delay="0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44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3" fill="hold">
                      <p:stCondLst>
                        <p:cond delay="0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449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0" fill="hold">
                      <p:stCondLst>
                        <p:cond delay="0"/>
                      </p:stCondLst>
                      <p:childTnLst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5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56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7" fill="hold">
                      <p:stCondLst>
                        <p:cond delay="0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463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4" fill="hold">
                      <p:stCondLst>
                        <p:cond delay="0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470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1" fill="hold">
                      <p:stCondLst>
                        <p:cond delay="0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77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8" fill="hold">
                      <p:stCondLst>
                        <p:cond delay="0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484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5" fill="hold">
                      <p:stCondLst>
                        <p:cond delay="0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9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491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2" fill="hold">
                      <p:stCondLst>
                        <p:cond delay="0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5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6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7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498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9" fill="hold">
                      <p:stCondLst>
                        <p:cond delay="0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2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3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505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6" fill="hold">
                      <p:stCondLst>
                        <p:cond delay="0"/>
                      </p:stCondLst>
                      <p:childTnLst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1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51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3" fill="hold">
                      <p:stCondLst>
                        <p:cond delay="0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7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519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0" fill="hold">
                      <p:stCondLst>
                        <p:cond delay="0"/>
                      </p:stCondLst>
                      <p:childTnLst>
                        <p:par>
                          <p:cTn id="521" fill="hold">
                            <p:stCondLst>
                              <p:cond delay="0"/>
                            </p:stCondLst>
                            <p:childTnLst>
                              <p:par>
                                <p:cTn id="52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3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4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5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19" grpId="0" animBg="1"/>
      <p:bldP spid="32" grpId="0" animBg="1"/>
      <p:bldP spid="47" grpId="0" animBg="1"/>
      <p:bldP spid="59" grpId="0" animBg="1"/>
      <p:bldP spid="71" grpId="0" animBg="1"/>
      <p:bldP spid="85" grpId="0" animBg="1"/>
      <p:bldP spid="9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981200"/>
            <a:ext cx="731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هو الوحيد الذي جاءت كنيته في القرآن الكريم 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1143000" y="37338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dirty="0" smtClean="0">
                <a:cs typeface="Traditional Arabic" pitchFamily="2" charset="-78"/>
              </a:rPr>
              <a:t>أبولهب</a:t>
            </a:r>
            <a:endParaRPr lang="en-US" sz="3600" b="1" dirty="0"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781770" y="2438400"/>
            <a:ext cx="693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كم يزن الكبد عند الإنسان البالغ 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990600" y="3810000"/>
            <a:ext cx="24384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  <a:cs typeface="Traditional Arabic" pitchFamily="2" charset="-78"/>
              </a:rPr>
              <a:t>واحد ونصف كجم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39750" y="24384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من هو الصحابي المعروف بذي النور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1676400" y="4191000"/>
            <a:ext cx="27432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bg1"/>
                </a:solidFill>
                <a:cs typeface="Traditional Arabic" pitchFamily="2" charset="-78"/>
              </a:rPr>
              <a:t>الطفيل بن عمر الدوسي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صورة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" descr="http://www.al-hakawati.net/arabic/civilizations/images/egypt7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636826"/>
            <a:ext cx="38100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مربع نص 20"/>
          <p:cNvSpPr txBox="1">
            <a:spLocks noChangeArrowheads="1"/>
          </p:cNvSpPr>
          <p:nvPr/>
        </p:nvSpPr>
        <p:spPr bwMode="auto">
          <a:xfrm>
            <a:off x="533400" y="1524000"/>
            <a:ext cx="7620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ar-SA" sz="36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س : </a:t>
            </a:r>
            <a:r>
              <a:rPr lang="ar-KW" sz="36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الشاعر </a:t>
            </a:r>
            <a:r>
              <a:rPr lang="ar-KW" sz="3600" b="1" dirty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الإغريقي الذي وصف ( الأقصر ) بمدينة المائة باب هو ؟</a:t>
            </a:r>
            <a:endParaRPr lang="en-US" sz="3600" b="1" dirty="0">
              <a:solidFill>
                <a:srgbClr val="00206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7" name="مستطيل ذو زوايا قطرية مستديرة 46"/>
          <p:cNvSpPr/>
          <p:nvPr/>
        </p:nvSpPr>
        <p:spPr>
          <a:xfrm>
            <a:off x="5943600" y="2743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cs typeface="Traditional Arabic" pitchFamily="2" charset="-78"/>
              </a:rPr>
              <a:t>هانيبيل</a:t>
            </a:r>
            <a:endParaRPr lang="en-US" sz="3200" b="1" dirty="0">
              <a:cs typeface="Traditional Arabic" pitchFamily="2" charset="-78"/>
            </a:endParaRPr>
          </a:p>
        </p:txBody>
      </p:sp>
      <p:sp>
        <p:nvSpPr>
          <p:cNvPr id="48" name="مستطيل ذو زوايا قطرية مستديرة 47"/>
          <p:cNvSpPr/>
          <p:nvPr/>
        </p:nvSpPr>
        <p:spPr>
          <a:xfrm>
            <a:off x="4935792" y="373134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cs typeface="Traditional Arabic" pitchFamily="2" charset="-78"/>
              </a:rPr>
              <a:t>بيراسيمون</a:t>
            </a:r>
            <a:endParaRPr lang="en-US" sz="2800" b="1" dirty="0">
              <a:cs typeface="Traditional Arabic" pitchFamily="2" charset="-78"/>
            </a:endParaRPr>
          </a:p>
        </p:txBody>
      </p:sp>
      <p:sp>
        <p:nvSpPr>
          <p:cNvPr id="49" name="مستطيل ذو زوايا قطرية مستديرة 48"/>
          <p:cNvSpPr/>
          <p:nvPr/>
        </p:nvSpPr>
        <p:spPr>
          <a:xfrm>
            <a:off x="3886200" y="4724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cs typeface="Traditional Arabic" pitchFamily="2" charset="-78"/>
              </a:rPr>
              <a:t>هوميروس</a:t>
            </a:r>
            <a:endParaRPr lang="en-US" sz="2800" b="1" dirty="0">
              <a:cs typeface="Traditional Arabic" pitchFamily="2" charset="-78"/>
            </a:endParaRPr>
          </a:p>
        </p:txBody>
      </p:sp>
      <p:pic>
        <p:nvPicPr>
          <p:cNvPr id="37" name="صورة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7" grpId="0" animBg="1"/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مربع نص 16"/>
          <p:cNvSpPr txBox="1">
            <a:spLocks noChangeArrowheads="1"/>
          </p:cNvSpPr>
          <p:nvPr/>
        </p:nvSpPr>
        <p:spPr bwMode="auto">
          <a:xfrm>
            <a:off x="222176" y="1676400"/>
            <a:ext cx="8001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r"/>
            <a:r>
              <a:rPr lang="ar-SA" sz="40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  </a:t>
            </a:r>
            <a:r>
              <a:rPr lang="ar-KW" sz="40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شهد أحداً وبيعة الرضوان ، خطيب الأنصار ، كان جهير الصوت خطيباً بليغاً . </a:t>
            </a:r>
            <a:r>
              <a:rPr lang="ar-SA" sz="40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4000" b="1" dirty="0" smtClean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لما كان يوم اليمامة تحنط ولبس ثوبين أبيضين فقاتل حتى قتل وكفن في ثوبيه. فمن هو ؟</a:t>
            </a:r>
          </a:p>
        </p:txBody>
      </p:sp>
      <p:sp>
        <p:nvSpPr>
          <p:cNvPr id="46" name="مستطيل ذو زوايا قطرية مستديرة 45"/>
          <p:cNvSpPr/>
          <p:nvPr/>
        </p:nvSpPr>
        <p:spPr>
          <a:xfrm>
            <a:off x="42672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cs typeface="Traditional Arabic" pitchFamily="2" charset="-78"/>
              </a:rPr>
              <a:t>ثابت بن قيس</a:t>
            </a:r>
            <a:endParaRPr lang="en-US" sz="2400" b="1" dirty="0">
              <a:cs typeface="Traditional Arabic" pitchFamily="2" charset="-78"/>
            </a:endParaRPr>
          </a:p>
        </p:txBody>
      </p:sp>
      <p:sp>
        <p:nvSpPr>
          <p:cNvPr id="47" name="مستطيل ذو زوايا قطرية مستديرة 46"/>
          <p:cNvSpPr/>
          <p:nvPr/>
        </p:nvSpPr>
        <p:spPr>
          <a:xfrm>
            <a:off x="2438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cs typeface="Traditional Arabic" pitchFamily="2" charset="-78"/>
              </a:rPr>
              <a:t>سعد بن عبادة</a:t>
            </a:r>
            <a:endParaRPr lang="en-US" sz="2400" b="1" dirty="0">
              <a:cs typeface="Traditional Arabic" pitchFamily="2" charset="-78"/>
            </a:endParaRPr>
          </a:p>
        </p:txBody>
      </p:sp>
      <p:sp>
        <p:nvSpPr>
          <p:cNvPr id="48" name="مستطيل ذو زوايا قطرية مستديرة 47"/>
          <p:cNvSpPr/>
          <p:nvPr/>
        </p:nvSpPr>
        <p:spPr>
          <a:xfrm>
            <a:off x="533400" y="4343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cs typeface="Traditional Arabic" pitchFamily="2" charset="-78"/>
              </a:rPr>
              <a:t>سعد بن الربيع</a:t>
            </a:r>
            <a:endParaRPr lang="en-US" sz="2400" b="1" dirty="0">
              <a:cs typeface="Traditional Arabic" pitchFamily="2" charset="-78"/>
            </a:endParaRPr>
          </a:p>
        </p:txBody>
      </p:sp>
      <p:pic>
        <p:nvPicPr>
          <p:cNvPr id="37" name="صورة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6" grpId="0" animBg="1"/>
      <p:bldP spid="47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صورة 40" descr="sun_quran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447800"/>
            <a:ext cx="5715000" cy="4067175"/>
          </a:xfrm>
          <a:prstGeom prst="rect">
            <a:avLst/>
          </a:prstGeom>
        </p:spPr>
      </p:pic>
      <p:sp>
        <p:nvSpPr>
          <p:cNvPr id="42" name="مربع نص 16"/>
          <p:cNvSpPr txBox="1">
            <a:spLocks noChangeArrowheads="1"/>
          </p:cNvSpPr>
          <p:nvPr/>
        </p:nvSpPr>
        <p:spPr bwMode="auto">
          <a:xfrm>
            <a:off x="838200" y="1752600"/>
            <a:ext cx="5257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KW" sz="40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ما هو الفيتامين الذي يحصل عليه </a:t>
            </a:r>
          </a:p>
          <a:p>
            <a:pPr algn="ctr"/>
            <a:r>
              <a:rPr lang="ar-KW" sz="4000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الجسم عند تعرضه للشمس ؟</a:t>
            </a:r>
            <a:endParaRPr lang="en-US" sz="40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6553200" y="2057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 smtClean="0">
                <a:cs typeface="Traditional Arabic" pitchFamily="2" charset="-78"/>
              </a:rPr>
              <a:t>أ</a:t>
            </a:r>
            <a:endParaRPr lang="en-US" sz="4000" b="1" dirty="0">
              <a:cs typeface="Traditional Arabic" pitchFamily="2" charset="-78"/>
            </a:endParaRPr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6491748" y="418854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 smtClean="0">
                <a:cs typeface="Traditional Arabic" pitchFamily="2" charset="-78"/>
              </a:rPr>
              <a:t>د</a:t>
            </a:r>
            <a:endParaRPr lang="en-US" sz="4000" b="1" dirty="0"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6506496" y="3124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 smtClean="0">
                <a:cs typeface="Traditional Arabic" pitchFamily="2" charset="-78"/>
              </a:rPr>
              <a:t>ب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صورة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38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3048000" y="2819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cs typeface="Traditional Arabic" pitchFamily="2" charset="-78"/>
              </a:rPr>
              <a:t>ويليام </a:t>
            </a:r>
            <a:r>
              <a:rPr lang="ar-SA" sz="2400" b="1" dirty="0" err="1" smtClean="0">
                <a:cs typeface="Traditional Arabic" pitchFamily="2" charset="-78"/>
              </a:rPr>
              <a:t>جلبرت</a:t>
            </a:r>
            <a:endParaRPr lang="en-US" sz="2400" b="1" dirty="0">
              <a:cs typeface="Traditional Arabic" pitchFamily="2" charset="-78"/>
            </a:endParaRPr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1905000" y="3765756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err="1" smtClean="0">
                <a:cs typeface="Traditional Arabic" pitchFamily="2" charset="-78"/>
              </a:rPr>
              <a:t>دوغلاس</a:t>
            </a:r>
            <a:r>
              <a:rPr lang="ar-SA" sz="2400" b="1" dirty="0" smtClean="0">
                <a:cs typeface="Traditional Arabic" pitchFamily="2" charset="-78"/>
              </a:rPr>
              <a:t> </a:t>
            </a:r>
            <a:r>
              <a:rPr lang="ar-SA" sz="2400" b="1" dirty="0" err="1" smtClean="0">
                <a:cs typeface="Traditional Arabic" pitchFamily="2" charset="-78"/>
              </a:rPr>
              <a:t>ماك</a:t>
            </a:r>
            <a:endParaRPr lang="en-US" sz="2400" b="1" dirty="0"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609600" y="4741608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cs typeface="Traditional Arabic" pitchFamily="2" charset="-78"/>
              </a:rPr>
              <a:t>هنري </a:t>
            </a:r>
            <a:r>
              <a:rPr lang="ar-SA" sz="2400" b="1" dirty="0" err="1" smtClean="0">
                <a:cs typeface="Traditional Arabic" pitchFamily="2" charset="-78"/>
              </a:rPr>
              <a:t>ماكفنش</a:t>
            </a:r>
            <a:endParaRPr lang="en-US" sz="2400" b="1" dirty="0"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مربع نص 16"/>
          <p:cNvSpPr txBox="1">
            <a:spLocks noChangeArrowheads="1"/>
          </p:cNvSpPr>
          <p:nvPr/>
        </p:nvSpPr>
        <p:spPr bwMode="auto">
          <a:xfrm>
            <a:off x="477838" y="1839912"/>
            <a:ext cx="64087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4000" b="1" dirty="0">
                <a:solidFill>
                  <a:srgbClr val="002060"/>
                </a:solidFill>
                <a:latin typeface="Traditional Arabic" pitchFamily="18" charset="-78"/>
                <a:cs typeface="Traditional Arabic" pitchFamily="18" charset="-78"/>
              </a:rPr>
              <a:t>من هو العالم الذي ابتكر كلمة الكهرباء ؟ </a:t>
            </a:r>
            <a:endParaRPr lang="en-US" sz="4000" b="1" dirty="0">
              <a:solidFill>
                <a:srgbClr val="00206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42" name="Picture 2" descr="http://www.almafia.com/vb/img/2010-2/212528-almaFi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7304" y="2679288"/>
            <a:ext cx="3752103" cy="267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صورة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38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133600"/>
            <a:ext cx="586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 : ماهو صوت الصقر؟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قعقعة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صورة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828800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ما هي أول دولة عربية وصلت نهائيات كأس العالم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المغرب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مصر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تونس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965200" y="2384907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كم كلمة فى القرأن الكريم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77000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78000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79000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45541" y="2057400"/>
            <a:ext cx="6934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000" b="1" dirty="0" smtClean="0">
                <a:solidFill>
                  <a:schemeClr val="tx2"/>
                </a:solidFill>
                <a:cs typeface="Traditional Arabic" pitchFamily="2" charset="-78"/>
              </a:rPr>
              <a:t>س : كم مرة ذكر عيسى عليه السلام في القرآن الكريم ؟</a:t>
            </a:r>
            <a:endParaRPr lang="en-US" sz="4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25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148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31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40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1336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كم حرفا فى القرأن الكريم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32367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32467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32567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0574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كم عدد السور المدنية ؟ 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27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28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29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1295400" y="1981200"/>
            <a:ext cx="52609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KW" sz="4800" b="1" dirty="0">
                <a:solidFill>
                  <a:schemeClr val="tx2"/>
                </a:solidFill>
                <a:cs typeface="Traditional Arabic" pitchFamily="2" charset="-78"/>
              </a:rPr>
              <a:t>س: من ابتكر لعبة البلياردو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48" name="مستطيل ذو زوايا قطرية مستديرة 47"/>
          <p:cNvSpPr/>
          <p:nvPr/>
        </p:nvSpPr>
        <p:spPr>
          <a:xfrm>
            <a:off x="4572000" y="3657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2400" b="1" dirty="0" smtClean="0">
                <a:cs typeface="Traditional Arabic" pitchFamily="2" charset="-78"/>
              </a:rPr>
              <a:t>الفرنسيون 1429م</a:t>
            </a:r>
            <a:endParaRPr lang="en-US" sz="2400" b="1" dirty="0">
              <a:cs typeface="Traditional Arabic" pitchFamily="2" charset="-78"/>
            </a:endParaRPr>
          </a:p>
        </p:txBody>
      </p:sp>
      <p:sp>
        <p:nvSpPr>
          <p:cNvPr id="49" name="مستطيل ذو زوايا قطرية مستديرة 48"/>
          <p:cNvSpPr/>
          <p:nvPr/>
        </p:nvSpPr>
        <p:spPr>
          <a:xfrm>
            <a:off x="2743200" y="3657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2400" b="1" dirty="0" smtClean="0">
                <a:cs typeface="Traditional Arabic" pitchFamily="2" charset="-78"/>
              </a:rPr>
              <a:t>الإيطاليون 1450م</a:t>
            </a:r>
            <a:endParaRPr lang="en-US" sz="2400" b="1" dirty="0">
              <a:cs typeface="Traditional Arabic" pitchFamily="2" charset="-78"/>
            </a:endParaRPr>
          </a:p>
        </p:txBody>
      </p:sp>
      <p:sp>
        <p:nvSpPr>
          <p:cNvPr id="50" name="مستطيل ذو زوايا قطرية مستديرة 49"/>
          <p:cNvSpPr/>
          <p:nvPr/>
        </p:nvSpPr>
        <p:spPr>
          <a:xfrm>
            <a:off x="838200" y="3657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800" b="1" dirty="0" smtClean="0">
                <a:cs typeface="Traditional Arabic" pitchFamily="2" charset="-78"/>
              </a:rPr>
              <a:t>الهنود 1465م</a:t>
            </a:r>
            <a:endParaRPr lang="en-US" sz="2800" b="1" dirty="0" smtClean="0">
              <a:cs typeface="Traditional Arabic" pitchFamily="2" charset="-78"/>
            </a:endParaRPr>
          </a:p>
        </p:txBody>
      </p:sp>
      <p:pic>
        <p:nvPicPr>
          <p:cNvPr id="37" name="صورة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8" grpId="0" animBg="1"/>
      <p:bldP spid="49" grpId="0" animBg="1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1676400"/>
            <a:ext cx="495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بحيرة بيرام غات في الهند تجف كل ..... وتمتلئ سنتين؟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3581400" y="3276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سنة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19812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سنتين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304800" y="4572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ثلاث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" descr="http://rtarabic.com/backend/images/photo/1/d26/9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2590800"/>
            <a:ext cx="3619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صورة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858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س : عدد الكريات الحمراء في كل ملم مكعب من الدم حوالي 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3964860" y="3138948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4.5 مليون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317956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5.5 مليون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685800" y="4648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6.5 مليون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صورة 45" descr="Red%20blood%20cell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8800" y="2895600"/>
            <a:ext cx="3048020" cy="2286016"/>
          </a:xfrm>
          <a:prstGeom prst="rect">
            <a:avLst/>
          </a:prstGeom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98840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الشهر القبطي الثامن هو 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برمودة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أبيب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برمهات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85800" y="1981200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من أول من استخدم العطور 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البابليون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الفينيقيون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الفراعنة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133600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س : مكتشف ألوان الطيف هو الإنجليزي إسحاق نيوتن ؟</a:t>
            </a:r>
            <a:endParaRPr lang="en-US" sz="36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 descr="http://pic.jeddahbikers.com/data/media/14/ZU-ABSTRACT_0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8304" y="3048000"/>
            <a:ext cx="3046021" cy="2286000"/>
          </a:xfrm>
          <a:prstGeom prst="rect">
            <a:avLst/>
          </a:prstGeom>
          <a:noFill/>
        </p:spPr>
      </p:pic>
      <p:pic>
        <p:nvPicPr>
          <p:cNvPr id="41" name="Picture 42" descr="صح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3657600"/>
            <a:ext cx="1152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" descr="Ball-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9000" y="1888487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 descr="Ball-sto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3641087"/>
            <a:ext cx="1388113" cy="138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صورة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33400" y="1956137"/>
            <a:ext cx="586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 : نيقوسيا عاصمة 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كوبا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قبرص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شيلي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8288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تتكون جمجمة الإنسان من ... عظمة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11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22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0386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41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8288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باظ الرجل تعني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495800" y="2819400"/>
            <a:ext cx="1828800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صار عجوزا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438400" y="3886200"/>
            <a:ext cx="2133600" cy="9906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مرض مرضا شديدا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57200" y="4572000"/>
            <a:ext cx="1752600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امتلأ جسمه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713581" y="16002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س: من أول من عرف كرة القدم الحديثة ؟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3962400" y="2730912"/>
            <a:ext cx="24384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الأمريكان 1854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743200" y="3733800"/>
            <a:ext cx="22098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2800" b="1" dirty="0" smtClean="0">
                <a:cs typeface="Traditional Arabic" pitchFamily="2" charset="-78"/>
              </a:rPr>
              <a:t>البريطانيون 1863م</a:t>
            </a:r>
            <a:endParaRPr lang="en-US" sz="2800" b="1" dirty="0">
              <a:cs typeface="Traditional Arabic" pitchFamily="2" charset="-78"/>
            </a:endParaRPr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457200" y="4724400"/>
            <a:ext cx="25146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ar-KW" sz="3200" b="1" dirty="0" smtClean="0">
                <a:cs typeface="Traditional Arabic" pitchFamily="2" charset="-78"/>
              </a:rPr>
              <a:t>الألمان 1836م</a:t>
            </a:r>
            <a:endParaRPr lang="en-US" sz="3200" b="1" dirty="0"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33400" y="2011740"/>
            <a:ext cx="556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تبلغ درجة حرارة سطح الشمس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343400" y="3962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4000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514600" y="3962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5000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609600" y="3962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6000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Picture 2" descr="http://www.saaa-sy.org/gallery/gal_10_prominence_lr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2787" y="2819400"/>
            <a:ext cx="2676525" cy="2008698"/>
          </a:xfrm>
          <a:prstGeom prst="rect">
            <a:avLst/>
          </a:prstGeom>
          <a:noFill/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0574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عقد أول مؤتمر صهيوني سري في فلسطين سنة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1897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1903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1914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762000" y="2076271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س : الدولة العربية الوحيدة التي فازت ببطولة ويمبلدون للتنس هي :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المغرب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مصر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تونس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029361"/>
            <a:ext cx="731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000" b="1" dirty="0" smtClean="0">
                <a:solidFill>
                  <a:schemeClr val="tx2"/>
                </a:solidFill>
                <a:cs typeface="Traditional Arabic" pitchFamily="2" charset="-78"/>
              </a:rPr>
              <a:t>س : أول رئيس لاتحاد زنجبار تنجانيقيا دولة تنـزانيا هو القس ؟</a:t>
            </a:r>
            <a:endParaRPr lang="en-US" sz="4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err="1" smtClean="0"/>
              <a:t>موسيفيني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err="1" smtClean="0"/>
              <a:t>أبيولا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err="1" smtClean="0"/>
              <a:t>جوليوس</a:t>
            </a:r>
            <a:r>
              <a:rPr lang="ar-SA" sz="2800" dirty="0" smtClean="0"/>
              <a:t> </a:t>
            </a:r>
            <a:r>
              <a:rPr lang="ar-SA" sz="2800" dirty="0" err="1" smtClean="0"/>
              <a:t>نيريري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828800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س : من قائل :</a:t>
            </a:r>
          </a:p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محمد أشرف الأعراب والعجم </a:t>
            </a:r>
          </a:p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                   محمد خير من يمشي على قدم</a:t>
            </a:r>
            <a:endParaRPr lang="en-US" sz="36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أحمد شوقي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حسان بن ثابت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err="1" smtClean="0"/>
              <a:t>البوصيري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8288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الحنبل كلمة تعني 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419600" y="2971800"/>
            <a:ext cx="2133600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الطويل النحيف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057400" y="4038600"/>
            <a:ext cx="23622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القصير ضخم البطن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381000" y="4724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الحزين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105561"/>
            <a:ext cx="586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000" b="1" dirty="0" smtClean="0">
                <a:solidFill>
                  <a:schemeClr val="tx2"/>
                </a:solidFill>
                <a:cs typeface="Traditional Arabic" pitchFamily="2" charset="-78"/>
              </a:rPr>
              <a:t>س : يحيط بالخلية النباتية جدار رخوي يتكون معظمه من ؟</a:t>
            </a:r>
            <a:endParaRPr lang="en-US" sz="4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الكالسيوم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الفسفور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err="1" smtClean="0"/>
              <a:t>السليلوز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202359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أكثر أنواع النخيل انتشارا هو 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التمر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الزينة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جوز الهند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85800" y="221700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كتاب الاستقامة لمن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ابن القيم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smtClean="0"/>
              <a:t>ابن </a:t>
            </a:r>
            <a:r>
              <a:rPr lang="ar-SA" sz="2400" dirty="0" err="1" smtClean="0"/>
              <a:t>الجوزي</a:t>
            </a:r>
            <a:endParaRPr lang="en-US" sz="24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ابن تيمية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533400" y="18288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س : قال الله تعالى : ( وأن المساجد لله فلا تدعوا مع الله أحدا ) في سورة الجن كم رقمها ؟</a:t>
            </a:r>
            <a:endParaRPr lang="en-US" sz="36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17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18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19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430959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كم عدد آيات سورة المائدة 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120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124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126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175808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6000" b="1" dirty="0" smtClean="0">
                <a:solidFill>
                  <a:schemeClr val="tx2"/>
                </a:solidFill>
                <a:cs typeface="Traditional Arabic" pitchFamily="2" charset="-78"/>
              </a:rPr>
              <a:t>س : الحيرة كلمة سريانية تعني الحصن ؟</a:t>
            </a:r>
            <a:endParaRPr lang="en-US" sz="6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2" descr="صح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4038600"/>
            <a:ext cx="1152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" descr="Ball-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1888487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 descr="Ball-sto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9000" y="3641087"/>
            <a:ext cx="1388113" cy="138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صورة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000071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س : أول اتحاد كروي في العالم هو اتحاد ... وقد تأسس عام 1863م :</a:t>
            </a: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err="1" smtClean="0"/>
              <a:t>الفيفا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إنجلترا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أورجواي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828800"/>
            <a:ext cx="693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س : من القائل :</a:t>
            </a:r>
          </a:p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إذا القوم قالوا من فتى خلت أنني</a:t>
            </a:r>
          </a:p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                      عنيت فلم أكسل ولم أتبلد</a:t>
            </a:r>
            <a:endParaRPr lang="en-US" sz="36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طرفة بن العبد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عنترة بن شداد</a:t>
            </a:r>
            <a:endParaRPr lang="en-US" sz="28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امرؤ </a:t>
            </a:r>
            <a:r>
              <a:rPr lang="ar-SA" sz="2800" dirty="0" err="1" smtClean="0"/>
              <a:t>القيس</a:t>
            </a:r>
            <a:endParaRPr lang="en-US" sz="28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828800"/>
            <a:ext cx="586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حامل الراية في اللغة الفارسية هو 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err="1" smtClean="0"/>
              <a:t>الرايدار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السردار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err="1" smtClean="0"/>
              <a:t>البيرقدار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22098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b="1" dirty="0" smtClean="0">
                <a:solidFill>
                  <a:schemeClr val="tx2"/>
                </a:solidFill>
                <a:cs typeface="Traditional Arabic" pitchFamily="2" charset="-78"/>
              </a:rPr>
              <a:t>س : المياس هو ؟</a:t>
            </a:r>
            <a:endParaRPr lang="en-US" sz="5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الأسد</a:t>
            </a:r>
            <a:endParaRPr lang="en-US" sz="32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الفهد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3810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الغزال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609600" y="182880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ناد فاز ببطولة الدوري في مصر 7 مرات متتالية 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37" name="مستطيل ذو زوايا قطرية مستديرة 36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/>
              <a:t>الإسماعيلي</a:t>
            </a:r>
            <a:endParaRPr lang="en-US" sz="2800" dirty="0"/>
          </a:p>
        </p:txBody>
      </p:sp>
      <p:sp>
        <p:nvSpPr>
          <p:cNvPr id="38" name="مستطيل ذو زوايا قطرية مستديرة 37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الزمالك</a:t>
            </a:r>
            <a:endParaRPr lang="en-US" sz="3200" dirty="0"/>
          </a:p>
        </p:txBody>
      </p:sp>
      <p:sp>
        <p:nvSpPr>
          <p:cNvPr id="39" name="مستطيل ذو زوايا قطرية مستديرة 38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الأهلي</a:t>
            </a:r>
            <a:endParaRPr lang="en-US" sz="3200" dirty="0"/>
          </a:p>
        </p:txBody>
      </p:sp>
      <p:pic>
        <p:nvPicPr>
          <p:cNvPr id="40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09600" y="198245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لعبة دفاع عن النفس وتعني اليد المجردة هي؟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21" name="مستطيل ذو زوايا قطرية مستديرة 20"/>
          <p:cNvSpPr/>
          <p:nvPr/>
        </p:nvSpPr>
        <p:spPr>
          <a:xfrm>
            <a:off x="47244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err="1" smtClean="0"/>
              <a:t>الجودو</a:t>
            </a:r>
            <a:endParaRPr lang="en-US" sz="3200" dirty="0"/>
          </a:p>
        </p:txBody>
      </p:sp>
      <p:sp>
        <p:nvSpPr>
          <p:cNvPr id="22" name="مستطيل ذو زوايا قطرية مستديرة 21"/>
          <p:cNvSpPr/>
          <p:nvPr/>
        </p:nvSpPr>
        <p:spPr>
          <a:xfrm>
            <a:off x="2895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الكاراتيه</a:t>
            </a:r>
            <a:endParaRPr lang="en-US" sz="3200" dirty="0"/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38862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الملاكمة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صورة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09600" y="1828800"/>
            <a:ext cx="586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solidFill>
                  <a:schemeClr val="tx2"/>
                </a:solidFill>
                <a:cs typeface="Traditional Arabic" pitchFamily="2" charset="-78"/>
              </a:rPr>
              <a:t>س : الخفاش يمكنه تحديد ما إذا كان الطعام ناضجا أم لا بواسطة الموجات فوق الصوتية التي يطلقها والتي يصل ترددها إلى 100000 هيرتز ؟</a:t>
            </a:r>
            <a:endParaRPr lang="en-US" sz="36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42" descr="صح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4038600"/>
            <a:ext cx="1152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 descr="Ball-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1888487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Ball-sto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9000" y="3641087"/>
            <a:ext cx="1388113" cy="138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صورة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09600" y="2430959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أكبر كواكب المجموعة الشمسية 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21" name="مستطيل ذو زوايا قطرية مستديرة 20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الزهرة</a:t>
            </a:r>
            <a:endParaRPr lang="en-US" sz="3200" dirty="0"/>
          </a:p>
        </p:txBody>
      </p:sp>
      <p:sp>
        <p:nvSpPr>
          <p:cNvPr id="22" name="مستطيل ذو زوايا قطرية مستديرة 21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المشتري</a:t>
            </a:r>
            <a:endParaRPr lang="en-US" sz="3200" dirty="0"/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المريخ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صورة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2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09600" y="198245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 أول دولة تفوز ببطولة كأس الأمم الأفريقية هي :</a:t>
            </a:r>
          </a:p>
        </p:txBody>
      </p:sp>
      <p:sp>
        <p:nvSpPr>
          <p:cNvPr id="21" name="مستطيل ذو زوايا قطرية مستديرة 20"/>
          <p:cNvSpPr/>
          <p:nvPr/>
        </p:nvSpPr>
        <p:spPr>
          <a:xfrm>
            <a:off x="4724400" y="3962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مصر</a:t>
            </a:r>
            <a:endParaRPr lang="en-US" sz="3200" dirty="0"/>
          </a:p>
        </p:txBody>
      </p:sp>
      <p:sp>
        <p:nvSpPr>
          <p:cNvPr id="22" name="مستطيل ذو زوايا قطرية مستديرة 21"/>
          <p:cNvSpPr/>
          <p:nvPr/>
        </p:nvSpPr>
        <p:spPr>
          <a:xfrm>
            <a:off x="2895600" y="3962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السودان</a:t>
            </a:r>
            <a:endParaRPr lang="en-US" sz="3200" dirty="0"/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39624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أثيوبيا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صورة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09600" y="1828800"/>
            <a:ext cx="708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000" b="1" dirty="0" smtClean="0">
                <a:solidFill>
                  <a:schemeClr val="tx2"/>
                </a:solidFill>
                <a:cs typeface="Traditional Arabic" pitchFamily="2" charset="-78"/>
              </a:rPr>
              <a:t>س : قال رسول الله صلى الله عليه وسلم : (( كلوا واشربوا والبسوا وتصدقوا من غير إسراف ولا مخيلة )) رواه ؟</a:t>
            </a:r>
          </a:p>
        </p:txBody>
      </p:sp>
      <p:sp>
        <p:nvSpPr>
          <p:cNvPr id="21" name="مستطيل ذو زوايا قطرية مستديرة 20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البخاري</a:t>
            </a:r>
            <a:endParaRPr lang="en-US" sz="3200" dirty="0"/>
          </a:p>
        </p:txBody>
      </p:sp>
      <p:sp>
        <p:nvSpPr>
          <p:cNvPr id="22" name="مستطيل ذو زوايا قطرية مستديرة 21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مسلم</a:t>
            </a:r>
            <a:endParaRPr lang="en-US" sz="3200" dirty="0"/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أبوداود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صورة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2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09600" y="1828800"/>
            <a:ext cx="5867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:سليمان القانوني هو القائد الذي قاد ... حملة ، ونسخ القرآن الكريم بيده 8 مرات ؟</a:t>
            </a:r>
          </a:p>
        </p:txBody>
      </p:sp>
      <p:sp>
        <p:nvSpPr>
          <p:cNvPr id="21" name="مستطيل ذو زوايا قطرية مستديرة 20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12</a:t>
            </a:r>
            <a:endParaRPr lang="en-US" sz="3200" dirty="0"/>
          </a:p>
        </p:txBody>
      </p:sp>
      <p:sp>
        <p:nvSpPr>
          <p:cNvPr id="22" name="مستطيل ذو زوايا قطرية مستديرة 21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13</a:t>
            </a:r>
            <a:endParaRPr lang="en-US" sz="3200" dirty="0"/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14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صورة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2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09600" y="1828800"/>
            <a:ext cx="5867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من اليهودية التي وضعت السم في الطعام للرسول صلى الله عليه وسلم ؟</a:t>
            </a:r>
          </a:p>
        </p:txBody>
      </p:sp>
      <p:sp>
        <p:nvSpPr>
          <p:cNvPr id="21" name="مستطيل ذو زوايا قطرية مستديرة 20"/>
          <p:cNvSpPr/>
          <p:nvPr/>
        </p:nvSpPr>
        <p:spPr>
          <a:xfrm>
            <a:off x="914400" y="3886200"/>
            <a:ext cx="40386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زينب بنت الحارث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09600" y="205865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solidFill>
                  <a:schemeClr val="tx2"/>
                </a:solidFill>
                <a:cs typeface="Traditional Arabic" pitchFamily="2" charset="-78"/>
              </a:rPr>
              <a:t>س : كم عمرة اعتمرها النبي صلى الله عليه وسلم ؟</a:t>
            </a:r>
            <a:endParaRPr lang="en-US" sz="44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21" name="مستطيل ذو زوايا قطرية مستديرة 20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1</a:t>
            </a:r>
            <a:endParaRPr lang="en-US" sz="3200" dirty="0"/>
          </a:p>
        </p:txBody>
      </p:sp>
      <p:sp>
        <p:nvSpPr>
          <p:cNvPr id="22" name="مستطيل ذو زوايا قطرية مستديرة 21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4</a:t>
            </a:r>
            <a:endParaRPr lang="en-US" sz="3200" dirty="0"/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9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صورة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FF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photo_24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1676400"/>
            <a:ext cx="3657600" cy="2609850"/>
          </a:xfrm>
          <a:prstGeom prst="rect">
            <a:avLst/>
          </a:prstGeom>
          <a:noFill/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24000" y="4418013"/>
            <a:ext cx="504031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2800" b="1">
                <a:cs typeface="Traditional Arabic" pitchFamily="2" charset="-78"/>
              </a:rPr>
              <a:t>وهي وضع عدد 5 دبابيس في كل جهة من الجهات الأربع من فلين سداسي الشكل بحيث يصبح الإجمالي 20 دبوس لكل شخص</a:t>
            </a:r>
            <a:endParaRPr lang="en-US" sz="2800" b="1">
              <a:cs typeface="Traditional Arabic" pitchFamily="2" charset="-78"/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3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652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970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8288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06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692400" y="5735638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125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575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9893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4211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529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284787" y="5735638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718175" y="574992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140450" y="5743576"/>
            <a:ext cx="360363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573838" y="5743576"/>
            <a:ext cx="360362" cy="360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7086600" y="5562600"/>
            <a:ext cx="1981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/>
              <a:t>انتهى </a:t>
            </a:r>
            <a:r>
              <a:rPr lang="ar-SA" sz="2000" b="1" dirty="0" err="1" smtClean="0"/>
              <a:t>وطافك</a:t>
            </a:r>
            <a:r>
              <a:rPr lang="ar-SA" sz="2000" b="1" dirty="0" smtClean="0"/>
              <a:t> الدور</a:t>
            </a:r>
            <a:endParaRPr lang="en-US" sz="2000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609600" y="1828800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شهر سبتمبر يقابله من الشهور السريانية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21" name="مستطيل ذو زوايا قطرية مستديرة 20"/>
          <p:cNvSpPr/>
          <p:nvPr/>
        </p:nvSpPr>
        <p:spPr>
          <a:xfrm>
            <a:off x="47244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بشنس</a:t>
            </a:r>
            <a:endParaRPr lang="en-US" sz="3200" dirty="0"/>
          </a:p>
        </p:txBody>
      </p:sp>
      <p:sp>
        <p:nvSpPr>
          <p:cNvPr id="22" name="مستطيل ذو زوايا قطرية مستديرة 21"/>
          <p:cNvSpPr/>
          <p:nvPr/>
        </p:nvSpPr>
        <p:spPr>
          <a:xfrm>
            <a:off x="2895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آذار</a:t>
            </a:r>
            <a:endParaRPr lang="en-US" sz="3200" dirty="0"/>
          </a:p>
        </p:txBody>
      </p:sp>
      <p:sp>
        <p:nvSpPr>
          <p:cNvPr id="23" name="مستطيل ذو زوايا قطرية مستديرة 22"/>
          <p:cNvSpPr/>
          <p:nvPr/>
        </p:nvSpPr>
        <p:spPr>
          <a:xfrm>
            <a:off x="990600" y="41910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أيلول</a:t>
            </a:r>
            <a:endParaRPr lang="en-US" sz="3200" dirty="0"/>
          </a:p>
        </p:txBody>
      </p:sp>
      <p:pic>
        <p:nvPicPr>
          <p:cNvPr id="2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صورة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2"/>
          <p:cNvSpPr txBox="1">
            <a:spLocks noChangeArrowheads="1"/>
          </p:cNvSpPr>
          <p:nvPr/>
        </p:nvSpPr>
        <p:spPr bwMode="auto">
          <a:xfrm>
            <a:off x="1295400" y="2209800"/>
            <a:ext cx="60960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KW" sz="6000" b="1" dirty="0">
                <a:solidFill>
                  <a:schemeClr val="tx2"/>
                </a:solidFill>
                <a:cs typeface="Traditional Arabic" pitchFamily="2" charset="-78"/>
              </a:rPr>
              <a:t>غزوة </a:t>
            </a:r>
            <a:r>
              <a:rPr lang="ar-SA" sz="6000" b="1" dirty="0">
                <a:solidFill>
                  <a:schemeClr val="tx2"/>
                </a:solidFill>
                <a:cs typeface="Traditional Arabic" pitchFamily="2" charset="-78"/>
              </a:rPr>
              <a:t>أسلم </a:t>
            </a:r>
            <a:r>
              <a:rPr lang="ar-KW" sz="6000" b="1" dirty="0">
                <a:solidFill>
                  <a:schemeClr val="tx2"/>
                </a:solidFill>
                <a:cs typeface="Traditional Arabic" pitchFamily="2" charset="-78"/>
              </a:rPr>
              <a:t>فيها الصحابي الجليل </a:t>
            </a:r>
            <a:r>
              <a:rPr lang="ar-SA" sz="6000" b="1" dirty="0">
                <a:solidFill>
                  <a:schemeClr val="tx2"/>
                </a:solidFill>
                <a:cs typeface="Traditional Arabic" pitchFamily="2" charset="-78"/>
              </a:rPr>
              <a:t>نعيم بن مسعود</a:t>
            </a:r>
            <a:r>
              <a:rPr lang="ar-SA" sz="6000" dirty="0">
                <a:solidFill>
                  <a:schemeClr val="tx2"/>
                </a:solidFill>
                <a:cs typeface="Traditional Arabic" pitchFamily="2" charset="-78"/>
              </a:rPr>
              <a:t> </a:t>
            </a:r>
            <a:r>
              <a:rPr lang="ar-KW" sz="6000" dirty="0">
                <a:solidFill>
                  <a:schemeClr val="tx2"/>
                </a:solidFill>
                <a:cs typeface="Traditional Arabic" pitchFamily="2" charset="-78"/>
              </a:rPr>
              <a:t>؟</a:t>
            </a:r>
            <a:endParaRPr lang="en-US" sz="6000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4" name="مستطيل ذو زوايا قطرية مستديرة 3"/>
          <p:cNvSpPr/>
          <p:nvPr/>
        </p:nvSpPr>
        <p:spPr>
          <a:xfrm>
            <a:off x="990600" y="4495800"/>
            <a:ext cx="1524000" cy="838200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/>
              <a:t>الأحزاب</a:t>
            </a:r>
            <a:endParaRPr lang="en-US" sz="3200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85800" y="5105400"/>
            <a:ext cx="58324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800" b="1" dirty="0" smtClean="0"/>
              <a:t>أحسن تعليق</a:t>
            </a:r>
            <a:endParaRPr lang="en-US" sz="4800" b="1" dirty="0"/>
          </a:p>
        </p:txBody>
      </p:sp>
      <p:pic>
        <p:nvPicPr>
          <p:cNvPr id="7" name="صورة 6" descr="shanbpa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4600" y="2438400"/>
            <a:ext cx="4095750" cy="2009775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914400" y="2057400"/>
            <a:ext cx="6324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KW" sz="4000" b="1" dirty="0">
                <a:cs typeface="Traditional Arabic" pitchFamily="18" charset="-78"/>
              </a:rPr>
              <a:t>س: خمس قطط الأولى أخت الثانية والثانية أم الثالثة والثالثة أخت الرابعة والرابعة أم الخامسة فماذا تقول الأولى للخامسة ؟</a:t>
            </a:r>
            <a:endParaRPr lang="en-US" sz="4000" b="1" dirty="0">
              <a:cs typeface="Traditional Arabic" pitchFamily="18" charset="-78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990600" y="4387775"/>
            <a:ext cx="26892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4000" b="1" dirty="0" err="1">
                <a:solidFill>
                  <a:srgbClr val="002060"/>
                </a:solidFill>
                <a:cs typeface="Traditional Arabic" pitchFamily="18" charset="-78"/>
              </a:rPr>
              <a:t>مياااااااو</a:t>
            </a:r>
            <a:endParaRPr lang="en-US" sz="4000" b="1" dirty="0">
              <a:solidFill>
                <a:srgbClr val="002060"/>
              </a:solidFill>
              <a:cs typeface="Traditional Arabic" pitchFamily="18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سلسل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766053">
            <a:off x="2825750" y="530226"/>
            <a:ext cx="3311525" cy="5365750"/>
          </a:xfrm>
          <a:prstGeom prst="rect">
            <a:avLst/>
          </a:prstGeom>
          <a:noFill/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00113" y="1989138"/>
            <a:ext cx="5040312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2800" b="1" dirty="0">
                <a:cs typeface="Traditional Arabic" pitchFamily="2" charset="-78"/>
              </a:rPr>
              <a:t>أسرع شخص يركب عدد 12 حلقة </a:t>
            </a:r>
          </a:p>
          <a:p>
            <a:pPr algn="ctr">
              <a:spcBef>
                <a:spcPct val="50000"/>
              </a:spcBef>
            </a:pPr>
            <a:r>
              <a:rPr lang="ar-KW" sz="2800" b="1" dirty="0">
                <a:cs typeface="Traditional Arabic" pitchFamily="2" charset="-78"/>
              </a:rPr>
              <a:t>بحيث تصبح سلسلة من 12 حلقة</a:t>
            </a:r>
            <a:endParaRPr lang="en-US" sz="2800" b="1" dirty="0">
              <a:cs typeface="Traditional Arabic" pitchFamily="2" charset="-78"/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525462" y="1844675"/>
            <a:ext cx="770413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KW" sz="4000" b="1" dirty="0">
                <a:solidFill>
                  <a:schemeClr val="tx2"/>
                </a:solidFill>
                <a:cs typeface="Traditional Arabic" pitchFamily="2" charset="-78"/>
              </a:rPr>
              <a:t>س : </a:t>
            </a:r>
            <a:r>
              <a:rPr lang="ar-SA" sz="4000" b="1" dirty="0">
                <a:solidFill>
                  <a:schemeClr val="tx2"/>
                </a:solidFill>
                <a:cs typeface="Traditional Arabic" pitchFamily="2" charset="-78"/>
              </a:rPr>
              <a:t>ثلاثة عـبروا جسـرا ، الأول رأى الجسـر ومشى علي</a:t>
            </a:r>
            <a:r>
              <a:rPr lang="ar-KW" sz="4000" b="1" dirty="0">
                <a:solidFill>
                  <a:schemeClr val="tx2"/>
                </a:solidFill>
                <a:cs typeface="Traditional Arabic" pitchFamily="2" charset="-78"/>
              </a:rPr>
              <a:t>ه</a:t>
            </a:r>
            <a:r>
              <a:rPr lang="ar-SA" sz="4000" b="1" dirty="0">
                <a:solidFill>
                  <a:schemeClr val="tx2"/>
                </a:solidFill>
                <a:cs typeface="Traditional Arabic" pitchFamily="2" charset="-78"/>
              </a:rPr>
              <a:t> ، والثاني رأى الجسـر ولم يمشي علي</a:t>
            </a:r>
            <a:r>
              <a:rPr lang="ar-KW" sz="4000" b="1" dirty="0">
                <a:solidFill>
                  <a:schemeClr val="tx2"/>
                </a:solidFill>
                <a:cs typeface="Traditional Arabic" pitchFamily="2" charset="-78"/>
              </a:rPr>
              <a:t>ه</a:t>
            </a:r>
            <a:r>
              <a:rPr lang="ar-SA" sz="4000" b="1" dirty="0">
                <a:solidFill>
                  <a:schemeClr val="tx2"/>
                </a:solidFill>
                <a:cs typeface="Traditional Arabic" pitchFamily="2" charset="-78"/>
              </a:rPr>
              <a:t> ، والثالث لم يرى الجسـر ولم يمشي عليه . كيف حصـل ذلك ؟</a:t>
            </a:r>
            <a:endParaRPr lang="en-US" sz="40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" name="Text Box 45"/>
          <p:cNvSpPr txBox="1">
            <a:spLocks noChangeArrowheads="1"/>
          </p:cNvSpPr>
          <p:nvPr/>
        </p:nvSpPr>
        <p:spPr bwMode="auto">
          <a:xfrm>
            <a:off x="1219200" y="4114800"/>
            <a:ext cx="6624637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KW" sz="4800" b="1" dirty="0">
                <a:cs typeface="Traditional Arabic" pitchFamily="2" charset="-78"/>
              </a:rPr>
              <a:t>ج : امرأة حامل مع ابنها الصغير الذي تحمله على كتفها .</a:t>
            </a:r>
            <a:endParaRPr lang="en-US" sz="4800" b="1" dirty="0"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ربع نص 2"/>
          <p:cNvSpPr txBox="1"/>
          <p:nvPr/>
        </p:nvSpPr>
        <p:spPr>
          <a:xfrm>
            <a:off x="1905000" y="1981200"/>
            <a:ext cx="586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6600" b="1" dirty="0" smtClean="0">
                <a:solidFill>
                  <a:schemeClr val="tx2"/>
                </a:solidFill>
                <a:cs typeface="Traditional Arabic" pitchFamily="2" charset="-78"/>
              </a:rPr>
              <a:t>سؤال سريع</a:t>
            </a:r>
            <a:endParaRPr lang="en-US" sz="66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600200" y="3844813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4800" b="1" dirty="0" smtClean="0">
                <a:solidFill>
                  <a:schemeClr val="tx2"/>
                </a:solidFill>
                <a:cs typeface="Traditional Arabic" pitchFamily="2" charset="-78"/>
              </a:rPr>
              <a:t>س : كم عدد أعضاء السجود ؟</a:t>
            </a:r>
            <a:endParaRPr lang="en-US" sz="4800" b="1" dirty="0">
              <a:solidFill>
                <a:schemeClr val="tx2"/>
              </a:solidFill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صورة 13" descr="CountingTriangles2PrintPlay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0" y="1814513"/>
            <a:ext cx="302577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5" descr="CountingTriangles2Sol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989138"/>
            <a:ext cx="3783012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2339975" y="5084763"/>
            <a:ext cx="504031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3200" b="1">
                <a:cs typeface="Traditional Arabic" pitchFamily="18" charset="-78"/>
              </a:rPr>
              <a:t>كم عدد المثلثات في هذا الشكل ؟</a:t>
            </a:r>
            <a:endParaRPr lang="en-US" sz="3200" b="1">
              <a:cs typeface="Traditional Arabic" pitchFamily="18" charset="-78"/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351438" y="2286000"/>
            <a:ext cx="65484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KW" sz="4000" b="1" dirty="0">
                <a:cs typeface="Traditional Arabic" pitchFamily="2" charset="-78"/>
              </a:rPr>
              <a:t>س: أنا بداية النهاية ونهاية الزمان والمكان أنا بداية النبات ونهاية الإنسان والحيوان ؟</a:t>
            </a:r>
            <a:endParaRPr lang="en-US" sz="4000" b="1" dirty="0">
              <a:cs typeface="Traditional Arabic" pitchFamily="2" charset="-78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838200" y="4327658"/>
            <a:ext cx="237031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KW" sz="4000" b="1" dirty="0">
                <a:cs typeface="Traditional Arabic" pitchFamily="2" charset="-78"/>
              </a:rPr>
              <a:t>حرف النون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70373" y="5043488"/>
            <a:ext cx="5040312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8800" b="1" dirty="0">
                <a:cs typeface="Traditional Arabic" pitchFamily="2" charset="-78"/>
              </a:rPr>
              <a:t>لعبة العُقَدْ</a:t>
            </a:r>
            <a:endParaRPr lang="en-US" sz="8800" b="1" dirty="0">
              <a:cs typeface="Traditional Arabic" pitchFamily="2" charset="-78"/>
            </a:endParaRPr>
          </a:p>
        </p:txBody>
      </p:sp>
      <p:pic>
        <p:nvPicPr>
          <p:cNvPr id="6" name="Picture 5" descr="tsamim00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1643063"/>
            <a:ext cx="4762500" cy="3400425"/>
          </a:xfrm>
          <a:prstGeom prst="rect">
            <a:avLst/>
          </a:prstGeom>
          <a:noFill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38200" y="2819400"/>
            <a:ext cx="180022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2800" b="1" dirty="0">
                <a:cs typeface="Traditional Arabic" pitchFamily="2" charset="-78"/>
              </a:rPr>
              <a:t>أسرع شخص يربط عدد خمس عقد</a:t>
            </a:r>
            <a:endParaRPr lang="en-US" sz="2800" b="1" dirty="0">
              <a:cs typeface="Traditional Arabic" pitchFamily="2" charset="-78"/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286000" y="5117507"/>
            <a:ext cx="50339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000" b="1" dirty="0" smtClean="0">
                <a:cs typeface="Traditional Arabic" pitchFamily="2" charset="-78"/>
              </a:rPr>
              <a:t>شخص يقرأ العدد بالعربي والآخر بالإنجليزي وثالث بالعربي وهكذا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12" name="صورة 11" descr="صورة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14215" y="395955"/>
            <a:ext cx="6381985" cy="4980021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124435" y="2286000"/>
            <a:ext cx="503396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4000" b="1" dirty="0" smtClean="0">
                <a:cs typeface="Traditional Arabic" pitchFamily="2" charset="-78"/>
              </a:rPr>
              <a:t>قول عشر مرات</a:t>
            </a:r>
          </a:p>
          <a:p>
            <a:pPr algn="ctr">
              <a:spcBef>
                <a:spcPct val="50000"/>
              </a:spcBef>
            </a:pPr>
            <a:r>
              <a:rPr lang="ar-SA" sz="4000" b="1" dirty="0" err="1" smtClean="0">
                <a:cs typeface="Traditional Arabic" pitchFamily="2" charset="-78"/>
              </a:rPr>
              <a:t>شرشفنا</a:t>
            </a:r>
            <a:r>
              <a:rPr lang="ar-SA" sz="4000" b="1" dirty="0" smtClean="0">
                <a:cs typeface="Traditional Arabic" pitchFamily="2" charset="-78"/>
              </a:rPr>
              <a:t> مع شريف </a:t>
            </a:r>
            <a:r>
              <a:rPr lang="ar-SA" sz="4000" b="1" dirty="0" err="1" smtClean="0">
                <a:cs typeface="Traditional Arabic" pitchFamily="2" charset="-78"/>
              </a:rPr>
              <a:t>وشرشف</a:t>
            </a:r>
            <a:r>
              <a:rPr lang="ar-SA" sz="4000" b="1" dirty="0" smtClean="0">
                <a:cs typeface="Traditional Arabic" pitchFamily="2" charset="-78"/>
              </a:rPr>
              <a:t> شريف </a:t>
            </a:r>
            <a:r>
              <a:rPr lang="ar-SA" sz="4000" b="1" dirty="0" err="1" smtClean="0">
                <a:cs typeface="Traditional Arabic" pitchFamily="2" charset="-78"/>
              </a:rPr>
              <a:t>زي</a:t>
            </a:r>
            <a:r>
              <a:rPr lang="ar-SA" sz="4000" b="1" dirty="0" smtClean="0">
                <a:cs typeface="Traditional Arabic" pitchFamily="2" charset="-78"/>
              </a:rPr>
              <a:t> </a:t>
            </a:r>
            <a:r>
              <a:rPr lang="ar-SA" sz="4000" b="1" dirty="0" err="1" smtClean="0">
                <a:cs typeface="Traditional Arabic" pitchFamily="2" charset="-78"/>
              </a:rPr>
              <a:t>شرشفنا</a:t>
            </a:r>
            <a:endParaRPr lang="en-US" sz="4000" b="1" dirty="0">
              <a:cs typeface="Traditional Arabic" pitchFamily="2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38"/>
          <p:cNvSpPr txBox="1">
            <a:spLocks noChangeArrowheads="1"/>
          </p:cNvSpPr>
          <p:nvPr/>
        </p:nvSpPr>
        <p:spPr bwMode="auto">
          <a:xfrm>
            <a:off x="4038600" y="1295400"/>
            <a:ext cx="3578225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buClr>
                <a:schemeClr val="bg1"/>
              </a:buClr>
              <a:buSzPct val="100000"/>
              <a:buFont typeface="Wingdings" pitchFamily="2" charset="2"/>
              <a:buNone/>
            </a:pPr>
            <a:r>
              <a:rPr lang="ar-KW" sz="4800" b="1" dirty="0">
                <a:solidFill>
                  <a:srgbClr val="000000"/>
                </a:solidFill>
                <a:latin typeface="Tahoma" pitchFamily="34" charset="0"/>
                <a:cs typeface="Traditional Arabic" pitchFamily="2" charset="-78"/>
              </a:rPr>
              <a:t>كم عدد المثلثات في هذا الشكل ؟</a:t>
            </a:r>
            <a:endParaRPr lang="en-US" sz="4800" b="1" dirty="0">
              <a:solidFill>
                <a:srgbClr val="000000"/>
              </a:solidFill>
              <a:latin typeface="Tahoma" pitchFamily="34" charset="0"/>
              <a:cs typeface="Traditional Arabic" pitchFamily="2" charset="-78"/>
            </a:endParaRPr>
          </a:p>
        </p:txBody>
      </p:sp>
      <p:pic>
        <p:nvPicPr>
          <p:cNvPr id="5" name="Picture 39" descr="CountingTrianglesPrintPl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2895600"/>
            <a:ext cx="3055937" cy="29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0" descr="CountingTrianglesSo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9487" y="1900238"/>
            <a:ext cx="2809875" cy="364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1"/>
          <p:cNvSpPr txBox="1">
            <a:spLocks noChangeArrowheads="1"/>
          </p:cNvSpPr>
          <p:nvPr/>
        </p:nvSpPr>
        <p:spPr bwMode="auto">
          <a:xfrm>
            <a:off x="2514600" y="5181600"/>
            <a:ext cx="1206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buClr>
                <a:schemeClr val="bg1"/>
              </a:buClr>
              <a:buSzPct val="100000"/>
              <a:buFont typeface="Wingdings" pitchFamily="2" charset="2"/>
              <a:buNone/>
            </a:pPr>
            <a:r>
              <a:rPr lang="ar-KW" sz="4800" b="1" dirty="0">
                <a:solidFill>
                  <a:srgbClr val="000000"/>
                </a:solidFill>
                <a:latin typeface="Tahoma" pitchFamily="34" charset="0"/>
                <a:cs typeface="Mudir MT" pitchFamily="2" charset="-78"/>
              </a:rPr>
              <a:t>35</a:t>
            </a:r>
            <a:endParaRPr lang="en-US" sz="4800" b="1" dirty="0">
              <a:solidFill>
                <a:srgbClr val="000000"/>
              </a:solidFill>
              <a:latin typeface="Tahoma" pitchFamily="34" charset="0"/>
              <a:cs typeface="Traditional Arabic" pitchFamily="2" charset="-78"/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 descr="b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45019"/>
            <a:ext cx="5095875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152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33400" y="4215929"/>
            <a:ext cx="58324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4800" b="1" dirty="0"/>
              <a:t>لعبة أقوى ذاكرة</a:t>
            </a:r>
            <a:endParaRPr lang="en-US" sz="4800" b="1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09600" y="5105400"/>
            <a:ext cx="58324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800" b="1" dirty="0" smtClean="0"/>
              <a:t>ثلاثة أشخاص الأول يقول محمد والثاني يقول محمد أحمد والثالث يقول محمد أحمد جاسم ثم يقول الأول محمد أحمد جاسم عبدالله وهكذا </a:t>
            </a:r>
            <a:endParaRPr lang="en-US" sz="2800" b="1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0" y="144399"/>
            <a:ext cx="1897165" cy="90355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1145</Words>
  <Application>Microsoft Office PowerPoint</Application>
  <PresentationFormat>عرض على الشاشة (4:3)</PresentationFormat>
  <Paragraphs>319</Paragraphs>
  <Slides>64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64</vt:i4>
      </vt:variant>
    </vt:vector>
  </HeadingPairs>
  <TitlesOfParts>
    <vt:vector size="72" baseType="lpstr">
      <vt:lpstr>Arial</vt:lpstr>
      <vt:lpstr>Calibri</vt:lpstr>
      <vt:lpstr>Mudir MT</vt:lpstr>
      <vt:lpstr>Tahoma</vt:lpstr>
      <vt:lpstr>Times New Roman</vt:lpstr>
      <vt:lpstr>Traditional Arabic</vt:lpstr>
      <vt:lpstr>Wingdings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مسير ماطر عجيل ناجى الظفيرى</cp:lastModifiedBy>
  <cp:revision>169</cp:revision>
  <dcterms:created xsi:type="dcterms:W3CDTF">2011-08-12T12:06:39Z</dcterms:created>
  <dcterms:modified xsi:type="dcterms:W3CDTF">2018-09-30T10:32:58Z</dcterms:modified>
</cp:coreProperties>
</file>