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FFCC"/>
    <a:srgbClr val="669900"/>
    <a:srgbClr val="FF9999"/>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6" d="100"/>
          <a:sy n="66" d="100"/>
        </p:scale>
        <p:origin x="2094" y="5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0F7987BE-DD6A-4E31-9890-FE54BE7E21B6}" type="slidenum">
              <a:rPr lang="ar-SA"/>
              <a:pPr/>
              <a:t>‹#›</a:t>
            </a:fld>
            <a:endParaRPr lang="en-US"/>
          </a:p>
        </p:txBody>
      </p:sp>
    </p:spTree>
    <p:extLst>
      <p:ext uri="{BB962C8B-B14F-4D97-AF65-F5344CB8AC3E}">
        <p14:creationId xmlns:p14="http://schemas.microsoft.com/office/powerpoint/2010/main" val="288705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CDB7A36D-3DD0-460B-A2E9-E6DE526A999F}" type="slidenum">
              <a:rPr lang="ar-SA"/>
              <a:pPr/>
              <a:t>‹#›</a:t>
            </a:fld>
            <a:endParaRPr lang="en-US"/>
          </a:p>
        </p:txBody>
      </p:sp>
    </p:spTree>
    <p:extLst>
      <p:ext uri="{BB962C8B-B14F-4D97-AF65-F5344CB8AC3E}">
        <p14:creationId xmlns:p14="http://schemas.microsoft.com/office/powerpoint/2010/main" val="910283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A27FE587-30B8-4542-9F1F-8695F44EB1F2}" type="slidenum">
              <a:rPr lang="ar-SA"/>
              <a:pPr/>
              <a:t>‹#›</a:t>
            </a:fld>
            <a:endParaRPr lang="en-US"/>
          </a:p>
        </p:txBody>
      </p:sp>
    </p:spTree>
    <p:extLst>
      <p:ext uri="{BB962C8B-B14F-4D97-AF65-F5344CB8AC3E}">
        <p14:creationId xmlns:p14="http://schemas.microsoft.com/office/powerpoint/2010/main" val="2919329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C36F44C5-A14C-4C69-9AA8-B5DCED9A42EB}" type="slidenum">
              <a:rPr lang="ar-SA"/>
              <a:pPr/>
              <a:t>‹#›</a:t>
            </a:fld>
            <a:endParaRPr lang="en-US"/>
          </a:p>
        </p:txBody>
      </p:sp>
    </p:spTree>
    <p:extLst>
      <p:ext uri="{BB962C8B-B14F-4D97-AF65-F5344CB8AC3E}">
        <p14:creationId xmlns:p14="http://schemas.microsoft.com/office/powerpoint/2010/main" val="2776250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0F77D91B-B2D4-4B2F-883B-CD26FE5C2369}" type="slidenum">
              <a:rPr lang="ar-SA"/>
              <a:pPr/>
              <a:t>‹#›</a:t>
            </a:fld>
            <a:endParaRPr lang="en-US"/>
          </a:p>
        </p:txBody>
      </p:sp>
    </p:spTree>
    <p:extLst>
      <p:ext uri="{BB962C8B-B14F-4D97-AF65-F5344CB8AC3E}">
        <p14:creationId xmlns:p14="http://schemas.microsoft.com/office/powerpoint/2010/main" val="751784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8EB81DD7-C4CC-48F2-85DA-AC30D52763DA}" type="slidenum">
              <a:rPr lang="ar-SA"/>
              <a:pPr/>
              <a:t>‹#›</a:t>
            </a:fld>
            <a:endParaRPr lang="en-US"/>
          </a:p>
        </p:txBody>
      </p:sp>
    </p:spTree>
    <p:extLst>
      <p:ext uri="{BB962C8B-B14F-4D97-AF65-F5344CB8AC3E}">
        <p14:creationId xmlns:p14="http://schemas.microsoft.com/office/powerpoint/2010/main" val="2613913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4BE4D7C2-FC10-4C92-94B8-AEA985DF50EB}" type="slidenum">
              <a:rPr lang="ar-SA"/>
              <a:pPr/>
              <a:t>‹#›</a:t>
            </a:fld>
            <a:endParaRPr lang="en-US"/>
          </a:p>
        </p:txBody>
      </p:sp>
    </p:spTree>
    <p:extLst>
      <p:ext uri="{BB962C8B-B14F-4D97-AF65-F5344CB8AC3E}">
        <p14:creationId xmlns:p14="http://schemas.microsoft.com/office/powerpoint/2010/main" val="3181728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331B303F-7ED0-4A63-96A2-F3674E6A00C6}" type="slidenum">
              <a:rPr lang="ar-SA"/>
              <a:pPr/>
              <a:t>‹#›</a:t>
            </a:fld>
            <a:endParaRPr lang="en-US"/>
          </a:p>
        </p:txBody>
      </p:sp>
    </p:spTree>
    <p:extLst>
      <p:ext uri="{BB962C8B-B14F-4D97-AF65-F5344CB8AC3E}">
        <p14:creationId xmlns:p14="http://schemas.microsoft.com/office/powerpoint/2010/main" val="2959909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35FFEF57-6ADC-4552-BA84-43156947513E}" type="slidenum">
              <a:rPr lang="ar-SA"/>
              <a:pPr/>
              <a:t>‹#›</a:t>
            </a:fld>
            <a:endParaRPr lang="en-US"/>
          </a:p>
        </p:txBody>
      </p:sp>
    </p:spTree>
    <p:extLst>
      <p:ext uri="{BB962C8B-B14F-4D97-AF65-F5344CB8AC3E}">
        <p14:creationId xmlns:p14="http://schemas.microsoft.com/office/powerpoint/2010/main" val="413820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3C41CE33-A0DE-4A1C-B684-9B2F45BDE0CF}" type="slidenum">
              <a:rPr lang="ar-SA"/>
              <a:pPr/>
              <a:t>‹#›</a:t>
            </a:fld>
            <a:endParaRPr lang="en-US"/>
          </a:p>
        </p:txBody>
      </p:sp>
    </p:spTree>
    <p:extLst>
      <p:ext uri="{BB962C8B-B14F-4D97-AF65-F5344CB8AC3E}">
        <p14:creationId xmlns:p14="http://schemas.microsoft.com/office/powerpoint/2010/main" val="1243437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383F47C-7336-4CB0-9D69-07D2BA302F9D}" type="slidenum">
              <a:rPr lang="ar-SA"/>
              <a:pPr/>
              <a:t>‹#›</a:t>
            </a:fld>
            <a:endParaRPr lang="en-US"/>
          </a:p>
        </p:txBody>
      </p:sp>
    </p:spTree>
    <p:extLst>
      <p:ext uri="{BB962C8B-B14F-4D97-AF65-F5344CB8AC3E}">
        <p14:creationId xmlns:p14="http://schemas.microsoft.com/office/powerpoint/2010/main" val="24450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fld id="{9A2018CE-83D1-4842-A66E-9E1A436AD5B4}"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charset="0"/>
          <a:cs typeface="Arial" charset="0"/>
        </a:defRPr>
      </a:lvl2pPr>
      <a:lvl3pPr algn="ctr" rtl="1" fontAlgn="base">
        <a:spcBef>
          <a:spcPct val="0"/>
        </a:spcBef>
        <a:spcAft>
          <a:spcPct val="0"/>
        </a:spcAft>
        <a:defRPr sz="4400">
          <a:solidFill>
            <a:schemeClr val="tx2"/>
          </a:solidFill>
          <a:latin typeface="Arial" charset="0"/>
          <a:cs typeface="Arial" charset="0"/>
        </a:defRPr>
      </a:lvl3pPr>
      <a:lvl4pPr algn="ctr" rtl="1" fontAlgn="base">
        <a:spcBef>
          <a:spcPct val="0"/>
        </a:spcBef>
        <a:spcAft>
          <a:spcPct val="0"/>
        </a:spcAft>
        <a:defRPr sz="4400">
          <a:solidFill>
            <a:schemeClr val="tx2"/>
          </a:solidFill>
          <a:latin typeface="Arial" charset="0"/>
          <a:cs typeface="Arial" charset="0"/>
        </a:defRPr>
      </a:lvl4pPr>
      <a:lvl5pPr algn="ctr" rtl="1" fontAlgn="base">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4.jpeg"/><Relationship Id="rId3" Type="http://schemas.openxmlformats.org/officeDocument/2006/relationships/image" Target="../media/image3.wmf"/><Relationship Id="rId7" Type="http://schemas.openxmlformats.org/officeDocument/2006/relationships/slide" Target="slide5.xml"/><Relationship Id="rId12" Type="http://schemas.openxmlformats.org/officeDocument/2006/relationships/slide" Target="slide16.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3.xml"/><Relationship Id="rId10" Type="http://schemas.openxmlformats.org/officeDocument/2006/relationships/slide" Target="slide11.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wm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wm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wm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wm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wm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wm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wmf"/><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054" name="Picture 6"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3213" y="3068638"/>
            <a:ext cx="2382837" cy="1912937"/>
          </a:xfrm>
          <a:prstGeom prst="rect">
            <a:avLst/>
          </a:prstGeom>
          <a:noFill/>
          <a:extLst>
            <a:ext uri="{909E8E84-426E-40DD-AFC4-6F175D3DCCD1}">
              <a14:hiddenFill xmlns:a14="http://schemas.microsoft.com/office/drawing/2010/main">
                <a:solidFill>
                  <a:srgbClr val="FFFFFF"/>
                </a:solidFill>
              </a14:hiddenFill>
            </a:ext>
          </a:extLst>
        </p:spPr>
      </p:pic>
      <p:sp>
        <p:nvSpPr>
          <p:cNvPr id="2055" name="WordArt 7">
            <a:hlinkClick r:id="rId4" action="ppaction://hlinksldjump"/>
          </p:cNvPr>
          <p:cNvSpPr>
            <a:spLocks noChangeArrowheads="1" noChangeShapeType="1" noTextEdit="1"/>
          </p:cNvSpPr>
          <p:nvPr/>
        </p:nvSpPr>
        <p:spPr bwMode="auto">
          <a:xfrm rot="-3008197">
            <a:off x="6660357" y="3536156"/>
            <a:ext cx="849312"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تعريفه</a:t>
            </a:r>
            <a:endParaRPr lang="en-US" sz="3600" kern="10">
              <a:ln w="9525">
                <a:solidFill>
                  <a:schemeClr val="bg1"/>
                </a:solidFill>
                <a:round/>
                <a:headEnd/>
                <a:tailEnd/>
              </a:ln>
              <a:solidFill>
                <a:schemeClr val="bg1"/>
              </a:solidFill>
              <a:latin typeface="Traditional Arabic"/>
              <a:cs typeface="Traditional Arabic"/>
            </a:endParaRPr>
          </a:p>
        </p:txBody>
      </p:sp>
      <p:pic>
        <p:nvPicPr>
          <p:cNvPr id="2056" name="Picture 8"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0563" y="3068638"/>
            <a:ext cx="2382837" cy="1912937"/>
          </a:xfrm>
          <a:prstGeom prst="rect">
            <a:avLst/>
          </a:prstGeom>
          <a:noFill/>
          <a:extLst>
            <a:ext uri="{909E8E84-426E-40DD-AFC4-6F175D3DCCD1}">
              <a14:hiddenFill xmlns:a14="http://schemas.microsoft.com/office/drawing/2010/main">
                <a:solidFill>
                  <a:srgbClr val="FFFFFF"/>
                </a:solidFill>
              </a14:hiddenFill>
            </a:ext>
          </a:extLst>
        </p:spPr>
      </p:pic>
      <p:sp>
        <p:nvSpPr>
          <p:cNvPr id="2057" name="WordArt 9">
            <a:hlinkClick r:id="rId5" action="ppaction://hlinksldjump"/>
          </p:cNvPr>
          <p:cNvSpPr>
            <a:spLocks noChangeArrowheads="1" noChangeShapeType="1" noTextEdit="1"/>
          </p:cNvSpPr>
          <p:nvPr/>
        </p:nvSpPr>
        <p:spPr bwMode="auto">
          <a:xfrm rot="-3008197">
            <a:off x="4507707" y="3536156"/>
            <a:ext cx="849312"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أهميته</a:t>
            </a:r>
            <a:endParaRPr lang="en-US" sz="3600" kern="10">
              <a:ln w="9525">
                <a:solidFill>
                  <a:schemeClr val="bg1"/>
                </a:solidFill>
                <a:round/>
                <a:headEnd/>
                <a:tailEnd/>
              </a:ln>
              <a:solidFill>
                <a:schemeClr val="bg1"/>
              </a:solidFill>
              <a:latin typeface="Traditional Arabic"/>
              <a:cs typeface="Traditional Arabic"/>
            </a:endParaRPr>
          </a:p>
        </p:txBody>
      </p:sp>
      <p:pic>
        <p:nvPicPr>
          <p:cNvPr id="2058" name="Picture 10"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3625" y="3068638"/>
            <a:ext cx="2382838" cy="1912937"/>
          </a:xfrm>
          <a:prstGeom prst="rect">
            <a:avLst/>
          </a:prstGeom>
          <a:noFill/>
          <a:extLst>
            <a:ext uri="{909E8E84-426E-40DD-AFC4-6F175D3DCCD1}">
              <a14:hiddenFill xmlns:a14="http://schemas.microsoft.com/office/drawing/2010/main">
                <a:solidFill>
                  <a:srgbClr val="FFFFFF"/>
                </a:solidFill>
              </a14:hiddenFill>
            </a:ext>
          </a:extLst>
        </p:spPr>
      </p:pic>
      <p:sp>
        <p:nvSpPr>
          <p:cNvPr id="2059" name="WordArt 11">
            <a:hlinkClick r:id="rId6" action="ppaction://hlinksldjump"/>
          </p:cNvPr>
          <p:cNvSpPr>
            <a:spLocks noChangeArrowheads="1" noChangeShapeType="1" noTextEdit="1"/>
          </p:cNvSpPr>
          <p:nvPr/>
        </p:nvSpPr>
        <p:spPr bwMode="auto">
          <a:xfrm rot="-3008197">
            <a:off x="2340770" y="3536156"/>
            <a:ext cx="849312"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ماقيل فيه</a:t>
            </a:r>
            <a:endParaRPr lang="en-US" sz="3600" kern="10">
              <a:ln w="9525">
                <a:solidFill>
                  <a:schemeClr val="bg1"/>
                </a:solidFill>
                <a:round/>
                <a:headEnd/>
                <a:tailEnd/>
              </a:ln>
              <a:solidFill>
                <a:schemeClr val="bg1"/>
              </a:solidFill>
              <a:latin typeface="Traditional Arabic"/>
              <a:cs typeface="Traditional Arabic"/>
            </a:endParaRPr>
          </a:p>
        </p:txBody>
      </p:sp>
      <p:pic>
        <p:nvPicPr>
          <p:cNvPr id="2060" name="Picture 12"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3068638"/>
            <a:ext cx="2382838" cy="1912937"/>
          </a:xfrm>
          <a:prstGeom prst="rect">
            <a:avLst/>
          </a:prstGeom>
          <a:noFill/>
          <a:extLst>
            <a:ext uri="{909E8E84-426E-40DD-AFC4-6F175D3DCCD1}">
              <a14:hiddenFill xmlns:a14="http://schemas.microsoft.com/office/drawing/2010/main">
                <a:solidFill>
                  <a:srgbClr val="FFFFFF"/>
                </a:solidFill>
              </a14:hiddenFill>
            </a:ext>
          </a:extLst>
        </p:spPr>
      </p:pic>
      <p:sp>
        <p:nvSpPr>
          <p:cNvPr id="2061" name="WordArt 13">
            <a:hlinkClick r:id="rId7" action="ppaction://hlinksldjump"/>
          </p:cNvPr>
          <p:cNvSpPr>
            <a:spLocks noChangeArrowheads="1" noChangeShapeType="1" noTextEdit="1"/>
          </p:cNvSpPr>
          <p:nvPr/>
        </p:nvSpPr>
        <p:spPr bwMode="auto">
          <a:xfrm rot="-3008197">
            <a:off x="330995" y="3536156"/>
            <a:ext cx="849312"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أقسامه</a:t>
            </a:r>
            <a:endParaRPr lang="en-US" sz="3600" kern="10">
              <a:ln w="9525">
                <a:solidFill>
                  <a:schemeClr val="bg1"/>
                </a:solidFill>
                <a:round/>
                <a:headEnd/>
                <a:tailEnd/>
              </a:ln>
              <a:solidFill>
                <a:schemeClr val="bg1"/>
              </a:solidFill>
              <a:latin typeface="Traditional Arabic"/>
              <a:cs typeface="Traditional Arabic"/>
            </a:endParaRPr>
          </a:p>
        </p:txBody>
      </p:sp>
      <p:pic>
        <p:nvPicPr>
          <p:cNvPr id="2062" name="Picture 14"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3213" y="4611688"/>
            <a:ext cx="2382837" cy="1912937"/>
          </a:xfrm>
          <a:prstGeom prst="rect">
            <a:avLst/>
          </a:prstGeom>
          <a:noFill/>
          <a:extLst>
            <a:ext uri="{909E8E84-426E-40DD-AFC4-6F175D3DCCD1}">
              <a14:hiddenFill xmlns:a14="http://schemas.microsoft.com/office/drawing/2010/main">
                <a:solidFill>
                  <a:srgbClr val="FFFFFF"/>
                </a:solidFill>
              </a14:hiddenFill>
            </a:ext>
          </a:extLst>
        </p:spPr>
      </p:pic>
      <p:sp>
        <p:nvSpPr>
          <p:cNvPr id="2063" name="WordArt 15">
            <a:hlinkClick r:id="rId8" action="ppaction://hlinksldjump"/>
          </p:cNvPr>
          <p:cNvSpPr>
            <a:spLocks noChangeArrowheads="1" noChangeShapeType="1" noTextEdit="1"/>
          </p:cNvSpPr>
          <p:nvPr/>
        </p:nvSpPr>
        <p:spPr bwMode="auto">
          <a:xfrm rot="-3008197">
            <a:off x="6660357" y="5079206"/>
            <a:ext cx="849312"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مايذهبه</a:t>
            </a:r>
            <a:endParaRPr lang="en-US" sz="3600" kern="10">
              <a:ln w="9525">
                <a:solidFill>
                  <a:schemeClr val="bg1"/>
                </a:solidFill>
                <a:round/>
                <a:headEnd/>
                <a:tailEnd/>
              </a:ln>
              <a:solidFill>
                <a:schemeClr val="bg1"/>
              </a:solidFill>
              <a:latin typeface="Traditional Arabic"/>
              <a:cs typeface="Traditional Arabic"/>
            </a:endParaRPr>
          </a:p>
        </p:txBody>
      </p:sp>
      <p:pic>
        <p:nvPicPr>
          <p:cNvPr id="2064" name="Picture 16"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0563" y="4611688"/>
            <a:ext cx="2382837" cy="1912937"/>
          </a:xfrm>
          <a:prstGeom prst="rect">
            <a:avLst/>
          </a:prstGeom>
          <a:noFill/>
          <a:extLst>
            <a:ext uri="{909E8E84-426E-40DD-AFC4-6F175D3DCCD1}">
              <a14:hiddenFill xmlns:a14="http://schemas.microsoft.com/office/drawing/2010/main">
                <a:solidFill>
                  <a:srgbClr val="FFFFFF"/>
                </a:solidFill>
              </a14:hiddenFill>
            </a:ext>
          </a:extLst>
        </p:spPr>
      </p:pic>
      <p:sp>
        <p:nvSpPr>
          <p:cNvPr id="2065" name="WordArt 17">
            <a:hlinkClick r:id="rId9" action="ppaction://hlinksldjump"/>
          </p:cNvPr>
          <p:cNvSpPr>
            <a:spLocks noChangeArrowheads="1" noChangeShapeType="1" noTextEdit="1"/>
          </p:cNvSpPr>
          <p:nvPr/>
        </p:nvSpPr>
        <p:spPr bwMode="auto">
          <a:xfrm rot="-3008197">
            <a:off x="4507707" y="5079206"/>
            <a:ext cx="849312"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أنواعه</a:t>
            </a:r>
            <a:endParaRPr lang="en-US" sz="3600" kern="10">
              <a:ln w="9525">
                <a:solidFill>
                  <a:schemeClr val="bg1"/>
                </a:solidFill>
                <a:round/>
                <a:headEnd/>
                <a:tailEnd/>
              </a:ln>
              <a:solidFill>
                <a:schemeClr val="bg1"/>
              </a:solidFill>
              <a:latin typeface="Traditional Arabic"/>
              <a:cs typeface="Traditional Arabic"/>
            </a:endParaRPr>
          </a:p>
        </p:txBody>
      </p:sp>
      <p:pic>
        <p:nvPicPr>
          <p:cNvPr id="2066" name="Picture 18"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3625" y="4611688"/>
            <a:ext cx="2382838" cy="1912937"/>
          </a:xfrm>
          <a:prstGeom prst="rect">
            <a:avLst/>
          </a:prstGeom>
          <a:noFill/>
          <a:extLst>
            <a:ext uri="{909E8E84-426E-40DD-AFC4-6F175D3DCCD1}">
              <a14:hiddenFill xmlns:a14="http://schemas.microsoft.com/office/drawing/2010/main">
                <a:solidFill>
                  <a:srgbClr val="FFFFFF"/>
                </a:solidFill>
              </a14:hiddenFill>
            </a:ext>
          </a:extLst>
        </p:spPr>
      </p:pic>
      <p:sp>
        <p:nvSpPr>
          <p:cNvPr id="2067" name="WordArt 19">
            <a:hlinkClick r:id="rId10" action="ppaction://hlinksldjump"/>
          </p:cNvPr>
          <p:cNvSpPr>
            <a:spLocks noChangeArrowheads="1" noChangeShapeType="1" noTextEdit="1"/>
          </p:cNvSpPr>
          <p:nvPr/>
        </p:nvSpPr>
        <p:spPr bwMode="auto">
          <a:xfrm rot="-3008197">
            <a:off x="2340770" y="5079206"/>
            <a:ext cx="849312"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ثمراته</a:t>
            </a:r>
            <a:endParaRPr lang="en-US" sz="3600" kern="10">
              <a:ln w="9525">
                <a:solidFill>
                  <a:schemeClr val="bg1"/>
                </a:solidFill>
                <a:round/>
                <a:headEnd/>
                <a:tailEnd/>
              </a:ln>
              <a:solidFill>
                <a:schemeClr val="bg1"/>
              </a:solidFill>
              <a:latin typeface="Traditional Arabic"/>
              <a:cs typeface="Traditional Arabic"/>
            </a:endParaRPr>
          </a:p>
        </p:txBody>
      </p:sp>
      <p:pic>
        <p:nvPicPr>
          <p:cNvPr id="2068" name="Picture 20"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4611688"/>
            <a:ext cx="2382838" cy="1912937"/>
          </a:xfrm>
          <a:prstGeom prst="rect">
            <a:avLst/>
          </a:prstGeom>
          <a:noFill/>
          <a:extLst>
            <a:ext uri="{909E8E84-426E-40DD-AFC4-6F175D3DCCD1}">
              <a14:hiddenFill xmlns:a14="http://schemas.microsoft.com/office/drawing/2010/main">
                <a:solidFill>
                  <a:srgbClr val="FFFFFF"/>
                </a:solidFill>
              </a14:hiddenFill>
            </a:ext>
          </a:extLst>
        </p:spPr>
      </p:pic>
      <p:sp>
        <p:nvSpPr>
          <p:cNvPr id="2069" name="WordArt 21">
            <a:hlinkClick r:id="rId11" action="ppaction://hlinksldjump"/>
          </p:cNvPr>
          <p:cNvSpPr>
            <a:spLocks noChangeArrowheads="1" noChangeShapeType="1" noTextEdit="1"/>
          </p:cNvSpPr>
          <p:nvPr/>
        </p:nvSpPr>
        <p:spPr bwMode="auto">
          <a:xfrm rot="-3008197">
            <a:off x="330995" y="5079206"/>
            <a:ext cx="849312"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صور</a:t>
            </a:r>
            <a:endParaRPr lang="en-US" sz="3600" kern="10">
              <a:ln w="9525">
                <a:solidFill>
                  <a:schemeClr val="bg1"/>
                </a:solidFill>
                <a:round/>
                <a:headEnd/>
                <a:tailEnd/>
              </a:ln>
              <a:solidFill>
                <a:schemeClr val="bg1"/>
              </a:solidFill>
              <a:latin typeface="Traditional Arabic"/>
              <a:cs typeface="Traditional Arabic"/>
            </a:endParaRPr>
          </a:p>
        </p:txBody>
      </p:sp>
      <p:sp>
        <p:nvSpPr>
          <p:cNvPr id="2070" name="WordArt 22"/>
          <p:cNvSpPr>
            <a:spLocks noChangeArrowheads="1" noChangeShapeType="1" noTextEdit="1"/>
          </p:cNvSpPr>
          <p:nvPr/>
        </p:nvSpPr>
        <p:spPr bwMode="auto">
          <a:xfrm>
            <a:off x="2771775" y="620713"/>
            <a:ext cx="3600450" cy="16557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ar-KW" sz="3600" b="1" kern="10">
                <a:gradFill rotWithShape="0">
                  <a:gsLst>
                    <a:gs pos="0">
                      <a:srgbClr val="FFFF00"/>
                    </a:gs>
                    <a:gs pos="100000">
                      <a:srgbClr val="FF9933"/>
                    </a:gs>
                  </a:gsLst>
                  <a:path path="rect">
                    <a:fillToRect l="50000" t="50000" r="50000" b="50000"/>
                  </a:path>
                </a:gradFill>
                <a:effectLst>
                  <a:outerShdw dist="35921" dir="2700000" algn="ctr" rotWithShape="0">
                    <a:schemeClr val="tx1">
                      <a:alpha val="80000"/>
                    </a:schemeClr>
                  </a:outerShdw>
                </a:effectLst>
                <a:latin typeface="Traditional Arabic"/>
                <a:cs typeface="Traditional Arabic"/>
              </a:rPr>
              <a:t>الحياء</a:t>
            </a:r>
            <a:endParaRPr lang="en-US" sz="3600" b="1" kern="10">
              <a:gradFill rotWithShape="0">
                <a:gsLst>
                  <a:gs pos="0">
                    <a:srgbClr val="FFFF00"/>
                  </a:gs>
                  <a:gs pos="100000">
                    <a:srgbClr val="FF9933"/>
                  </a:gs>
                </a:gsLst>
                <a:path path="rect">
                  <a:fillToRect l="50000" t="50000" r="50000" b="50000"/>
                </a:path>
              </a:gradFill>
              <a:effectLst>
                <a:outerShdw dist="35921" dir="2700000" algn="ctr" rotWithShape="0">
                  <a:schemeClr val="tx1">
                    <a:alpha val="80000"/>
                  </a:schemeClr>
                </a:outerShdw>
              </a:effectLst>
              <a:latin typeface="Traditional Arabic"/>
              <a:cs typeface="Traditional Arabic"/>
            </a:endParaRPr>
          </a:p>
        </p:txBody>
      </p:sp>
      <p:pic>
        <p:nvPicPr>
          <p:cNvPr id="2072" name="Picture 24" descr="qustion">
            <a:hlinkClick r:id="rId12" action="ppaction://hlinksldjump"/>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76375" y="260350"/>
            <a:ext cx="852488" cy="896938"/>
          </a:xfrm>
          <a:prstGeom prst="rect">
            <a:avLst/>
          </a:prstGeom>
          <a:noFill/>
          <a:extLst>
            <a:ext uri="{909E8E84-426E-40DD-AFC4-6F175D3DCCD1}">
              <a14:hiddenFill xmlns:a14="http://schemas.microsoft.com/office/drawing/2010/main">
                <a:solidFill>
                  <a:srgbClr val="FFFFFF"/>
                </a:solidFill>
              </a14:hiddenFill>
            </a:ext>
          </a:extLst>
        </p:spPr>
      </p:pic>
      <p:sp>
        <p:nvSpPr>
          <p:cNvPr id="22" name="مربع نص 1"/>
          <p:cNvSpPr txBox="1">
            <a:spLocks noChangeArrowheads="1"/>
          </p:cNvSpPr>
          <p:nvPr/>
        </p:nvSpPr>
        <p:spPr bwMode="auto">
          <a:xfrm>
            <a:off x="5836096" y="2060848"/>
            <a:ext cx="3200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umimoji="1" sz="2400" kern="1200">
                <a:solidFill>
                  <a:schemeClr val="tx1"/>
                </a:solidFill>
                <a:latin typeface="Arial" charset="0"/>
                <a:ea typeface="+mn-ea"/>
                <a:cs typeface="+mn-cs"/>
              </a:defRPr>
            </a:lvl1pPr>
            <a:lvl2pPr marL="457200" algn="l" rtl="0" eaLnBrk="0" fontAlgn="base" hangingPunct="0">
              <a:spcBef>
                <a:spcPct val="0"/>
              </a:spcBef>
              <a:spcAft>
                <a:spcPct val="0"/>
              </a:spcAft>
              <a:defRPr kumimoji="1" sz="2400" kern="1200">
                <a:solidFill>
                  <a:schemeClr val="tx1"/>
                </a:solidFill>
                <a:latin typeface="Arial" charset="0"/>
                <a:ea typeface="+mn-ea"/>
                <a:cs typeface="+mn-cs"/>
              </a:defRPr>
            </a:lvl2pPr>
            <a:lvl3pPr marL="914400" algn="l" rtl="0" eaLnBrk="0" fontAlgn="base" hangingPunct="0">
              <a:spcBef>
                <a:spcPct val="0"/>
              </a:spcBef>
              <a:spcAft>
                <a:spcPct val="0"/>
              </a:spcAft>
              <a:defRPr kumimoji="1" sz="2400" kern="1200">
                <a:solidFill>
                  <a:schemeClr val="tx1"/>
                </a:solidFill>
                <a:latin typeface="Arial" charset="0"/>
                <a:ea typeface="+mn-ea"/>
                <a:cs typeface="+mn-cs"/>
              </a:defRPr>
            </a:lvl3pPr>
            <a:lvl4pPr marL="1371600" algn="l" rtl="0" eaLnBrk="0" fontAlgn="base" hangingPunct="0">
              <a:spcBef>
                <a:spcPct val="0"/>
              </a:spcBef>
              <a:spcAft>
                <a:spcPct val="0"/>
              </a:spcAft>
              <a:defRPr kumimoji="1" sz="2400" kern="1200">
                <a:solidFill>
                  <a:schemeClr val="tx1"/>
                </a:solidFill>
                <a:latin typeface="Arial" charset="0"/>
                <a:ea typeface="+mn-ea"/>
                <a:cs typeface="+mn-cs"/>
              </a:defRPr>
            </a:lvl4pPr>
            <a:lvl5pPr marL="1828800" algn="l" rtl="0" eaLnBrk="0" fontAlgn="base" hangingPunct="0">
              <a:spcBef>
                <a:spcPct val="0"/>
              </a:spcBef>
              <a:spcAft>
                <a:spcPct val="0"/>
              </a:spcAft>
              <a:defRPr kumimoji="1" sz="2400" kern="1200">
                <a:solidFill>
                  <a:schemeClr val="tx1"/>
                </a:solidFill>
                <a:latin typeface="Arial" charset="0"/>
                <a:ea typeface="+mn-ea"/>
                <a:cs typeface="+mn-cs"/>
              </a:defRPr>
            </a:lvl5pPr>
            <a:lvl6pPr marL="2286000" algn="l" defTabSz="914400" rtl="0" eaLnBrk="1" latinLnBrk="0" hangingPunct="1">
              <a:defRPr kumimoji="1" sz="2400" kern="1200">
                <a:solidFill>
                  <a:schemeClr val="tx1"/>
                </a:solidFill>
                <a:latin typeface="Arial" charset="0"/>
                <a:ea typeface="+mn-ea"/>
                <a:cs typeface="+mn-cs"/>
              </a:defRPr>
            </a:lvl6pPr>
            <a:lvl7pPr marL="2743200" algn="l" defTabSz="914400" rtl="0" eaLnBrk="1" latinLnBrk="0" hangingPunct="1">
              <a:defRPr kumimoji="1" sz="2400" kern="1200">
                <a:solidFill>
                  <a:schemeClr val="tx1"/>
                </a:solidFill>
                <a:latin typeface="Arial" charset="0"/>
                <a:ea typeface="+mn-ea"/>
                <a:cs typeface="+mn-cs"/>
              </a:defRPr>
            </a:lvl7pPr>
            <a:lvl8pPr marL="3200400" algn="l" defTabSz="914400" rtl="0" eaLnBrk="1" latinLnBrk="0" hangingPunct="1">
              <a:defRPr kumimoji="1" sz="2400" kern="1200">
                <a:solidFill>
                  <a:schemeClr val="tx1"/>
                </a:solidFill>
                <a:latin typeface="Arial" charset="0"/>
                <a:ea typeface="+mn-ea"/>
                <a:cs typeface="+mn-cs"/>
              </a:defRPr>
            </a:lvl8pPr>
            <a:lvl9pPr marL="3657600" algn="l" defTabSz="914400" rtl="0" eaLnBrk="1" latinLnBrk="0" hangingPunct="1">
              <a:defRPr kumimoji="1" sz="2400" kern="1200">
                <a:solidFill>
                  <a:schemeClr val="tx1"/>
                </a:solidFill>
                <a:latin typeface="Arial" charset="0"/>
                <a:ea typeface="+mn-ea"/>
                <a:cs typeface="+mn-cs"/>
              </a:defRPr>
            </a:lvl9pPr>
          </a:lstStyle>
          <a:p>
            <a:pPr algn="ctr" rtl="1" eaLnBrk="1" hangingPunct="1"/>
            <a:r>
              <a:rPr lang="ar-KW" sz="4000" b="1" dirty="0">
                <a:latin typeface="Traditional Arabic" pitchFamily="2" charset="-78"/>
                <a:cs typeface="Traditional Arabic" pitchFamily="2" charset="-78"/>
              </a:rPr>
              <a:t>من كتاب زاد الأخيار</a:t>
            </a:r>
          </a:p>
        </p:txBody>
      </p:sp>
      <p:pic>
        <p:nvPicPr>
          <p:cNvPr id="2" name="صورة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046116" y="144021"/>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additive="base">
                                        <p:cTn id="7" dur="2000" fill="hold"/>
                                        <p:tgtEl>
                                          <p:spTgt spid="2054"/>
                                        </p:tgtEl>
                                        <p:attrNameLst>
                                          <p:attrName>ppt_x</p:attrName>
                                        </p:attrNameLst>
                                      </p:cBhvr>
                                      <p:tavLst>
                                        <p:tav tm="0">
                                          <p:val>
                                            <p:strVal val="1+#ppt_w/2"/>
                                          </p:val>
                                        </p:tav>
                                        <p:tav tm="100000">
                                          <p:val>
                                            <p:strVal val="#ppt_x"/>
                                          </p:val>
                                        </p:tav>
                                      </p:tavLst>
                                    </p:anim>
                                    <p:anim calcmode="lin" valueType="num">
                                      <p:cBhvr additive="base">
                                        <p:cTn id="8" dur="2000" fill="hold"/>
                                        <p:tgtEl>
                                          <p:spTgt spid="205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55"/>
                                        </p:tgtEl>
                                        <p:attrNameLst>
                                          <p:attrName>style.visibility</p:attrName>
                                        </p:attrNameLst>
                                      </p:cBhvr>
                                      <p:to>
                                        <p:strVal val="visible"/>
                                      </p:to>
                                    </p:set>
                                    <p:anim calcmode="lin" valueType="num">
                                      <p:cBhvr additive="base">
                                        <p:cTn id="11" dur="2000" fill="hold"/>
                                        <p:tgtEl>
                                          <p:spTgt spid="2055"/>
                                        </p:tgtEl>
                                        <p:attrNameLst>
                                          <p:attrName>ppt_x</p:attrName>
                                        </p:attrNameLst>
                                      </p:cBhvr>
                                      <p:tavLst>
                                        <p:tav tm="0">
                                          <p:val>
                                            <p:strVal val="1+#ppt_w/2"/>
                                          </p:val>
                                        </p:tav>
                                        <p:tav tm="100000">
                                          <p:val>
                                            <p:strVal val="#ppt_x"/>
                                          </p:val>
                                        </p:tav>
                                      </p:tavLst>
                                    </p:anim>
                                    <p:anim calcmode="lin" valueType="num">
                                      <p:cBhvr additive="base">
                                        <p:cTn id="12" dur="2000" fill="hold"/>
                                        <p:tgtEl>
                                          <p:spTgt spid="205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2000"/>
                            </p:stCondLst>
                            <p:childTnLst>
                              <p:par>
                                <p:cTn id="14" presetID="2" presetClass="entr" presetSubtype="2" fill="hold" nodeType="afterEffect">
                                  <p:stCondLst>
                                    <p:cond delay="0"/>
                                  </p:stCondLst>
                                  <p:childTnLst>
                                    <p:set>
                                      <p:cBhvr>
                                        <p:cTn id="15" dur="1" fill="hold">
                                          <p:stCondLst>
                                            <p:cond delay="0"/>
                                          </p:stCondLst>
                                        </p:cTn>
                                        <p:tgtEl>
                                          <p:spTgt spid="2056"/>
                                        </p:tgtEl>
                                        <p:attrNameLst>
                                          <p:attrName>style.visibility</p:attrName>
                                        </p:attrNameLst>
                                      </p:cBhvr>
                                      <p:to>
                                        <p:strVal val="visible"/>
                                      </p:to>
                                    </p:set>
                                    <p:anim calcmode="lin" valueType="num">
                                      <p:cBhvr additive="base">
                                        <p:cTn id="16" dur="2000" fill="hold"/>
                                        <p:tgtEl>
                                          <p:spTgt spid="2056"/>
                                        </p:tgtEl>
                                        <p:attrNameLst>
                                          <p:attrName>ppt_x</p:attrName>
                                        </p:attrNameLst>
                                      </p:cBhvr>
                                      <p:tavLst>
                                        <p:tav tm="0">
                                          <p:val>
                                            <p:strVal val="1+#ppt_w/2"/>
                                          </p:val>
                                        </p:tav>
                                        <p:tav tm="100000">
                                          <p:val>
                                            <p:strVal val="#ppt_x"/>
                                          </p:val>
                                        </p:tav>
                                      </p:tavLst>
                                    </p:anim>
                                    <p:anim calcmode="lin" valueType="num">
                                      <p:cBhvr additive="base">
                                        <p:cTn id="17" dur="2000" fill="hold"/>
                                        <p:tgtEl>
                                          <p:spTgt spid="205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057"/>
                                        </p:tgtEl>
                                        <p:attrNameLst>
                                          <p:attrName>style.visibility</p:attrName>
                                        </p:attrNameLst>
                                      </p:cBhvr>
                                      <p:to>
                                        <p:strVal val="visible"/>
                                      </p:to>
                                    </p:set>
                                    <p:anim calcmode="lin" valueType="num">
                                      <p:cBhvr additive="base">
                                        <p:cTn id="20" dur="2000" fill="hold"/>
                                        <p:tgtEl>
                                          <p:spTgt spid="2057"/>
                                        </p:tgtEl>
                                        <p:attrNameLst>
                                          <p:attrName>ppt_x</p:attrName>
                                        </p:attrNameLst>
                                      </p:cBhvr>
                                      <p:tavLst>
                                        <p:tav tm="0">
                                          <p:val>
                                            <p:strVal val="1+#ppt_w/2"/>
                                          </p:val>
                                        </p:tav>
                                        <p:tav tm="100000">
                                          <p:val>
                                            <p:strVal val="#ppt_x"/>
                                          </p:val>
                                        </p:tav>
                                      </p:tavLst>
                                    </p:anim>
                                    <p:anim calcmode="lin" valueType="num">
                                      <p:cBhvr additive="base">
                                        <p:cTn id="21" dur="2000" fill="hold"/>
                                        <p:tgtEl>
                                          <p:spTgt spid="2057"/>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4000"/>
                            </p:stCondLst>
                            <p:childTnLst>
                              <p:par>
                                <p:cTn id="23" presetID="2" presetClass="entr" presetSubtype="2" fill="hold" nodeType="afterEffect">
                                  <p:stCondLst>
                                    <p:cond delay="0"/>
                                  </p:stCondLst>
                                  <p:childTnLst>
                                    <p:set>
                                      <p:cBhvr>
                                        <p:cTn id="24" dur="1" fill="hold">
                                          <p:stCondLst>
                                            <p:cond delay="0"/>
                                          </p:stCondLst>
                                        </p:cTn>
                                        <p:tgtEl>
                                          <p:spTgt spid="2058"/>
                                        </p:tgtEl>
                                        <p:attrNameLst>
                                          <p:attrName>style.visibility</p:attrName>
                                        </p:attrNameLst>
                                      </p:cBhvr>
                                      <p:to>
                                        <p:strVal val="visible"/>
                                      </p:to>
                                    </p:set>
                                    <p:anim calcmode="lin" valueType="num">
                                      <p:cBhvr additive="base">
                                        <p:cTn id="25" dur="2000" fill="hold"/>
                                        <p:tgtEl>
                                          <p:spTgt spid="2058"/>
                                        </p:tgtEl>
                                        <p:attrNameLst>
                                          <p:attrName>ppt_x</p:attrName>
                                        </p:attrNameLst>
                                      </p:cBhvr>
                                      <p:tavLst>
                                        <p:tav tm="0">
                                          <p:val>
                                            <p:strVal val="1+#ppt_w/2"/>
                                          </p:val>
                                        </p:tav>
                                        <p:tav tm="100000">
                                          <p:val>
                                            <p:strVal val="#ppt_x"/>
                                          </p:val>
                                        </p:tav>
                                      </p:tavLst>
                                    </p:anim>
                                    <p:anim calcmode="lin" valueType="num">
                                      <p:cBhvr additive="base">
                                        <p:cTn id="26" dur="2000" fill="hold"/>
                                        <p:tgtEl>
                                          <p:spTgt spid="205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059"/>
                                        </p:tgtEl>
                                        <p:attrNameLst>
                                          <p:attrName>style.visibility</p:attrName>
                                        </p:attrNameLst>
                                      </p:cBhvr>
                                      <p:to>
                                        <p:strVal val="visible"/>
                                      </p:to>
                                    </p:set>
                                    <p:anim calcmode="lin" valueType="num">
                                      <p:cBhvr additive="base">
                                        <p:cTn id="29" dur="2000" fill="hold"/>
                                        <p:tgtEl>
                                          <p:spTgt spid="2059"/>
                                        </p:tgtEl>
                                        <p:attrNameLst>
                                          <p:attrName>ppt_x</p:attrName>
                                        </p:attrNameLst>
                                      </p:cBhvr>
                                      <p:tavLst>
                                        <p:tav tm="0">
                                          <p:val>
                                            <p:strVal val="1+#ppt_w/2"/>
                                          </p:val>
                                        </p:tav>
                                        <p:tav tm="100000">
                                          <p:val>
                                            <p:strVal val="#ppt_x"/>
                                          </p:val>
                                        </p:tav>
                                      </p:tavLst>
                                    </p:anim>
                                    <p:anim calcmode="lin" valueType="num">
                                      <p:cBhvr additive="base">
                                        <p:cTn id="30" dur="2000" fill="hold"/>
                                        <p:tgtEl>
                                          <p:spTgt spid="2059"/>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6000"/>
                            </p:stCondLst>
                            <p:childTnLst>
                              <p:par>
                                <p:cTn id="32" presetID="2" presetClass="entr" presetSubtype="2" fill="hold" nodeType="afterEffect">
                                  <p:stCondLst>
                                    <p:cond delay="0"/>
                                  </p:stCondLst>
                                  <p:childTnLst>
                                    <p:set>
                                      <p:cBhvr>
                                        <p:cTn id="33" dur="1" fill="hold">
                                          <p:stCondLst>
                                            <p:cond delay="0"/>
                                          </p:stCondLst>
                                        </p:cTn>
                                        <p:tgtEl>
                                          <p:spTgt spid="2060"/>
                                        </p:tgtEl>
                                        <p:attrNameLst>
                                          <p:attrName>style.visibility</p:attrName>
                                        </p:attrNameLst>
                                      </p:cBhvr>
                                      <p:to>
                                        <p:strVal val="visible"/>
                                      </p:to>
                                    </p:set>
                                    <p:anim calcmode="lin" valueType="num">
                                      <p:cBhvr additive="base">
                                        <p:cTn id="34" dur="2000" fill="hold"/>
                                        <p:tgtEl>
                                          <p:spTgt spid="2060"/>
                                        </p:tgtEl>
                                        <p:attrNameLst>
                                          <p:attrName>ppt_x</p:attrName>
                                        </p:attrNameLst>
                                      </p:cBhvr>
                                      <p:tavLst>
                                        <p:tav tm="0">
                                          <p:val>
                                            <p:strVal val="1+#ppt_w/2"/>
                                          </p:val>
                                        </p:tav>
                                        <p:tav tm="100000">
                                          <p:val>
                                            <p:strVal val="#ppt_x"/>
                                          </p:val>
                                        </p:tav>
                                      </p:tavLst>
                                    </p:anim>
                                    <p:anim calcmode="lin" valueType="num">
                                      <p:cBhvr additive="base">
                                        <p:cTn id="35" dur="2000" fill="hold"/>
                                        <p:tgtEl>
                                          <p:spTgt spid="2060"/>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061"/>
                                        </p:tgtEl>
                                        <p:attrNameLst>
                                          <p:attrName>style.visibility</p:attrName>
                                        </p:attrNameLst>
                                      </p:cBhvr>
                                      <p:to>
                                        <p:strVal val="visible"/>
                                      </p:to>
                                    </p:set>
                                    <p:anim calcmode="lin" valueType="num">
                                      <p:cBhvr additive="base">
                                        <p:cTn id="38" dur="2000" fill="hold"/>
                                        <p:tgtEl>
                                          <p:spTgt spid="2061"/>
                                        </p:tgtEl>
                                        <p:attrNameLst>
                                          <p:attrName>ppt_x</p:attrName>
                                        </p:attrNameLst>
                                      </p:cBhvr>
                                      <p:tavLst>
                                        <p:tav tm="0">
                                          <p:val>
                                            <p:strVal val="1+#ppt_w/2"/>
                                          </p:val>
                                        </p:tav>
                                        <p:tav tm="100000">
                                          <p:val>
                                            <p:strVal val="#ppt_x"/>
                                          </p:val>
                                        </p:tav>
                                      </p:tavLst>
                                    </p:anim>
                                    <p:anim calcmode="lin" valueType="num">
                                      <p:cBhvr additive="base">
                                        <p:cTn id="39" dur="2000" fill="hold"/>
                                        <p:tgtEl>
                                          <p:spTgt spid="2061"/>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8000"/>
                            </p:stCondLst>
                            <p:childTnLst>
                              <p:par>
                                <p:cTn id="41" presetID="2" presetClass="entr" presetSubtype="2" fill="hold" nodeType="afterEffect">
                                  <p:stCondLst>
                                    <p:cond delay="0"/>
                                  </p:stCondLst>
                                  <p:childTnLst>
                                    <p:set>
                                      <p:cBhvr>
                                        <p:cTn id="42" dur="1" fill="hold">
                                          <p:stCondLst>
                                            <p:cond delay="0"/>
                                          </p:stCondLst>
                                        </p:cTn>
                                        <p:tgtEl>
                                          <p:spTgt spid="2062"/>
                                        </p:tgtEl>
                                        <p:attrNameLst>
                                          <p:attrName>style.visibility</p:attrName>
                                        </p:attrNameLst>
                                      </p:cBhvr>
                                      <p:to>
                                        <p:strVal val="visible"/>
                                      </p:to>
                                    </p:set>
                                    <p:anim calcmode="lin" valueType="num">
                                      <p:cBhvr additive="base">
                                        <p:cTn id="43" dur="2000" fill="hold"/>
                                        <p:tgtEl>
                                          <p:spTgt spid="2062"/>
                                        </p:tgtEl>
                                        <p:attrNameLst>
                                          <p:attrName>ppt_x</p:attrName>
                                        </p:attrNameLst>
                                      </p:cBhvr>
                                      <p:tavLst>
                                        <p:tav tm="0">
                                          <p:val>
                                            <p:strVal val="1+#ppt_w/2"/>
                                          </p:val>
                                        </p:tav>
                                        <p:tav tm="100000">
                                          <p:val>
                                            <p:strVal val="#ppt_x"/>
                                          </p:val>
                                        </p:tav>
                                      </p:tavLst>
                                    </p:anim>
                                    <p:anim calcmode="lin" valueType="num">
                                      <p:cBhvr additive="base">
                                        <p:cTn id="44" dur="2000" fill="hold"/>
                                        <p:tgtEl>
                                          <p:spTgt spid="206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063"/>
                                        </p:tgtEl>
                                        <p:attrNameLst>
                                          <p:attrName>style.visibility</p:attrName>
                                        </p:attrNameLst>
                                      </p:cBhvr>
                                      <p:to>
                                        <p:strVal val="visible"/>
                                      </p:to>
                                    </p:set>
                                    <p:anim calcmode="lin" valueType="num">
                                      <p:cBhvr additive="base">
                                        <p:cTn id="47" dur="2000" fill="hold"/>
                                        <p:tgtEl>
                                          <p:spTgt spid="2063"/>
                                        </p:tgtEl>
                                        <p:attrNameLst>
                                          <p:attrName>ppt_x</p:attrName>
                                        </p:attrNameLst>
                                      </p:cBhvr>
                                      <p:tavLst>
                                        <p:tav tm="0">
                                          <p:val>
                                            <p:strVal val="1+#ppt_w/2"/>
                                          </p:val>
                                        </p:tav>
                                        <p:tav tm="100000">
                                          <p:val>
                                            <p:strVal val="#ppt_x"/>
                                          </p:val>
                                        </p:tav>
                                      </p:tavLst>
                                    </p:anim>
                                    <p:anim calcmode="lin" valueType="num">
                                      <p:cBhvr additive="base">
                                        <p:cTn id="48" dur="2000" fill="hold"/>
                                        <p:tgtEl>
                                          <p:spTgt spid="2063"/>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10000"/>
                            </p:stCondLst>
                            <p:childTnLst>
                              <p:par>
                                <p:cTn id="50" presetID="2" presetClass="entr" presetSubtype="2" fill="hold" nodeType="afterEffect">
                                  <p:stCondLst>
                                    <p:cond delay="0"/>
                                  </p:stCondLst>
                                  <p:childTnLst>
                                    <p:set>
                                      <p:cBhvr>
                                        <p:cTn id="51" dur="1" fill="hold">
                                          <p:stCondLst>
                                            <p:cond delay="0"/>
                                          </p:stCondLst>
                                        </p:cTn>
                                        <p:tgtEl>
                                          <p:spTgt spid="2064"/>
                                        </p:tgtEl>
                                        <p:attrNameLst>
                                          <p:attrName>style.visibility</p:attrName>
                                        </p:attrNameLst>
                                      </p:cBhvr>
                                      <p:to>
                                        <p:strVal val="visible"/>
                                      </p:to>
                                    </p:set>
                                    <p:anim calcmode="lin" valueType="num">
                                      <p:cBhvr additive="base">
                                        <p:cTn id="52" dur="2000" fill="hold"/>
                                        <p:tgtEl>
                                          <p:spTgt spid="2064"/>
                                        </p:tgtEl>
                                        <p:attrNameLst>
                                          <p:attrName>ppt_x</p:attrName>
                                        </p:attrNameLst>
                                      </p:cBhvr>
                                      <p:tavLst>
                                        <p:tav tm="0">
                                          <p:val>
                                            <p:strVal val="1+#ppt_w/2"/>
                                          </p:val>
                                        </p:tav>
                                        <p:tav tm="100000">
                                          <p:val>
                                            <p:strVal val="#ppt_x"/>
                                          </p:val>
                                        </p:tav>
                                      </p:tavLst>
                                    </p:anim>
                                    <p:anim calcmode="lin" valueType="num">
                                      <p:cBhvr additive="base">
                                        <p:cTn id="53" dur="2000" fill="hold"/>
                                        <p:tgtEl>
                                          <p:spTgt spid="2064"/>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065"/>
                                        </p:tgtEl>
                                        <p:attrNameLst>
                                          <p:attrName>style.visibility</p:attrName>
                                        </p:attrNameLst>
                                      </p:cBhvr>
                                      <p:to>
                                        <p:strVal val="visible"/>
                                      </p:to>
                                    </p:set>
                                    <p:anim calcmode="lin" valueType="num">
                                      <p:cBhvr additive="base">
                                        <p:cTn id="56" dur="2000" fill="hold"/>
                                        <p:tgtEl>
                                          <p:spTgt spid="2065"/>
                                        </p:tgtEl>
                                        <p:attrNameLst>
                                          <p:attrName>ppt_x</p:attrName>
                                        </p:attrNameLst>
                                      </p:cBhvr>
                                      <p:tavLst>
                                        <p:tav tm="0">
                                          <p:val>
                                            <p:strVal val="1+#ppt_w/2"/>
                                          </p:val>
                                        </p:tav>
                                        <p:tav tm="100000">
                                          <p:val>
                                            <p:strVal val="#ppt_x"/>
                                          </p:val>
                                        </p:tav>
                                      </p:tavLst>
                                    </p:anim>
                                    <p:anim calcmode="lin" valueType="num">
                                      <p:cBhvr additive="base">
                                        <p:cTn id="57" dur="2000" fill="hold"/>
                                        <p:tgtEl>
                                          <p:spTgt spid="2065"/>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12000"/>
                            </p:stCondLst>
                            <p:childTnLst>
                              <p:par>
                                <p:cTn id="59" presetID="2" presetClass="entr" presetSubtype="2" fill="hold" nodeType="afterEffect">
                                  <p:stCondLst>
                                    <p:cond delay="0"/>
                                  </p:stCondLst>
                                  <p:childTnLst>
                                    <p:set>
                                      <p:cBhvr>
                                        <p:cTn id="60" dur="1" fill="hold">
                                          <p:stCondLst>
                                            <p:cond delay="0"/>
                                          </p:stCondLst>
                                        </p:cTn>
                                        <p:tgtEl>
                                          <p:spTgt spid="2066"/>
                                        </p:tgtEl>
                                        <p:attrNameLst>
                                          <p:attrName>style.visibility</p:attrName>
                                        </p:attrNameLst>
                                      </p:cBhvr>
                                      <p:to>
                                        <p:strVal val="visible"/>
                                      </p:to>
                                    </p:set>
                                    <p:anim calcmode="lin" valueType="num">
                                      <p:cBhvr additive="base">
                                        <p:cTn id="61" dur="2000" fill="hold"/>
                                        <p:tgtEl>
                                          <p:spTgt spid="2066"/>
                                        </p:tgtEl>
                                        <p:attrNameLst>
                                          <p:attrName>ppt_x</p:attrName>
                                        </p:attrNameLst>
                                      </p:cBhvr>
                                      <p:tavLst>
                                        <p:tav tm="0">
                                          <p:val>
                                            <p:strVal val="1+#ppt_w/2"/>
                                          </p:val>
                                        </p:tav>
                                        <p:tav tm="100000">
                                          <p:val>
                                            <p:strVal val="#ppt_x"/>
                                          </p:val>
                                        </p:tav>
                                      </p:tavLst>
                                    </p:anim>
                                    <p:anim calcmode="lin" valueType="num">
                                      <p:cBhvr additive="base">
                                        <p:cTn id="62" dur="2000" fill="hold"/>
                                        <p:tgtEl>
                                          <p:spTgt spid="206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067"/>
                                        </p:tgtEl>
                                        <p:attrNameLst>
                                          <p:attrName>style.visibility</p:attrName>
                                        </p:attrNameLst>
                                      </p:cBhvr>
                                      <p:to>
                                        <p:strVal val="visible"/>
                                      </p:to>
                                    </p:set>
                                    <p:anim calcmode="lin" valueType="num">
                                      <p:cBhvr additive="base">
                                        <p:cTn id="65" dur="2000" fill="hold"/>
                                        <p:tgtEl>
                                          <p:spTgt spid="2067"/>
                                        </p:tgtEl>
                                        <p:attrNameLst>
                                          <p:attrName>ppt_x</p:attrName>
                                        </p:attrNameLst>
                                      </p:cBhvr>
                                      <p:tavLst>
                                        <p:tav tm="0">
                                          <p:val>
                                            <p:strVal val="1+#ppt_w/2"/>
                                          </p:val>
                                        </p:tav>
                                        <p:tav tm="100000">
                                          <p:val>
                                            <p:strVal val="#ppt_x"/>
                                          </p:val>
                                        </p:tav>
                                      </p:tavLst>
                                    </p:anim>
                                    <p:anim calcmode="lin" valueType="num">
                                      <p:cBhvr additive="base">
                                        <p:cTn id="66" dur="2000" fill="hold"/>
                                        <p:tgtEl>
                                          <p:spTgt spid="2067"/>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14000"/>
                            </p:stCondLst>
                            <p:childTnLst>
                              <p:par>
                                <p:cTn id="68" presetID="2" presetClass="entr" presetSubtype="2" fill="hold" nodeType="afterEffect">
                                  <p:stCondLst>
                                    <p:cond delay="0"/>
                                  </p:stCondLst>
                                  <p:childTnLst>
                                    <p:set>
                                      <p:cBhvr>
                                        <p:cTn id="69" dur="1" fill="hold">
                                          <p:stCondLst>
                                            <p:cond delay="0"/>
                                          </p:stCondLst>
                                        </p:cTn>
                                        <p:tgtEl>
                                          <p:spTgt spid="2068"/>
                                        </p:tgtEl>
                                        <p:attrNameLst>
                                          <p:attrName>style.visibility</p:attrName>
                                        </p:attrNameLst>
                                      </p:cBhvr>
                                      <p:to>
                                        <p:strVal val="visible"/>
                                      </p:to>
                                    </p:set>
                                    <p:anim calcmode="lin" valueType="num">
                                      <p:cBhvr additive="base">
                                        <p:cTn id="70" dur="2000" fill="hold"/>
                                        <p:tgtEl>
                                          <p:spTgt spid="2068"/>
                                        </p:tgtEl>
                                        <p:attrNameLst>
                                          <p:attrName>ppt_x</p:attrName>
                                        </p:attrNameLst>
                                      </p:cBhvr>
                                      <p:tavLst>
                                        <p:tav tm="0">
                                          <p:val>
                                            <p:strVal val="1+#ppt_w/2"/>
                                          </p:val>
                                        </p:tav>
                                        <p:tav tm="100000">
                                          <p:val>
                                            <p:strVal val="#ppt_x"/>
                                          </p:val>
                                        </p:tav>
                                      </p:tavLst>
                                    </p:anim>
                                    <p:anim calcmode="lin" valueType="num">
                                      <p:cBhvr additive="base">
                                        <p:cTn id="71" dur="2000" fill="hold"/>
                                        <p:tgtEl>
                                          <p:spTgt spid="2068"/>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069"/>
                                        </p:tgtEl>
                                        <p:attrNameLst>
                                          <p:attrName>style.visibility</p:attrName>
                                        </p:attrNameLst>
                                      </p:cBhvr>
                                      <p:to>
                                        <p:strVal val="visible"/>
                                      </p:to>
                                    </p:set>
                                    <p:anim calcmode="lin" valueType="num">
                                      <p:cBhvr additive="base">
                                        <p:cTn id="74" dur="2000" fill="hold"/>
                                        <p:tgtEl>
                                          <p:spTgt spid="2069"/>
                                        </p:tgtEl>
                                        <p:attrNameLst>
                                          <p:attrName>ppt_x</p:attrName>
                                        </p:attrNameLst>
                                      </p:cBhvr>
                                      <p:tavLst>
                                        <p:tav tm="0">
                                          <p:val>
                                            <p:strVal val="1+#ppt_w/2"/>
                                          </p:val>
                                        </p:tav>
                                        <p:tav tm="100000">
                                          <p:val>
                                            <p:strVal val="#ppt_x"/>
                                          </p:val>
                                        </p:tav>
                                      </p:tavLst>
                                    </p:anim>
                                    <p:anim calcmode="lin" valueType="num">
                                      <p:cBhvr additive="base">
                                        <p:cTn id="75" dur="2000" fill="hold"/>
                                        <p:tgtEl>
                                          <p:spTgt spid="20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P spid="2057" grpId="0" animBg="1"/>
      <p:bldP spid="2059" grpId="0" animBg="1"/>
      <p:bldP spid="2061" grpId="0" animBg="1"/>
      <p:bldP spid="2063" grpId="0" animBg="1"/>
      <p:bldP spid="2065" grpId="0" animBg="1"/>
      <p:bldP spid="2067" grpId="0" animBg="1"/>
      <p:bldP spid="206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Text Box 6"/>
          <p:cNvSpPr txBox="1">
            <a:spLocks noChangeArrowheads="1"/>
          </p:cNvSpPr>
          <p:nvPr/>
        </p:nvSpPr>
        <p:spPr bwMode="auto">
          <a:xfrm>
            <a:off x="3275013" y="2565400"/>
            <a:ext cx="56896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4000" b="1" dirty="0">
                <a:solidFill>
                  <a:srgbClr val="008000"/>
                </a:solidFill>
                <a:cs typeface="Traditional Arabic" pitchFamily="2" charset="-78"/>
              </a:rPr>
              <a:t>1 - الحياءُ </a:t>
            </a:r>
            <a:r>
              <a:rPr lang="ar-EG" sz="4000" b="1" dirty="0" smtClean="0">
                <a:solidFill>
                  <a:srgbClr val="008000"/>
                </a:solidFill>
                <a:cs typeface="Traditional Arabic" pitchFamily="2" charset="-78"/>
              </a:rPr>
              <a:t>لغة</a:t>
            </a:r>
            <a:r>
              <a:rPr lang="ar-KW" sz="4000" b="1" dirty="0">
                <a:solidFill>
                  <a:srgbClr val="008000"/>
                </a:solidFill>
                <a:cs typeface="Traditional Arabic" pitchFamily="2" charset="-78"/>
              </a:rPr>
              <a:t>ً</a:t>
            </a:r>
            <a:r>
              <a:rPr lang="ar-EG" sz="4000" b="1" dirty="0" smtClean="0">
                <a:solidFill>
                  <a:srgbClr val="008000"/>
                </a:solidFill>
                <a:cs typeface="Traditional Arabic" pitchFamily="2" charset="-78"/>
              </a:rPr>
              <a:t>:</a:t>
            </a:r>
            <a:r>
              <a:rPr lang="ar-EG" sz="4000" b="1" dirty="0" smtClean="0">
                <a:cs typeface="Traditional Arabic" pitchFamily="2" charset="-78"/>
              </a:rPr>
              <a:t> </a:t>
            </a:r>
            <a:r>
              <a:rPr lang="ar-EG" sz="4000" b="1" dirty="0">
                <a:cs typeface="Traditional Arabic" pitchFamily="2" charset="-78"/>
              </a:rPr>
              <a:t>انقباضُ النفس عن الشَّيء القبيح</a:t>
            </a:r>
            <a:r>
              <a:rPr lang="ar-KW" sz="4000" b="1" dirty="0">
                <a:cs typeface="Traditional Arabic" pitchFamily="2" charset="-78"/>
              </a:rPr>
              <a:t> </a:t>
            </a:r>
            <a:r>
              <a:rPr lang="ar-EG" sz="4000" b="1" dirty="0">
                <a:cs typeface="Traditional Arabic" pitchFamily="2" charset="-78"/>
              </a:rPr>
              <a:t>، وتركه مخافة الذَّم.  </a:t>
            </a:r>
          </a:p>
          <a:p>
            <a:pPr algn="justLow"/>
            <a:r>
              <a:rPr lang="ar-EG" sz="4000" b="1" dirty="0">
                <a:solidFill>
                  <a:srgbClr val="008000"/>
                </a:solidFill>
                <a:cs typeface="Traditional Arabic" pitchFamily="2" charset="-78"/>
              </a:rPr>
              <a:t>2 - والحياء شرعاً:</a:t>
            </a:r>
            <a:r>
              <a:rPr lang="ar-EG" sz="4000" b="1" dirty="0">
                <a:cs typeface="Traditional Arabic" pitchFamily="2" charset="-78"/>
              </a:rPr>
              <a:t> خُلُقٌ يبعث على ترك القبائح، ويمنعُ من التَّفريط في حقّ ذي الحقّ.</a:t>
            </a:r>
            <a:r>
              <a:rPr lang="ar-EG" sz="4000" dirty="0">
                <a:cs typeface="Traditional Arabic" pitchFamily="2" charset="-78"/>
              </a:rPr>
              <a:t> </a:t>
            </a:r>
            <a:endParaRPr lang="en-US" sz="4000" dirty="0">
              <a:cs typeface="Traditional Arabic" pitchFamily="2" charset="-78"/>
            </a:endParaRPr>
          </a:p>
        </p:txBody>
      </p:sp>
      <p:sp>
        <p:nvSpPr>
          <p:cNvPr id="3079" name="Text Box 7"/>
          <p:cNvSpPr txBox="1">
            <a:spLocks noChangeArrowheads="1"/>
          </p:cNvSpPr>
          <p:nvPr/>
        </p:nvSpPr>
        <p:spPr bwMode="auto">
          <a:xfrm>
            <a:off x="3492500" y="692150"/>
            <a:ext cx="54006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6000" b="1" dirty="0">
                <a:solidFill>
                  <a:schemeClr val="accent2"/>
                </a:solidFill>
                <a:cs typeface="Traditional Arabic" pitchFamily="2" charset="-78"/>
              </a:rPr>
              <a:t>أولا - معنى </a:t>
            </a:r>
            <a:r>
              <a:rPr lang="ar-EG" sz="6000" b="1" dirty="0" smtClean="0">
                <a:solidFill>
                  <a:schemeClr val="accent2"/>
                </a:solidFill>
                <a:cs typeface="Traditional Arabic" pitchFamily="2" charset="-78"/>
              </a:rPr>
              <a:t>الحياء:</a:t>
            </a:r>
            <a:endParaRPr lang="en-US" sz="6000" dirty="0">
              <a:solidFill>
                <a:schemeClr val="accent2"/>
              </a:solidFill>
              <a:cs typeface="Traditional Arabic" pitchFamily="2" charset="-78"/>
            </a:endParaRPr>
          </a:p>
        </p:txBody>
      </p:sp>
      <p:pic>
        <p:nvPicPr>
          <p:cNvPr id="3080" name="Picture 8" descr="SAIL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3081" name="WordArt 9">
            <a:hlinkClick r:id="rId3"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pic>
        <p:nvPicPr>
          <p:cNvPr id="6" name="صورة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3080"/>
                                        </p:tgtEl>
                                        <p:attrNameLst>
                                          <p:attrName>style.visibility</p:attrName>
                                        </p:attrNameLst>
                                      </p:cBhvr>
                                      <p:to>
                                        <p:strVal val="visible"/>
                                      </p:to>
                                    </p:set>
                                    <p:anim calcmode="lin" valueType="num">
                                      <p:cBhvr additive="base">
                                        <p:cTn id="7" dur="2000" fill="hold"/>
                                        <p:tgtEl>
                                          <p:spTgt spid="3080"/>
                                        </p:tgtEl>
                                        <p:attrNameLst>
                                          <p:attrName>ppt_x</p:attrName>
                                        </p:attrNameLst>
                                      </p:cBhvr>
                                      <p:tavLst>
                                        <p:tav tm="0">
                                          <p:val>
                                            <p:strVal val="1+#ppt_w/2"/>
                                          </p:val>
                                        </p:tav>
                                        <p:tav tm="100000">
                                          <p:val>
                                            <p:strVal val="#ppt_x"/>
                                          </p:val>
                                        </p:tav>
                                      </p:tavLst>
                                    </p:anim>
                                    <p:anim calcmode="lin" valueType="num">
                                      <p:cBhvr additive="base">
                                        <p:cTn id="8" dur="2000" fill="hold"/>
                                        <p:tgtEl>
                                          <p:spTgt spid="308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081"/>
                                        </p:tgtEl>
                                        <p:attrNameLst>
                                          <p:attrName>style.visibility</p:attrName>
                                        </p:attrNameLst>
                                      </p:cBhvr>
                                      <p:to>
                                        <p:strVal val="visible"/>
                                      </p:to>
                                    </p:set>
                                    <p:anim calcmode="lin" valueType="num">
                                      <p:cBhvr additive="base">
                                        <p:cTn id="11" dur="2000" fill="hold"/>
                                        <p:tgtEl>
                                          <p:spTgt spid="3081"/>
                                        </p:tgtEl>
                                        <p:attrNameLst>
                                          <p:attrName>ppt_x</p:attrName>
                                        </p:attrNameLst>
                                      </p:cBhvr>
                                      <p:tavLst>
                                        <p:tav tm="0">
                                          <p:val>
                                            <p:strVal val="1+#ppt_w/2"/>
                                          </p:val>
                                        </p:tav>
                                        <p:tav tm="100000">
                                          <p:val>
                                            <p:strVal val="#ppt_x"/>
                                          </p:val>
                                        </p:tav>
                                      </p:tavLst>
                                    </p:anim>
                                    <p:anim calcmode="lin" valueType="num">
                                      <p:cBhvr additive="base">
                                        <p:cTn id="12" dur="2000" fill="hold"/>
                                        <p:tgtEl>
                                          <p:spTgt spid="30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ext Box 6"/>
          <p:cNvSpPr txBox="1">
            <a:spLocks noChangeArrowheads="1"/>
          </p:cNvSpPr>
          <p:nvPr/>
        </p:nvSpPr>
        <p:spPr bwMode="auto">
          <a:xfrm>
            <a:off x="3347866" y="1700213"/>
            <a:ext cx="5545310" cy="478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Low"/>
            <a:r>
              <a:rPr lang="ar-KW" sz="2800" b="1" dirty="0">
                <a:cs typeface="Traditional Arabic" pitchFamily="2" charset="-78"/>
              </a:rPr>
              <a:t>قال </a:t>
            </a:r>
            <a:r>
              <a:rPr lang="ar-EG" sz="2800" b="1" dirty="0">
                <a:cs typeface="Traditional Arabic" pitchFamily="2" charset="-78"/>
              </a:rPr>
              <a:t>صلى الله عليه وسلم : ”</a:t>
            </a:r>
            <a:r>
              <a:rPr lang="ar-KW" sz="2800" b="1" dirty="0">
                <a:cs typeface="Traditional Arabic" pitchFamily="2" charset="-78"/>
              </a:rPr>
              <a:t> </a:t>
            </a:r>
            <a:r>
              <a:rPr lang="ar-EG" sz="2800" b="1" dirty="0">
                <a:solidFill>
                  <a:srgbClr val="008000"/>
                </a:solidFill>
                <a:cs typeface="Traditional Arabic" pitchFamily="2" charset="-78"/>
              </a:rPr>
              <a:t>الحياءُ من الإيمان</a:t>
            </a:r>
            <a:r>
              <a:rPr lang="ar-KW" sz="2800" b="1" dirty="0">
                <a:cs typeface="Traditional Arabic" pitchFamily="2" charset="-78"/>
              </a:rPr>
              <a:t> </a:t>
            </a:r>
            <a:r>
              <a:rPr lang="ar-EG" sz="2800" b="1" dirty="0">
                <a:cs typeface="Traditional Arabic" pitchFamily="2" charset="-78"/>
              </a:rPr>
              <a:t>”</a:t>
            </a:r>
            <a:r>
              <a:rPr lang="ar-KW" sz="2800" b="1" dirty="0">
                <a:cs typeface="Traditional Arabic" pitchFamily="2" charset="-78"/>
              </a:rPr>
              <a:t> </a:t>
            </a:r>
            <a:r>
              <a:rPr lang="ar-EG" sz="2800" b="1" dirty="0">
                <a:cs typeface="Traditional Arabic" pitchFamily="2" charset="-78"/>
              </a:rPr>
              <a:t> رواه البخاري ومسلم.</a:t>
            </a:r>
          </a:p>
          <a:p>
            <a:pPr algn="justLow"/>
            <a:r>
              <a:rPr lang="ar-EG" sz="2800" b="1" dirty="0">
                <a:cs typeface="Traditional Arabic" pitchFamily="2" charset="-78"/>
              </a:rPr>
              <a:t>وقال: ”</a:t>
            </a:r>
            <a:r>
              <a:rPr lang="ar-KW" sz="2800" b="1" dirty="0">
                <a:cs typeface="Traditional Arabic" pitchFamily="2" charset="-78"/>
              </a:rPr>
              <a:t> </a:t>
            </a:r>
            <a:r>
              <a:rPr lang="ar-EG" sz="2800" b="1" dirty="0">
                <a:solidFill>
                  <a:srgbClr val="008000"/>
                </a:solidFill>
                <a:cs typeface="Traditional Arabic" pitchFamily="2" charset="-78"/>
              </a:rPr>
              <a:t>الحياء لا يأتي إلا بخير</a:t>
            </a:r>
            <a:r>
              <a:rPr lang="ar-EG" sz="2800" b="1" dirty="0">
                <a:cs typeface="Traditional Arabic" pitchFamily="2" charset="-78"/>
              </a:rPr>
              <a:t>" رواه البخاري </a:t>
            </a:r>
            <a:r>
              <a:rPr lang="ar-EG" sz="2800" b="1" dirty="0" smtClean="0">
                <a:cs typeface="Traditional Arabic" pitchFamily="2" charset="-78"/>
              </a:rPr>
              <a:t>ومسلم.</a:t>
            </a:r>
            <a:endParaRPr lang="ar-EG" sz="2800" b="1" dirty="0">
              <a:cs typeface="Traditional Arabic" pitchFamily="2" charset="-78"/>
            </a:endParaRPr>
          </a:p>
          <a:p>
            <a:pPr algn="justLow"/>
            <a:r>
              <a:rPr lang="ar-EG" sz="2800" b="1" dirty="0">
                <a:cs typeface="Traditional Arabic" pitchFamily="2" charset="-78"/>
              </a:rPr>
              <a:t>وقال النبي صلى الله عليه وسلم ”</a:t>
            </a:r>
            <a:r>
              <a:rPr lang="ar-KW" sz="2800" b="1" dirty="0">
                <a:cs typeface="Traditional Arabic" pitchFamily="2" charset="-78"/>
              </a:rPr>
              <a:t> </a:t>
            </a:r>
            <a:r>
              <a:rPr lang="ar-EG" sz="2800" b="1" dirty="0">
                <a:cs typeface="Traditional Arabic" pitchFamily="2" charset="-78"/>
              </a:rPr>
              <a:t>إذا لم تستح فاصنع ما شئت" رواه البخاري.</a:t>
            </a:r>
          </a:p>
          <a:p>
            <a:pPr algn="justLow"/>
            <a:r>
              <a:rPr lang="ar-EG" sz="2800" b="1" dirty="0">
                <a:solidFill>
                  <a:schemeClr val="accent2"/>
                </a:solidFill>
                <a:cs typeface="Traditional Arabic" pitchFamily="2" charset="-78"/>
              </a:rPr>
              <a:t>قال عنه الإمام النووي:</a:t>
            </a:r>
            <a:r>
              <a:rPr lang="ar-EG" sz="2800" b="1" dirty="0">
                <a:cs typeface="Traditional Arabic" pitchFamily="2" charset="-78"/>
              </a:rPr>
              <a:t> إنَّ علي هذا الحديث مدار أحكام الإسلام، وتوضيح ذلك: أنَّ المأمورَ به: - الواجب والمندوب - يُستحيا من تركه. والمنهي عنه: - الحرام </a:t>
            </a:r>
            <a:r>
              <a:rPr lang="ar-EG" sz="2800" b="1" dirty="0" err="1">
                <a:cs typeface="Traditional Arabic" pitchFamily="2" charset="-78"/>
              </a:rPr>
              <a:t>والكروه</a:t>
            </a:r>
            <a:r>
              <a:rPr lang="ar-EG" sz="2800" b="1" dirty="0">
                <a:cs typeface="Traditional Arabic" pitchFamily="2" charset="-78"/>
              </a:rPr>
              <a:t> - يُستحيا من فِعْله وأما المباح فالحياءُ من فِعْله جائز، وكذا من تركه، فتضمَّن الحديثُ الأحكام الخمسة كلَّها.</a:t>
            </a:r>
            <a:endParaRPr lang="en-US" sz="2800" b="1" dirty="0">
              <a:cs typeface="Traditional Arabic" pitchFamily="2" charset="-78"/>
            </a:endParaRPr>
          </a:p>
        </p:txBody>
      </p:sp>
      <p:sp>
        <p:nvSpPr>
          <p:cNvPr id="4103" name="Text Box 7"/>
          <p:cNvSpPr txBox="1">
            <a:spLocks noChangeArrowheads="1"/>
          </p:cNvSpPr>
          <p:nvPr/>
        </p:nvSpPr>
        <p:spPr bwMode="auto">
          <a:xfrm>
            <a:off x="3347865" y="404813"/>
            <a:ext cx="5256386"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6600" b="1" dirty="0">
                <a:solidFill>
                  <a:schemeClr val="accent2"/>
                </a:solidFill>
                <a:cs typeface="Traditional Arabic" pitchFamily="2" charset="-78"/>
              </a:rPr>
              <a:t>ثانيا - أهمية </a:t>
            </a:r>
            <a:r>
              <a:rPr lang="ar-EG" sz="6600" b="1" dirty="0" smtClean="0">
                <a:solidFill>
                  <a:schemeClr val="accent2"/>
                </a:solidFill>
                <a:cs typeface="Traditional Arabic" pitchFamily="2" charset="-78"/>
              </a:rPr>
              <a:t>الحياء:</a:t>
            </a:r>
            <a:endParaRPr lang="en-US" sz="6600" dirty="0">
              <a:solidFill>
                <a:schemeClr val="accent2"/>
              </a:solidFill>
              <a:cs typeface="Traditional Arabic" pitchFamily="2" charset="-78"/>
            </a:endParaRPr>
          </a:p>
        </p:txBody>
      </p:sp>
      <p:pic>
        <p:nvPicPr>
          <p:cNvPr id="4107" name="Picture 11" descr="SAIL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4108" name="WordArt 12">
            <a:hlinkClick r:id="rId3"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pic>
        <p:nvPicPr>
          <p:cNvPr id="6" name="صورة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4107"/>
                                        </p:tgtEl>
                                        <p:attrNameLst>
                                          <p:attrName>style.visibility</p:attrName>
                                        </p:attrNameLst>
                                      </p:cBhvr>
                                      <p:to>
                                        <p:strVal val="visible"/>
                                      </p:to>
                                    </p:set>
                                    <p:anim calcmode="lin" valueType="num">
                                      <p:cBhvr additive="base">
                                        <p:cTn id="7" dur="2000" fill="hold"/>
                                        <p:tgtEl>
                                          <p:spTgt spid="4107"/>
                                        </p:tgtEl>
                                        <p:attrNameLst>
                                          <p:attrName>ppt_x</p:attrName>
                                        </p:attrNameLst>
                                      </p:cBhvr>
                                      <p:tavLst>
                                        <p:tav tm="0">
                                          <p:val>
                                            <p:strVal val="1+#ppt_w/2"/>
                                          </p:val>
                                        </p:tav>
                                        <p:tav tm="100000">
                                          <p:val>
                                            <p:strVal val="#ppt_x"/>
                                          </p:val>
                                        </p:tav>
                                      </p:tavLst>
                                    </p:anim>
                                    <p:anim calcmode="lin" valueType="num">
                                      <p:cBhvr additive="base">
                                        <p:cTn id="8" dur="2000" fill="hold"/>
                                        <p:tgtEl>
                                          <p:spTgt spid="410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108"/>
                                        </p:tgtEl>
                                        <p:attrNameLst>
                                          <p:attrName>style.visibility</p:attrName>
                                        </p:attrNameLst>
                                      </p:cBhvr>
                                      <p:to>
                                        <p:strVal val="visible"/>
                                      </p:to>
                                    </p:set>
                                    <p:anim calcmode="lin" valueType="num">
                                      <p:cBhvr additive="base">
                                        <p:cTn id="11" dur="2000" fill="hold"/>
                                        <p:tgtEl>
                                          <p:spTgt spid="4108"/>
                                        </p:tgtEl>
                                        <p:attrNameLst>
                                          <p:attrName>ppt_x</p:attrName>
                                        </p:attrNameLst>
                                      </p:cBhvr>
                                      <p:tavLst>
                                        <p:tav tm="0">
                                          <p:val>
                                            <p:strVal val="1+#ppt_w/2"/>
                                          </p:val>
                                        </p:tav>
                                        <p:tav tm="100000">
                                          <p:val>
                                            <p:strVal val="#ppt_x"/>
                                          </p:val>
                                        </p:tav>
                                      </p:tavLst>
                                    </p:anim>
                                    <p:anim calcmode="lin" valueType="num">
                                      <p:cBhvr additive="base">
                                        <p:cTn id="12" dur="2000" fill="hold"/>
                                        <p:tgtEl>
                                          <p:spTgt spid="4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ext Box 6"/>
          <p:cNvSpPr txBox="1">
            <a:spLocks noChangeArrowheads="1"/>
          </p:cNvSpPr>
          <p:nvPr/>
        </p:nvSpPr>
        <p:spPr bwMode="auto">
          <a:xfrm>
            <a:off x="3132138" y="4397375"/>
            <a:ext cx="576103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Low"/>
            <a:r>
              <a:rPr lang="ar-EG" sz="2400" b="1" dirty="0">
                <a:cs typeface="Traditional Arabic" pitchFamily="2" charset="-78"/>
              </a:rPr>
              <a:t>*  قال الشاعر:</a:t>
            </a:r>
          </a:p>
          <a:p>
            <a:pPr algn="justLow"/>
            <a:r>
              <a:rPr lang="ar-EG" sz="2400" b="1" dirty="0">
                <a:cs typeface="Traditional Arabic" pitchFamily="2" charset="-78"/>
              </a:rPr>
              <a:t>إذا لم تـخش عاقبة الليالي</a:t>
            </a:r>
            <a:r>
              <a:rPr lang="ar-KW" sz="2400" b="1" dirty="0">
                <a:cs typeface="Traditional Arabic" pitchFamily="2" charset="-78"/>
              </a:rPr>
              <a:t> *** </a:t>
            </a:r>
            <a:r>
              <a:rPr lang="ar-EG" sz="2400" b="1" dirty="0">
                <a:cs typeface="Traditional Arabic" pitchFamily="2" charset="-78"/>
              </a:rPr>
              <a:t>ولم تستح فاصـــــنع ما تشاء</a:t>
            </a:r>
          </a:p>
          <a:p>
            <a:pPr algn="justLow"/>
            <a:r>
              <a:rPr lang="ar-EG" sz="2400" b="1" dirty="0">
                <a:cs typeface="Traditional Arabic" pitchFamily="2" charset="-78"/>
              </a:rPr>
              <a:t>فلا والله ما في العيش خير  </a:t>
            </a:r>
            <a:r>
              <a:rPr lang="ar-KW" sz="2400" b="1" dirty="0">
                <a:cs typeface="Traditional Arabic" pitchFamily="2" charset="-78"/>
              </a:rPr>
              <a:t>***</a:t>
            </a:r>
            <a:r>
              <a:rPr lang="ar-EG" sz="2400" b="1" dirty="0">
                <a:cs typeface="Traditional Arabic" pitchFamily="2" charset="-78"/>
              </a:rPr>
              <a:t>ولا الدنيــــا إذا ذهب الحيـاء</a:t>
            </a:r>
          </a:p>
          <a:p>
            <a:pPr algn="justLow"/>
            <a:r>
              <a:rPr lang="ar-EG" sz="2400" b="1" dirty="0">
                <a:cs typeface="Traditional Arabic" pitchFamily="2" charset="-78"/>
              </a:rPr>
              <a:t>يعيش المرء </a:t>
            </a:r>
            <a:r>
              <a:rPr lang="ar-EG" sz="2400" b="1" dirty="0" err="1">
                <a:cs typeface="Traditional Arabic" pitchFamily="2" charset="-78"/>
              </a:rPr>
              <a:t>مااستحي</a:t>
            </a:r>
            <a:r>
              <a:rPr lang="ar-KW" sz="2400" b="1" dirty="0">
                <a:cs typeface="Traditional Arabic" pitchFamily="2" charset="-78"/>
              </a:rPr>
              <a:t>ـ</a:t>
            </a:r>
            <a:r>
              <a:rPr lang="ar-EG" sz="2400" b="1" dirty="0">
                <a:cs typeface="Traditional Arabic" pitchFamily="2" charset="-78"/>
              </a:rPr>
              <a:t>ا بخير</a:t>
            </a:r>
            <a:r>
              <a:rPr lang="ar-KW" sz="2400" b="1" dirty="0">
                <a:cs typeface="Traditional Arabic" pitchFamily="2" charset="-78"/>
              </a:rPr>
              <a:t>***</a:t>
            </a:r>
            <a:r>
              <a:rPr lang="ar-EG" sz="2400" b="1" dirty="0">
                <a:cs typeface="Traditional Arabic" pitchFamily="2" charset="-78"/>
              </a:rPr>
              <a:t>ويبقى العــــود ما بقي اللحـاء</a:t>
            </a:r>
            <a:endParaRPr lang="en-US" sz="2400" b="1" dirty="0">
              <a:cs typeface="Traditional Arabic" pitchFamily="2" charset="-78"/>
            </a:endParaRPr>
          </a:p>
        </p:txBody>
      </p:sp>
      <p:sp>
        <p:nvSpPr>
          <p:cNvPr id="5127" name="Text Box 7"/>
          <p:cNvSpPr txBox="1">
            <a:spLocks noChangeArrowheads="1"/>
          </p:cNvSpPr>
          <p:nvPr/>
        </p:nvSpPr>
        <p:spPr bwMode="auto">
          <a:xfrm>
            <a:off x="3492500" y="404813"/>
            <a:ext cx="496728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5400" b="1">
                <a:solidFill>
                  <a:schemeClr val="accent2"/>
                </a:solidFill>
                <a:cs typeface="Traditional Arabic" pitchFamily="2" charset="-78"/>
              </a:rPr>
              <a:t>ثالثا - مما قيل في الحياء</a:t>
            </a:r>
            <a:r>
              <a:rPr lang="ar-KW" sz="5400" b="1">
                <a:solidFill>
                  <a:schemeClr val="accent2"/>
                </a:solidFill>
                <a:cs typeface="Traditional Arabic" pitchFamily="2" charset="-78"/>
              </a:rPr>
              <a:t> </a:t>
            </a:r>
            <a:r>
              <a:rPr lang="ar-EG" sz="5400" b="1">
                <a:solidFill>
                  <a:schemeClr val="accent2"/>
                </a:solidFill>
                <a:cs typeface="Traditional Arabic" pitchFamily="2" charset="-78"/>
              </a:rPr>
              <a:t>:</a:t>
            </a:r>
            <a:endParaRPr lang="en-US" sz="5400">
              <a:solidFill>
                <a:schemeClr val="accent2"/>
              </a:solidFill>
              <a:cs typeface="Traditional Arabic" pitchFamily="2" charset="-78"/>
            </a:endParaRPr>
          </a:p>
        </p:txBody>
      </p:sp>
      <p:sp>
        <p:nvSpPr>
          <p:cNvPr id="5128" name="Text Box 8"/>
          <p:cNvSpPr txBox="1">
            <a:spLocks noChangeArrowheads="1"/>
          </p:cNvSpPr>
          <p:nvPr/>
        </p:nvSpPr>
        <p:spPr bwMode="auto">
          <a:xfrm>
            <a:off x="2987675" y="1484313"/>
            <a:ext cx="576103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3200" b="1">
                <a:cs typeface="Traditional Arabic" pitchFamily="2" charset="-78"/>
              </a:rPr>
              <a:t>*  قال أمير المؤمنين عمر رضي الله عنه : من قل حياؤه قل ورعه، ومن قل ورعه مات قلبه.</a:t>
            </a:r>
            <a:endParaRPr lang="en-US" sz="3200">
              <a:cs typeface="Traditional Arabic" pitchFamily="2" charset="-78"/>
            </a:endParaRPr>
          </a:p>
        </p:txBody>
      </p:sp>
      <p:sp>
        <p:nvSpPr>
          <p:cNvPr id="5129" name="Text Box 9"/>
          <p:cNvSpPr txBox="1">
            <a:spLocks noChangeArrowheads="1"/>
          </p:cNvSpPr>
          <p:nvPr/>
        </p:nvSpPr>
        <p:spPr bwMode="auto">
          <a:xfrm>
            <a:off x="3563938" y="2924175"/>
            <a:ext cx="5329237"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2800" b="1">
                <a:cs typeface="Traditional Arabic" pitchFamily="2" charset="-78"/>
              </a:rPr>
              <a:t>*  قال الفضيل بن عياض: خمسٌ من علامات الشقوة: القسوة في القلب، وجمود العين، وقلة الحياء، والرغبة في الدنيا،وطول الأمل.</a:t>
            </a:r>
            <a:endParaRPr lang="en-US" sz="2800">
              <a:cs typeface="Traditional Arabic" pitchFamily="2" charset="-78"/>
            </a:endParaRPr>
          </a:p>
        </p:txBody>
      </p:sp>
      <p:pic>
        <p:nvPicPr>
          <p:cNvPr id="5132" name="Picture 12" descr="SAIL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5133" name="WordArt 13">
            <a:hlinkClick r:id="rId3"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pic>
        <p:nvPicPr>
          <p:cNvPr id="8" name="صورة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1000"/>
                                        <p:tgtEl>
                                          <p:spTgt spid="5128"/>
                                        </p:tgtEl>
                                      </p:cBhvr>
                                    </p:animEffect>
                                    <p:anim calcmode="lin" valueType="num">
                                      <p:cBhvr>
                                        <p:cTn id="8" dur="1000" fill="hold"/>
                                        <p:tgtEl>
                                          <p:spTgt spid="5128"/>
                                        </p:tgtEl>
                                        <p:attrNameLst>
                                          <p:attrName>ppt_x</p:attrName>
                                        </p:attrNameLst>
                                      </p:cBhvr>
                                      <p:tavLst>
                                        <p:tav tm="0">
                                          <p:val>
                                            <p:strVal val="#ppt_x"/>
                                          </p:val>
                                        </p:tav>
                                        <p:tav tm="100000">
                                          <p:val>
                                            <p:strVal val="#ppt_x"/>
                                          </p:val>
                                        </p:tav>
                                      </p:tavLst>
                                    </p:anim>
                                    <p:anim calcmode="lin" valueType="num">
                                      <p:cBhvr>
                                        <p:cTn id="9" dur="1000" fill="hold"/>
                                        <p:tgtEl>
                                          <p:spTgt spid="512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129"/>
                                        </p:tgtEl>
                                        <p:attrNameLst>
                                          <p:attrName>style.visibility</p:attrName>
                                        </p:attrNameLst>
                                      </p:cBhvr>
                                      <p:to>
                                        <p:strVal val="visible"/>
                                      </p:to>
                                    </p:set>
                                    <p:animEffect transition="in" filter="fade">
                                      <p:cBhvr>
                                        <p:cTn id="14" dur="1000"/>
                                        <p:tgtEl>
                                          <p:spTgt spid="5129"/>
                                        </p:tgtEl>
                                      </p:cBhvr>
                                    </p:animEffect>
                                    <p:anim calcmode="lin" valueType="num">
                                      <p:cBhvr>
                                        <p:cTn id="15" dur="1000" fill="hold"/>
                                        <p:tgtEl>
                                          <p:spTgt spid="5129"/>
                                        </p:tgtEl>
                                        <p:attrNameLst>
                                          <p:attrName>ppt_x</p:attrName>
                                        </p:attrNameLst>
                                      </p:cBhvr>
                                      <p:tavLst>
                                        <p:tav tm="0">
                                          <p:val>
                                            <p:strVal val="#ppt_x"/>
                                          </p:val>
                                        </p:tav>
                                        <p:tav tm="100000">
                                          <p:val>
                                            <p:strVal val="#ppt_x"/>
                                          </p:val>
                                        </p:tav>
                                      </p:tavLst>
                                    </p:anim>
                                    <p:anim calcmode="lin" valueType="num">
                                      <p:cBhvr>
                                        <p:cTn id="16" dur="1000" fill="hold"/>
                                        <p:tgtEl>
                                          <p:spTgt spid="5129"/>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126"/>
                                        </p:tgtEl>
                                        <p:attrNameLst>
                                          <p:attrName>style.visibility</p:attrName>
                                        </p:attrNameLst>
                                      </p:cBhvr>
                                      <p:to>
                                        <p:strVal val="visible"/>
                                      </p:to>
                                    </p:set>
                                    <p:animEffect transition="in" filter="fade">
                                      <p:cBhvr>
                                        <p:cTn id="21" dur="1000"/>
                                        <p:tgtEl>
                                          <p:spTgt spid="5126"/>
                                        </p:tgtEl>
                                      </p:cBhvr>
                                    </p:animEffect>
                                    <p:anim calcmode="lin" valueType="num">
                                      <p:cBhvr>
                                        <p:cTn id="22" dur="1000" fill="hold"/>
                                        <p:tgtEl>
                                          <p:spTgt spid="5126"/>
                                        </p:tgtEl>
                                        <p:attrNameLst>
                                          <p:attrName>ppt_x</p:attrName>
                                        </p:attrNameLst>
                                      </p:cBhvr>
                                      <p:tavLst>
                                        <p:tav tm="0">
                                          <p:val>
                                            <p:strVal val="#ppt_x"/>
                                          </p:val>
                                        </p:tav>
                                        <p:tav tm="100000">
                                          <p:val>
                                            <p:strVal val="#ppt_x"/>
                                          </p:val>
                                        </p:tav>
                                      </p:tavLst>
                                    </p:anim>
                                    <p:anim calcmode="lin" valueType="num">
                                      <p:cBhvr>
                                        <p:cTn id="23" dur="1000" fill="hold"/>
                                        <p:tgtEl>
                                          <p:spTgt spid="5126"/>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1000"/>
                            </p:stCondLst>
                            <p:childTnLst>
                              <p:par>
                                <p:cTn id="25" presetID="2" presetClass="entr" presetSubtype="2" fill="hold" nodeType="afterEffect">
                                  <p:stCondLst>
                                    <p:cond delay="0"/>
                                  </p:stCondLst>
                                  <p:childTnLst>
                                    <p:set>
                                      <p:cBhvr>
                                        <p:cTn id="26" dur="1" fill="hold">
                                          <p:stCondLst>
                                            <p:cond delay="0"/>
                                          </p:stCondLst>
                                        </p:cTn>
                                        <p:tgtEl>
                                          <p:spTgt spid="5132"/>
                                        </p:tgtEl>
                                        <p:attrNameLst>
                                          <p:attrName>style.visibility</p:attrName>
                                        </p:attrNameLst>
                                      </p:cBhvr>
                                      <p:to>
                                        <p:strVal val="visible"/>
                                      </p:to>
                                    </p:set>
                                    <p:anim calcmode="lin" valueType="num">
                                      <p:cBhvr additive="base">
                                        <p:cTn id="27" dur="2000" fill="hold"/>
                                        <p:tgtEl>
                                          <p:spTgt spid="5132"/>
                                        </p:tgtEl>
                                        <p:attrNameLst>
                                          <p:attrName>ppt_x</p:attrName>
                                        </p:attrNameLst>
                                      </p:cBhvr>
                                      <p:tavLst>
                                        <p:tav tm="0">
                                          <p:val>
                                            <p:strVal val="1+#ppt_w/2"/>
                                          </p:val>
                                        </p:tav>
                                        <p:tav tm="100000">
                                          <p:val>
                                            <p:strVal val="#ppt_x"/>
                                          </p:val>
                                        </p:tav>
                                      </p:tavLst>
                                    </p:anim>
                                    <p:anim calcmode="lin" valueType="num">
                                      <p:cBhvr additive="base">
                                        <p:cTn id="28" dur="2000" fill="hold"/>
                                        <p:tgtEl>
                                          <p:spTgt spid="513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133"/>
                                        </p:tgtEl>
                                        <p:attrNameLst>
                                          <p:attrName>style.visibility</p:attrName>
                                        </p:attrNameLst>
                                      </p:cBhvr>
                                      <p:to>
                                        <p:strVal val="visible"/>
                                      </p:to>
                                    </p:set>
                                    <p:anim calcmode="lin" valueType="num">
                                      <p:cBhvr additive="base">
                                        <p:cTn id="31" dur="2000" fill="hold"/>
                                        <p:tgtEl>
                                          <p:spTgt spid="5133"/>
                                        </p:tgtEl>
                                        <p:attrNameLst>
                                          <p:attrName>ppt_x</p:attrName>
                                        </p:attrNameLst>
                                      </p:cBhvr>
                                      <p:tavLst>
                                        <p:tav tm="0">
                                          <p:val>
                                            <p:strVal val="1+#ppt_w/2"/>
                                          </p:val>
                                        </p:tav>
                                        <p:tav tm="100000">
                                          <p:val>
                                            <p:strVal val="#ppt_x"/>
                                          </p:val>
                                        </p:tav>
                                      </p:tavLst>
                                    </p:anim>
                                    <p:anim calcmode="lin" valueType="num">
                                      <p:cBhvr additive="base">
                                        <p:cTn id="32" dur="2000" fill="hold"/>
                                        <p:tgtEl>
                                          <p:spTgt spid="5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p:bldP spid="5128" grpId="0"/>
      <p:bldP spid="5129" grpId="0"/>
      <p:bldP spid="51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Text Box 6"/>
          <p:cNvSpPr txBox="1">
            <a:spLocks noChangeArrowheads="1"/>
          </p:cNvSpPr>
          <p:nvPr/>
        </p:nvSpPr>
        <p:spPr bwMode="auto">
          <a:xfrm>
            <a:off x="3492500" y="333375"/>
            <a:ext cx="51117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4800" b="1">
                <a:solidFill>
                  <a:schemeClr val="accent2"/>
                </a:solidFill>
                <a:cs typeface="Traditional Arabic" pitchFamily="2" charset="-78"/>
              </a:rPr>
              <a:t>رابعا - أقسام الحياء :</a:t>
            </a:r>
            <a:endParaRPr lang="en-US" sz="4800">
              <a:solidFill>
                <a:schemeClr val="accent2"/>
              </a:solidFill>
              <a:cs typeface="Traditional Arabic" pitchFamily="2" charset="-78"/>
            </a:endParaRPr>
          </a:p>
        </p:txBody>
      </p:sp>
      <p:sp>
        <p:nvSpPr>
          <p:cNvPr id="6152" name="AutoShape 8" descr="نسيج أزرق"/>
          <p:cNvSpPr>
            <a:spLocks noChangeArrowheads="1"/>
          </p:cNvSpPr>
          <p:nvPr/>
        </p:nvSpPr>
        <p:spPr bwMode="auto">
          <a:xfrm>
            <a:off x="6804025" y="1628775"/>
            <a:ext cx="2016125" cy="4968875"/>
          </a:xfrm>
          <a:prstGeom prst="flowChartDocument">
            <a:avLst/>
          </a:prstGeom>
          <a:blipFill dpi="0" rotWithShape="1">
            <a:blip r:embed="rId2"/>
            <a:srcRect/>
            <a:tile tx="0" ty="0" sx="100000" sy="100000" flip="none" algn="tl"/>
          </a:blipFill>
          <a:ln w="76200" cmpd="tri">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3" name="Text Box 9"/>
          <p:cNvSpPr txBox="1">
            <a:spLocks noChangeArrowheads="1"/>
          </p:cNvSpPr>
          <p:nvPr/>
        </p:nvSpPr>
        <p:spPr bwMode="auto">
          <a:xfrm>
            <a:off x="6891338" y="1654175"/>
            <a:ext cx="1800225" cy="460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2000" b="1">
                <a:cs typeface="Traditional Arabic" pitchFamily="2" charset="-78"/>
              </a:rPr>
              <a:t>1 - الحياء الفطري</a:t>
            </a:r>
            <a:r>
              <a:rPr lang="ar-KW" sz="2000" b="1">
                <a:cs typeface="Traditional Arabic" pitchFamily="2" charset="-78"/>
              </a:rPr>
              <a:t> </a:t>
            </a:r>
            <a:r>
              <a:rPr lang="ar-EG" sz="2000" b="1">
                <a:cs typeface="Traditional Arabic" pitchFamily="2" charset="-78"/>
              </a:rPr>
              <a:t>:</a:t>
            </a:r>
            <a:endParaRPr lang="ar-SA" sz="2000" b="1">
              <a:cs typeface="Traditional Arabic" pitchFamily="2" charset="-78"/>
            </a:endParaRPr>
          </a:p>
          <a:p>
            <a:pPr algn="justLow"/>
            <a:r>
              <a:rPr lang="ar-SA" sz="2000" b="1">
                <a:cs typeface="Traditional Arabic" pitchFamily="2" charset="-78"/>
              </a:rPr>
              <a:t>قال رَسُولِ اللَّهِ صلى الله عليه وسلم لأشج عبدالقيس : « يَا أَشَجُّ إِنَّ فِيكَ لَخَصْلَتَيْنِ يُحِبُّهُمَا اللَّهُ الْحِلْمَ وَالتُّؤَدَةَ ». قَالَ يَا رَسُولَ اللَّهِ أَشَىْءٌ جُبِلْتُ عَلَيْهِ أَمْ شَىْءٌ حَدَثَ لِى قَالَ رَسُولُ اللَّهِ صلى الله عليه وسلم « بَلَ شَىْءٌ جُبِلْتَ عَلَيْهِ » </a:t>
            </a:r>
            <a:r>
              <a:rPr lang="ar-KW" sz="2000" b="1">
                <a:cs typeface="Traditional Arabic" pitchFamily="2" charset="-78"/>
              </a:rPr>
              <a:t>.</a:t>
            </a:r>
          </a:p>
          <a:p>
            <a:pPr algn="justLow"/>
            <a:r>
              <a:rPr lang="ar-KW" sz="2000" b="1">
                <a:cs typeface="Traditional Arabic" pitchFamily="2" charset="-78"/>
              </a:rPr>
              <a:t>           </a:t>
            </a:r>
            <a:r>
              <a:rPr lang="ar-SA" sz="1600" b="1">
                <a:cs typeface="Traditional Arabic" pitchFamily="2" charset="-78"/>
              </a:rPr>
              <a:t>رواه ابن ماجة </a:t>
            </a:r>
            <a:endParaRPr lang="ar-KW" sz="1600" b="1">
              <a:cs typeface="Traditional Arabic" pitchFamily="2" charset="-78"/>
            </a:endParaRPr>
          </a:p>
          <a:p>
            <a:pPr algn="justLow"/>
            <a:r>
              <a:rPr lang="ar-KW" sz="1600" b="1">
                <a:cs typeface="Traditional Arabic" pitchFamily="2" charset="-78"/>
              </a:rPr>
              <a:t>                     </a:t>
            </a:r>
            <a:r>
              <a:rPr lang="ar-SA" sz="1600" b="1">
                <a:cs typeface="Traditional Arabic" pitchFamily="2" charset="-78"/>
              </a:rPr>
              <a:t>4327.</a:t>
            </a:r>
            <a:endParaRPr lang="en-US" sz="1600">
              <a:cs typeface="Traditional Arabic" pitchFamily="2" charset="-78"/>
            </a:endParaRPr>
          </a:p>
        </p:txBody>
      </p:sp>
      <p:sp>
        <p:nvSpPr>
          <p:cNvPr id="6154" name="AutoShape 10" descr="نسيج أزرق"/>
          <p:cNvSpPr>
            <a:spLocks noChangeArrowheads="1"/>
          </p:cNvSpPr>
          <p:nvPr/>
        </p:nvSpPr>
        <p:spPr bwMode="auto">
          <a:xfrm>
            <a:off x="3635375" y="1628775"/>
            <a:ext cx="2016125" cy="4968875"/>
          </a:xfrm>
          <a:prstGeom prst="flowChartDocument">
            <a:avLst/>
          </a:prstGeom>
          <a:blipFill dpi="0" rotWithShape="1">
            <a:blip r:embed="rId2"/>
            <a:srcRect/>
            <a:tile tx="0" ty="0" sx="100000" sy="100000" flip="none" algn="tl"/>
          </a:blipFill>
          <a:ln w="76200" cmpd="tri">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9" name="Text Box 5"/>
          <p:cNvSpPr txBox="1">
            <a:spLocks noChangeArrowheads="1"/>
          </p:cNvSpPr>
          <p:nvPr/>
        </p:nvSpPr>
        <p:spPr bwMode="auto">
          <a:xfrm>
            <a:off x="3635376" y="1830388"/>
            <a:ext cx="1944688"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Low"/>
            <a:r>
              <a:rPr lang="ar-EG" sz="2000" b="1" dirty="0">
                <a:cs typeface="Traditional Arabic" pitchFamily="2" charset="-78"/>
              </a:rPr>
              <a:t>2 - الحياء </a:t>
            </a:r>
            <a:r>
              <a:rPr lang="ar-EG" sz="2000" b="1" dirty="0" smtClean="0">
                <a:cs typeface="Traditional Arabic" pitchFamily="2" charset="-78"/>
              </a:rPr>
              <a:t>المكتسب:</a:t>
            </a:r>
            <a:endParaRPr lang="ar-EG" sz="2000" b="1" dirty="0">
              <a:cs typeface="Traditional Arabic" pitchFamily="2" charset="-78"/>
            </a:endParaRPr>
          </a:p>
          <a:p>
            <a:pPr algn="justLow"/>
            <a:r>
              <a:rPr lang="ar-EG" sz="2000" b="1" dirty="0">
                <a:cs typeface="Traditional Arabic" pitchFamily="2" charset="-78"/>
              </a:rPr>
              <a:t>قال رسولُ الله صلى الله عليه </a:t>
            </a:r>
            <a:r>
              <a:rPr lang="ar-EG" sz="2000" b="1" dirty="0" smtClean="0">
                <a:cs typeface="Traditional Arabic" pitchFamily="2" charset="-78"/>
              </a:rPr>
              <a:t>وسلم:</a:t>
            </a:r>
            <a:r>
              <a:rPr lang="ar-KW" sz="2000" b="1" dirty="0" smtClean="0">
                <a:cs typeface="Traditional Arabic" pitchFamily="2" charset="-78"/>
              </a:rPr>
              <a:t> </a:t>
            </a:r>
            <a:r>
              <a:rPr lang="ar-EG" sz="2000" b="1" dirty="0">
                <a:cs typeface="Traditional Arabic" pitchFamily="2" charset="-78"/>
              </a:rPr>
              <a:t>”</a:t>
            </a:r>
            <a:r>
              <a:rPr lang="ar-KW" sz="2000" b="1" dirty="0">
                <a:cs typeface="Traditional Arabic" pitchFamily="2" charset="-78"/>
              </a:rPr>
              <a:t> </a:t>
            </a:r>
            <a:r>
              <a:rPr lang="ar-EG" sz="2000" b="1" dirty="0">
                <a:cs typeface="Traditional Arabic" pitchFamily="2" charset="-78"/>
              </a:rPr>
              <a:t>الاستحياءُ من الله أن تحفظَ الرأسَ وما وَعى، والبطنَ وما حوى، وأنْ تذكرَ الموتَ والبلي، ومن أرادَ الأخرةَ تركَ زينةَ الدنيا. فمن فَعلَ ذلكَ فقد استحيا من الله</a:t>
            </a:r>
            <a:r>
              <a:rPr lang="ar-KW" sz="2000" b="1" dirty="0">
                <a:cs typeface="Traditional Arabic" pitchFamily="2" charset="-78"/>
              </a:rPr>
              <a:t> </a:t>
            </a:r>
            <a:r>
              <a:rPr lang="ar-EG" sz="2000" b="1" dirty="0">
                <a:cs typeface="Traditional Arabic" pitchFamily="2" charset="-78"/>
              </a:rPr>
              <a:t>”</a:t>
            </a:r>
            <a:r>
              <a:rPr lang="ar-KW" sz="2000" b="1" dirty="0">
                <a:cs typeface="Traditional Arabic" pitchFamily="2" charset="-78"/>
              </a:rPr>
              <a:t> </a:t>
            </a:r>
            <a:r>
              <a:rPr lang="ar-EG" sz="2000" b="1" dirty="0">
                <a:cs typeface="Traditional Arabic" pitchFamily="2" charset="-78"/>
              </a:rPr>
              <a:t>رواه أحمد </a:t>
            </a:r>
            <a:r>
              <a:rPr lang="ar-EG" sz="2000" b="1" dirty="0" smtClean="0">
                <a:cs typeface="Traditional Arabic" pitchFamily="2" charset="-78"/>
              </a:rPr>
              <a:t>والترمذي.</a:t>
            </a:r>
            <a:endParaRPr lang="ar-EG" sz="2000" b="1" dirty="0">
              <a:cs typeface="Traditional Arabic" pitchFamily="2" charset="-78"/>
            </a:endParaRPr>
          </a:p>
        </p:txBody>
      </p:sp>
      <p:sp>
        <p:nvSpPr>
          <p:cNvPr id="6155" name="Text Box 11"/>
          <p:cNvSpPr txBox="1">
            <a:spLocks noChangeArrowheads="1"/>
          </p:cNvSpPr>
          <p:nvPr/>
        </p:nvSpPr>
        <p:spPr bwMode="auto">
          <a:xfrm>
            <a:off x="5724525" y="2205038"/>
            <a:ext cx="1008063" cy="421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b="1">
                <a:solidFill>
                  <a:schemeClr val="accent2"/>
                </a:solidFill>
                <a:cs typeface="Traditional Arabic" pitchFamily="2" charset="-78"/>
              </a:rPr>
              <a:t>وقد كان النبيُّ صلى الله عليه وسلم  جُمعَ له كمالُ نوعيْ الحياء، فكان في الحياء الغريزيّ أشدَّ حياءً من العذراء في خِدْرها، وفي حيائه الكسبي في ذروته.</a:t>
            </a:r>
            <a:endParaRPr lang="en-US">
              <a:solidFill>
                <a:schemeClr val="accent2"/>
              </a:solidFill>
              <a:cs typeface="Traditional Arabic" pitchFamily="2" charset="-78"/>
            </a:endParaRPr>
          </a:p>
        </p:txBody>
      </p:sp>
      <p:sp>
        <p:nvSpPr>
          <p:cNvPr id="6156" name="Line 12"/>
          <p:cNvSpPr>
            <a:spLocks noChangeShapeType="1"/>
          </p:cNvSpPr>
          <p:nvPr/>
        </p:nvSpPr>
        <p:spPr bwMode="auto">
          <a:xfrm>
            <a:off x="6516688" y="1125538"/>
            <a:ext cx="647700" cy="35877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7" name="Line 13"/>
          <p:cNvSpPr>
            <a:spLocks noChangeShapeType="1"/>
          </p:cNvSpPr>
          <p:nvPr/>
        </p:nvSpPr>
        <p:spPr bwMode="auto">
          <a:xfrm flipH="1">
            <a:off x="5651500" y="1125538"/>
            <a:ext cx="433388" cy="35877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6160" name="Picture 16"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6161" name="WordArt 17">
            <a:hlinkClick r:id="rId4"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pic>
        <p:nvPicPr>
          <p:cNvPr id="12" name="صورة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animEffect transition="in" filter="fade">
                                      <p:cBhvr>
                                        <p:cTn id="7" dur="1000"/>
                                        <p:tgtEl>
                                          <p:spTgt spid="6156"/>
                                        </p:tgtEl>
                                      </p:cBhvr>
                                    </p:animEffect>
                                    <p:anim calcmode="lin" valueType="num">
                                      <p:cBhvr>
                                        <p:cTn id="8" dur="1000" fill="hold"/>
                                        <p:tgtEl>
                                          <p:spTgt spid="6156"/>
                                        </p:tgtEl>
                                        <p:attrNameLst>
                                          <p:attrName>ppt_x</p:attrName>
                                        </p:attrNameLst>
                                      </p:cBhvr>
                                      <p:tavLst>
                                        <p:tav tm="0">
                                          <p:val>
                                            <p:strVal val="#ppt_x"/>
                                          </p:val>
                                        </p:tav>
                                        <p:tav tm="100000">
                                          <p:val>
                                            <p:strVal val="#ppt_x"/>
                                          </p:val>
                                        </p:tav>
                                      </p:tavLst>
                                    </p:anim>
                                    <p:anim calcmode="lin" valueType="num">
                                      <p:cBhvr>
                                        <p:cTn id="9" dur="1000" fill="hold"/>
                                        <p:tgtEl>
                                          <p:spTgt spid="615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8" presetClass="entr" presetSubtype="12" fill="hold" grpId="0" nodeType="clickEffect">
                                  <p:stCondLst>
                                    <p:cond delay="0"/>
                                  </p:stCondLst>
                                  <p:childTnLst>
                                    <p:set>
                                      <p:cBhvr>
                                        <p:cTn id="13" dur="1" fill="hold">
                                          <p:stCondLst>
                                            <p:cond delay="0"/>
                                          </p:stCondLst>
                                        </p:cTn>
                                        <p:tgtEl>
                                          <p:spTgt spid="6153"/>
                                        </p:tgtEl>
                                        <p:attrNameLst>
                                          <p:attrName>style.visibility</p:attrName>
                                        </p:attrNameLst>
                                      </p:cBhvr>
                                      <p:to>
                                        <p:strVal val="visible"/>
                                      </p:to>
                                    </p:set>
                                    <p:animEffect transition="in" filter="strips(downLeft)">
                                      <p:cBhvr>
                                        <p:cTn id="14" dur="500"/>
                                        <p:tgtEl>
                                          <p:spTgt spid="6153"/>
                                        </p:tgtEl>
                                      </p:cBhvr>
                                    </p:animEffect>
                                  </p:childTnLst>
                                </p:cTn>
                              </p:par>
                              <p:par>
                                <p:cTn id="15" presetID="18" presetClass="entr" presetSubtype="12" fill="hold" grpId="0" nodeType="withEffect">
                                  <p:stCondLst>
                                    <p:cond delay="0"/>
                                  </p:stCondLst>
                                  <p:childTnLst>
                                    <p:set>
                                      <p:cBhvr>
                                        <p:cTn id="16" dur="1" fill="hold">
                                          <p:stCondLst>
                                            <p:cond delay="0"/>
                                          </p:stCondLst>
                                        </p:cTn>
                                        <p:tgtEl>
                                          <p:spTgt spid="6152"/>
                                        </p:tgtEl>
                                        <p:attrNameLst>
                                          <p:attrName>style.visibility</p:attrName>
                                        </p:attrNameLst>
                                      </p:cBhvr>
                                      <p:to>
                                        <p:strVal val="visible"/>
                                      </p:to>
                                    </p:set>
                                    <p:animEffect transition="in" filter="strips(downLeft)">
                                      <p:cBhvr>
                                        <p:cTn id="17" dur="500"/>
                                        <p:tgtEl>
                                          <p:spTgt spid="61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157"/>
                                        </p:tgtEl>
                                        <p:attrNameLst>
                                          <p:attrName>style.visibility</p:attrName>
                                        </p:attrNameLst>
                                      </p:cBhvr>
                                      <p:to>
                                        <p:strVal val="visible"/>
                                      </p:to>
                                    </p:set>
                                    <p:animEffect transition="in" filter="fade">
                                      <p:cBhvr>
                                        <p:cTn id="22" dur="1000"/>
                                        <p:tgtEl>
                                          <p:spTgt spid="6157"/>
                                        </p:tgtEl>
                                      </p:cBhvr>
                                    </p:animEffect>
                                    <p:anim calcmode="lin" valueType="num">
                                      <p:cBhvr>
                                        <p:cTn id="23" dur="1000" fill="hold"/>
                                        <p:tgtEl>
                                          <p:spTgt spid="6157"/>
                                        </p:tgtEl>
                                        <p:attrNameLst>
                                          <p:attrName>ppt_x</p:attrName>
                                        </p:attrNameLst>
                                      </p:cBhvr>
                                      <p:tavLst>
                                        <p:tav tm="0">
                                          <p:val>
                                            <p:strVal val="#ppt_x"/>
                                          </p:val>
                                        </p:tav>
                                        <p:tav tm="100000">
                                          <p:val>
                                            <p:strVal val="#ppt_x"/>
                                          </p:val>
                                        </p:tav>
                                      </p:tavLst>
                                    </p:anim>
                                    <p:anim calcmode="lin" valueType="num">
                                      <p:cBhvr>
                                        <p:cTn id="24" dur="1000" fill="hold"/>
                                        <p:tgtEl>
                                          <p:spTgt spid="6157"/>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12" fill="hold" grpId="0" nodeType="clickEffect">
                                  <p:stCondLst>
                                    <p:cond delay="0"/>
                                  </p:stCondLst>
                                  <p:childTnLst>
                                    <p:set>
                                      <p:cBhvr>
                                        <p:cTn id="28" dur="1" fill="hold">
                                          <p:stCondLst>
                                            <p:cond delay="0"/>
                                          </p:stCondLst>
                                        </p:cTn>
                                        <p:tgtEl>
                                          <p:spTgt spid="6154"/>
                                        </p:tgtEl>
                                        <p:attrNameLst>
                                          <p:attrName>style.visibility</p:attrName>
                                        </p:attrNameLst>
                                      </p:cBhvr>
                                      <p:to>
                                        <p:strVal val="visible"/>
                                      </p:to>
                                    </p:set>
                                    <p:animEffect transition="in" filter="strips(downLeft)">
                                      <p:cBhvr>
                                        <p:cTn id="29" dur="500"/>
                                        <p:tgtEl>
                                          <p:spTgt spid="6154"/>
                                        </p:tgtEl>
                                      </p:cBhvr>
                                    </p:animEffect>
                                  </p:childTnLst>
                                </p:cTn>
                              </p:par>
                              <p:par>
                                <p:cTn id="30" presetID="18" presetClass="entr" presetSubtype="12" fill="hold" grpId="0" nodeType="withEffect">
                                  <p:stCondLst>
                                    <p:cond delay="0"/>
                                  </p:stCondLst>
                                  <p:childTnLst>
                                    <p:set>
                                      <p:cBhvr>
                                        <p:cTn id="31" dur="1" fill="hold">
                                          <p:stCondLst>
                                            <p:cond delay="0"/>
                                          </p:stCondLst>
                                        </p:cTn>
                                        <p:tgtEl>
                                          <p:spTgt spid="6149"/>
                                        </p:tgtEl>
                                        <p:attrNameLst>
                                          <p:attrName>style.visibility</p:attrName>
                                        </p:attrNameLst>
                                      </p:cBhvr>
                                      <p:to>
                                        <p:strVal val="visible"/>
                                      </p:to>
                                    </p:set>
                                    <p:animEffect transition="in" filter="strips(downLeft)">
                                      <p:cBhvr>
                                        <p:cTn id="32" dur="500"/>
                                        <p:tgtEl>
                                          <p:spTgt spid="61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0" presetClass="entr" presetSubtype="0" fill="hold" grpId="0" nodeType="clickEffect">
                                  <p:stCondLst>
                                    <p:cond delay="0"/>
                                  </p:stCondLst>
                                  <p:iterate type="lt">
                                    <p:tmPct val="10000"/>
                                  </p:iterate>
                                  <p:childTnLst>
                                    <p:set>
                                      <p:cBhvr>
                                        <p:cTn id="36" dur="1" fill="hold">
                                          <p:stCondLst>
                                            <p:cond delay="0"/>
                                          </p:stCondLst>
                                        </p:cTn>
                                        <p:tgtEl>
                                          <p:spTgt spid="6155"/>
                                        </p:tgtEl>
                                        <p:attrNameLst>
                                          <p:attrName>style.visibility</p:attrName>
                                        </p:attrNameLst>
                                      </p:cBhvr>
                                      <p:to>
                                        <p:strVal val="visible"/>
                                      </p:to>
                                    </p:set>
                                    <p:animEffect transition="in" filter="fade">
                                      <p:cBhvr>
                                        <p:cTn id="37" dur="1000"/>
                                        <p:tgtEl>
                                          <p:spTgt spid="6155"/>
                                        </p:tgtEl>
                                      </p:cBhvr>
                                    </p:animEffect>
                                    <p:anim calcmode="lin" valueType="num">
                                      <p:cBhvr>
                                        <p:cTn id="38" dur="1000" fill="hold"/>
                                        <p:tgtEl>
                                          <p:spTgt spid="6155"/>
                                        </p:tgtEl>
                                        <p:attrNameLst>
                                          <p:attrName>ppt_x</p:attrName>
                                        </p:attrNameLst>
                                      </p:cBhvr>
                                      <p:tavLst>
                                        <p:tav tm="0">
                                          <p:val>
                                            <p:strVal val="#ppt_x-.1"/>
                                          </p:val>
                                        </p:tav>
                                        <p:tav tm="100000">
                                          <p:val>
                                            <p:strVal val="#ppt_x"/>
                                          </p:val>
                                        </p:tav>
                                      </p:tavLst>
                                    </p:anim>
                                    <p:anim calcmode="lin" valueType="num">
                                      <p:cBhvr>
                                        <p:cTn id="39" dur="1000" fill="hold"/>
                                        <p:tgtEl>
                                          <p:spTgt spid="6155"/>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13200"/>
                            </p:stCondLst>
                            <p:childTnLst>
                              <p:par>
                                <p:cTn id="41" presetID="2" presetClass="entr" presetSubtype="2" fill="hold" nodeType="afterEffect">
                                  <p:stCondLst>
                                    <p:cond delay="0"/>
                                  </p:stCondLst>
                                  <p:childTnLst>
                                    <p:set>
                                      <p:cBhvr>
                                        <p:cTn id="42" dur="1" fill="hold">
                                          <p:stCondLst>
                                            <p:cond delay="0"/>
                                          </p:stCondLst>
                                        </p:cTn>
                                        <p:tgtEl>
                                          <p:spTgt spid="6160"/>
                                        </p:tgtEl>
                                        <p:attrNameLst>
                                          <p:attrName>style.visibility</p:attrName>
                                        </p:attrNameLst>
                                      </p:cBhvr>
                                      <p:to>
                                        <p:strVal val="visible"/>
                                      </p:to>
                                    </p:set>
                                    <p:anim calcmode="lin" valueType="num">
                                      <p:cBhvr additive="base">
                                        <p:cTn id="43" dur="2000" fill="hold"/>
                                        <p:tgtEl>
                                          <p:spTgt spid="6160"/>
                                        </p:tgtEl>
                                        <p:attrNameLst>
                                          <p:attrName>ppt_x</p:attrName>
                                        </p:attrNameLst>
                                      </p:cBhvr>
                                      <p:tavLst>
                                        <p:tav tm="0">
                                          <p:val>
                                            <p:strVal val="1+#ppt_w/2"/>
                                          </p:val>
                                        </p:tav>
                                        <p:tav tm="100000">
                                          <p:val>
                                            <p:strVal val="#ppt_x"/>
                                          </p:val>
                                        </p:tav>
                                      </p:tavLst>
                                    </p:anim>
                                    <p:anim calcmode="lin" valueType="num">
                                      <p:cBhvr additive="base">
                                        <p:cTn id="44" dur="2000" fill="hold"/>
                                        <p:tgtEl>
                                          <p:spTgt spid="616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6161"/>
                                        </p:tgtEl>
                                        <p:attrNameLst>
                                          <p:attrName>style.visibility</p:attrName>
                                        </p:attrNameLst>
                                      </p:cBhvr>
                                      <p:to>
                                        <p:strVal val="visible"/>
                                      </p:to>
                                    </p:set>
                                    <p:anim calcmode="lin" valueType="num">
                                      <p:cBhvr additive="base">
                                        <p:cTn id="47" dur="2000" fill="hold"/>
                                        <p:tgtEl>
                                          <p:spTgt spid="6161"/>
                                        </p:tgtEl>
                                        <p:attrNameLst>
                                          <p:attrName>ppt_x</p:attrName>
                                        </p:attrNameLst>
                                      </p:cBhvr>
                                      <p:tavLst>
                                        <p:tav tm="0">
                                          <p:val>
                                            <p:strVal val="1+#ppt_w/2"/>
                                          </p:val>
                                        </p:tav>
                                        <p:tav tm="100000">
                                          <p:val>
                                            <p:strVal val="#ppt_x"/>
                                          </p:val>
                                        </p:tav>
                                      </p:tavLst>
                                    </p:anim>
                                    <p:anim calcmode="lin" valueType="num">
                                      <p:cBhvr additive="base">
                                        <p:cTn id="48" dur="2000" fill="hold"/>
                                        <p:tgtEl>
                                          <p:spTgt spid="6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animBg="1"/>
      <p:bldP spid="6153" grpId="0"/>
      <p:bldP spid="6154" grpId="0" animBg="1"/>
      <p:bldP spid="6149" grpId="0"/>
      <p:bldP spid="6155" grpId="0"/>
      <p:bldP spid="6156" grpId="0" animBg="1"/>
      <p:bldP spid="6157" grpId="0" animBg="1"/>
      <p:bldP spid="616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 Box 5"/>
          <p:cNvSpPr txBox="1">
            <a:spLocks noChangeArrowheads="1"/>
          </p:cNvSpPr>
          <p:nvPr/>
        </p:nvSpPr>
        <p:spPr bwMode="auto">
          <a:xfrm>
            <a:off x="3635375" y="1989138"/>
            <a:ext cx="5184775"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2400" b="1">
                <a:cs typeface="Traditional Arabic" pitchFamily="2" charset="-78"/>
              </a:rPr>
              <a:t>قال ابن القيم رحمه الله :</a:t>
            </a:r>
          </a:p>
          <a:p>
            <a:pPr algn="justLow"/>
            <a:r>
              <a:rPr lang="ar-EG" sz="2400" b="1">
                <a:cs typeface="Traditional Arabic" pitchFamily="2" charset="-78"/>
              </a:rPr>
              <a:t>”</a:t>
            </a:r>
            <a:r>
              <a:rPr lang="ar-KW" sz="2400" b="1">
                <a:cs typeface="Traditional Arabic" pitchFamily="2" charset="-78"/>
              </a:rPr>
              <a:t> </a:t>
            </a:r>
            <a:r>
              <a:rPr lang="ar-EG" sz="2400" b="1">
                <a:cs typeface="Traditional Arabic" pitchFamily="2" charset="-78"/>
              </a:rPr>
              <a:t>من عقوبات المعاصي ذهاب الحياء الذي هو مادة حياة القلب، وهو أصل كل خير وذهاب الخير أجمعه، فالذنوب تضعف الحياء من العبد، حتى ربما انسلخ منه بالكلية، حتى إنه ربما لا يتأثر بعلم الناس بسوء حاله، ولاباطلاعهم عليه، بل كثير منهم يُخبر عن حاله وقبح ما يفعل، والحامل له على ذلك إنسلاخه من الحياء، وإذا وصل العبد إلى هذه الحالة لم يبق في صلاحه مطمع، وبين الذنوب وقلة الحياء وعدم الغيرة تلازم من الطرفين، وكل منهما يستدعي الآخر ويطلبه حثيثاً، ومن استحيا من الله عن معصيته إستحيا الله من عقوبته يوم يلقاه، ومن لم يستح من معصيته لم يستح الله من عقوبته</a:t>
            </a:r>
            <a:r>
              <a:rPr lang="ar-KW" sz="2400" b="1">
                <a:cs typeface="Traditional Arabic" pitchFamily="2" charset="-78"/>
              </a:rPr>
              <a:t> </a:t>
            </a:r>
            <a:r>
              <a:rPr lang="ar-EG" sz="2400" b="1">
                <a:cs typeface="Traditional Arabic" pitchFamily="2" charset="-78"/>
              </a:rPr>
              <a:t>”</a:t>
            </a:r>
            <a:r>
              <a:rPr lang="ar-KW" sz="2400" b="1">
                <a:cs typeface="Traditional Arabic" pitchFamily="2" charset="-78"/>
              </a:rPr>
              <a:t> </a:t>
            </a:r>
            <a:r>
              <a:rPr lang="ar-EG" sz="2400" b="1">
                <a:cs typeface="Traditional Arabic" pitchFamily="2" charset="-78"/>
              </a:rPr>
              <a:t> الجواب الكافي ص 131-133 .</a:t>
            </a:r>
            <a:endParaRPr lang="en-US" sz="2400" b="1">
              <a:cs typeface="Traditional Arabic" pitchFamily="2" charset="-78"/>
            </a:endParaRPr>
          </a:p>
        </p:txBody>
      </p:sp>
      <p:sp>
        <p:nvSpPr>
          <p:cNvPr id="7174" name="Text Box 6"/>
          <p:cNvSpPr txBox="1">
            <a:spLocks noChangeArrowheads="1"/>
          </p:cNvSpPr>
          <p:nvPr/>
        </p:nvSpPr>
        <p:spPr bwMode="auto">
          <a:xfrm>
            <a:off x="3059832" y="476250"/>
            <a:ext cx="5615856"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ar-EG" sz="4400" b="1" dirty="0">
                <a:solidFill>
                  <a:schemeClr val="accent2"/>
                </a:solidFill>
                <a:cs typeface="Traditional Arabic" pitchFamily="2" charset="-78"/>
              </a:rPr>
              <a:t>خامسا – المعاصي تُذهب </a:t>
            </a:r>
            <a:r>
              <a:rPr lang="ar-EG" sz="4400" b="1" dirty="0" smtClean="0">
                <a:solidFill>
                  <a:schemeClr val="accent2"/>
                </a:solidFill>
                <a:cs typeface="Traditional Arabic" pitchFamily="2" charset="-78"/>
              </a:rPr>
              <a:t>الحياء:</a:t>
            </a:r>
            <a:endParaRPr lang="en-US" sz="4400" dirty="0">
              <a:solidFill>
                <a:schemeClr val="accent2"/>
              </a:solidFill>
              <a:cs typeface="Traditional Arabic" pitchFamily="2" charset="-78"/>
            </a:endParaRPr>
          </a:p>
        </p:txBody>
      </p:sp>
      <p:pic>
        <p:nvPicPr>
          <p:cNvPr id="7177" name="Picture 9" descr="SAIL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7178" name="WordArt 10">
            <a:hlinkClick r:id="rId3"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pic>
        <p:nvPicPr>
          <p:cNvPr id="6" name="صورة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7177"/>
                                        </p:tgtEl>
                                        <p:attrNameLst>
                                          <p:attrName>style.visibility</p:attrName>
                                        </p:attrNameLst>
                                      </p:cBhvr>
                                      <p:to>
                                        <p:strVal val="visible"/>
                                      </p:to>
                                    </p:set>
                                    <p:anim calcmode="lin" valueType="num">
                                      <p:cBhvr additive="base">
                                        <p:cTn id="7" dur="2000" fill="hold"/>
                                        <p:tgtEl>
                                          <p:spTgt spid="7177"/>
                                        </p:tgtEl>
                                        <p:attrNameLst>
                                          <p:attrName>ppt_x</p:attrName>
                                        </p:attrNameLst>
                                      </p:cBhvr>
                                      <p:tavLst>
                                        <p:tav tm="0">
                                          <p:val>
                                            <p:strVal val="1+#ppt_w/2"/>
                                          </p:val>
                                        </p:tav>
                                        <p:tav tm="100000">
                                          <p:val>
                                            <p:strVal val="#ppt_x"/>
                                          </p:val>
                                        </p:tav>
                                      </p:tavLst>
                                    </p:anim>
                                    <p:anim calcmode="lin" valueType="num">
                                      <p:cBhvr additive="base">
                                        <p:cTn id="8" dur="2000" fill="hold"/>
                                        <p:tgtEl>
                                          <p:spTgt spid="717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178"/>
                                        </p:tgtEl>
                                        <p:attrNameLst>
                                          <p:attrName>style.visibility</p:attrName>
                                        </p:attrNameLst>
                                      </p:cBhvr>
                                      <p:to>
                                        <p:strVal val="visible"/>
                                      </p:to>
                                    </p:set>
                                    <p:anim calcmode="lin" valueType="num">
                                      <p:cBhvr additive="base">
                                        <p:cTn id="11" dur="2000" fill="hold"/>
                                        <p:tgtEl>
                                          <p:spTgt spid="7178"/>
                                        </p:tgtEl>
                                        <p:attrNameLst>
                                          <p:attrName>ppt_x</p:attrName>
                                        </p:attrNameLst>
                                      </p:cBhvr>
                                      <p:tavLst>
                                        <p:tav tm="0">
                                          <p:val>
                                            <p:strVal val="1+#ppt_w/2"/>
                                          </p:val>
                                        </p:tav>
                                        <p:tav tm="100000">
                                          <p:val>
                                            <p:strVal val="#ppt_x"/>
                                          </p:val>
                                        </p:tav>
                                      </p:tavLst>
                                    </p:anim>
                                    <p:anim calcmode="lin" valueType="num">
                                      <p:cBhvr additive="base">
                                        <p:cTn id="12" dur="2000" fill="hold"/>
                                        <p:tgtEl>
                                          <p:spTgt spid="71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Text Box 5"/>
          <p:cNvSpPr txBox="1">
            <a:spLocks noChangeArrowheads="1"/>
          </p:cNvSpPr>
          <p:nvPr/>
        </p:nvSpPr>
        <p:spPr bwMode="auto">
          <a:xfrm>
            <a:off x="3492500" y="2276475"/>
            <a:ext cx="5400675"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ar-EG" sz="2800" b="1">
                <a:solidFill>
                  <a:srgbClr val="008000"/>
                </a:solidFill>
                <a:cs typeface="Traditional Arabic" pitchFamily="2" charset="-78"/>
              </a:rPr>
              <a:t>1- الحيـاءُ  من اللـه تعالى :</a:t>
            </a:r>
          </a:p>
          <a:p>
            <a:r>
              <a:rPr lang="ar-EG" sz="2800" b="1">
                <a:cs typeface="Traditional Arabic" pitchFamily="2" charset="-78"/>
              </a:rPr>
              <a:t>عن عبدالله بن مسعود رضي الله </a:t>
            </a:r>
            <a:r>
              <a:rPr lang="ar-KW" sz="2800" b="1">
                <a:cs typeface="Traditional Arabic" pitchFamily="2" charset="-78"/>
              </a:rPr>
              <a:t>                         </a:t>
            </a:r>
            <a:r>
              <a:rPr lang="ar-EG" sz="2800" b="1">
                <a:cs typeface="Traditional Arabic" pitchFamily="2" charset="-78"/>
              </a:rPr>
              <a:t>عنه أن رسول الله صلى الله عليه </a:t>
            </a:r>
            <a:r>
              <a:rPr lang="ar-KW" sz="2800" b="1">
                <a:cs typeface="Traditional Arabic" pitchFamily="2" charset="-78"/>
              </a:rPr>
              <a:t>                          </a:t>
            </a:r>
            <a:r>
              <a:rPr lang="ar-EG" sz="2800" b="1">
                <a:cs typeface="Traditional Arabic" pitchFamily="2" charset="-78"/>
              </a:rPr>
              <a:t>وسلم  قال: ”</a:t>
            </a:r>
            <a:r>
              <a:rPr lang="ar-KW" sz="2800" b="1">
                <a:cs typeface="Traditional Arabic" pitchFamily="2" charset="-78"/>
              </a:rPr>
              <a:t> </a:t>
            </a:r>
            <a:r>
              <a:rPr lang="ar-EG" sz="2800" b="1">
                <a:solidFill>
                  <a:srgbClr val="008000"/>
                </a:solidFill>
                <a:cs typeface="Traditional Arabic" pitchFamily="2" charset="-78"/>
              </a:rPr>
              <a:t>استحيوا من الله عز</a:t>
            </a:r>
            <a:r>
              <a:rPr lang="ar-KW" sz="2800" b="1">
                <a:solidFill>
                  <a:srgbClr val="008000"/>
                </a:solidFill>
                <a:cs typeface="Traditional Arabic" pitchFamily="2" charset="-78"/>
              </a:rPr>
              <a:t> </a:t>
            </a:r>
          </a:p>
          <a:p>
            <a:pPr algn="justLow"/>
            <a:r>
              <a:rPr lang="ar-KW" sz="2800" b="1">
                <a:solidFill>
                  <a:srgbClr val="008000"/>
                </a:solidFill>
                <a:cs typeface="Traditional Arabic" pitchFamily="2" charset="-78"/>
              </a:rPr>
              <a:t> </a:t>
            </a:r>
            <a:r>
              <a:rPr lang="ar-EG" sz="2800" b="1">
                <a:solidFill>
                  <a:srgbClr val="008000"/>
                </a:solidFill>
                <a:cs typeface="Traditional Arabic" pitchFamily="2" charset="-78"/>
              </a:rPr>
              <a:t>وجلَّ حقَّ الحياء</a:t>
            </a:r>
            <a:r>
              <a:rPr lang="ar-KW" sz="2800" b="1">
                <a:cs typeface="Traditional Arabic" pitchFamily="2" charset="-78"/>
              </a:rPr>
              <a:t> </a:t>
            </a:r>
            <a:r>
              <a:rPr lang="ar-EG" sz="2800" b="1">
                <a:cs typeface="Traditional Arabic" pitchFamily="2" charset="-78"/>
              </a:rPr>
              <a:t>”</a:t>
            </a:r>
            <a:r>
              <a:rPr lang="ar-KW" sz="2800" b="1">
                <a:cs typeface="Traditional Arabic" pitchFamily="2" charset="-78"/>
              </a:rPr>
              <a:t> </a:t>
            </a:r>
            <a:r>
              <a:rPr lang="ar-EG" sz="2800" b="1">
                <a:cs typeface="Traditional Arabic" pitchFamily="2" charset="-78"/>
              </a:rPr>
              <a:t> قال : قلنا : يا رسول الله إنا نستحي والحمد لله ، قال :</a:t>
            </a:r>
            <a:r>
              <a:rPr lang="ar-KW" sz="2800" b="1">
                <a:cs typeface="Traditional Arabic" pitchFamily="2" charset="-78"/>
              </a:rPr>
              <a:t> ” </a:t>
            </a:r>
            <a:r>
              <a:rPr lang="ar-EG" sz="2800" b="1">
                <a:solidFill>
                  <a:srgbClr val="008000"/>
                </a:solidFill>
                <a:cs typeface="Traditional Arabic" pitchFamily="2" charset="-78"/>
              </a:rPr>
              <a:t>ليس ذاك ، ولكن الاستحياء من الله حق الحياء أن تحفظَ الرأسَ وما وعى ، والبطنَ وما حوى ، ولتذكر الموت والبلى ومن أراد الآخرة ترك زينة الدنيا ، فمن فعل ذلك فقد استحيا من الله حقَّ الحياء</a:t>
            </a:r>
            <a:r>
              <a:rPr lang="ar-EG" sz="2800" b="1">
                <a:cs typeface="Traditional Arabic" pitchFamily="2" charset="-78"/>
              </a:rPr>
              <a:t> </a:t>
            </a:r>
            <a:r>
              <a:rPr lang="ar-SA" sz="2800" b="1">
                <a:cs typeface="Traditional Arabic" pitchFamily="2" charset="-78"/>
              </a:rPr>
              <a:t>”</a:t>
            </a:r>
            <a:r>
              <a:rPr lang="ar-KW" sz="2800" b="1">
                <a:cs typeface="Traditional Arabic" pitchFamily="2" charset="-78"/>
              </a:rPr>
              <a:t> </a:t>
            </a:r>
            <a:r>
              <a:rPr lang="ar-SA" sz="2800" b="1">
                <a:cs typeface="Traditional Arabic" pitchFamily="2" charset="-78"/>
              </a:rPr>
              <a:t>رواه أحمد والترمذي.</a:t>
            </a:r>
            <a:endParaRPr lang="en-US" sz="2800" b="1">
              <a:cs typeface="Traditional Arabic" pitchFamily="2" charset="-78"/>
            </a:endParaRPr>
          </a:p>
        </p:txBody>
      </p:sp>
      <p:sp>
        <p:nvSpPr>
          <p:cNvPr id="8198" name="Text Box 6"/>
          <p:cNvSpPr txBox="1">
            <a:spLocks noChangeArrowheads="1"/>
          </p:cNvSpPr>
          <p:nvPr/>
        </p:nvSpPr>
        <p:spPr bwMode="auto">
          <a:xfrm>
            <a:off x="3059113" y="333375"/>
            <a:ext cx="5616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4000" b="1" dirty="0">
                <a:solidFill>
                  <a:schemeClr val="accent2"/>
                </a:solidFill>
                <a:cs typeface="Traditional Arabic" pitchFamily="2" charset="-78"/>
              </a:rPr>
              <a:t>سادسا - أنـــواع </a:t>
            </a:r>
            <a:r>
              <a:rPr lang="ar-EG" sz="4000" b="1" dirty="0" smtClean="0">
                <a:solidFill>
                  <a:schemeClr val="accent2"/>
                </a:solidFill>
                <a:cs typeface="Traditional Arabic" pitchFamily="2" charset="-78"/>
              </a:rPr>
              <a:t>الحيــاء:</a:t>
            </a:r>
            <a:endParaRPr lang="en-US" sz="4000" dirty="0">
              <a:solidFill>
                <a:schemeClr val="accent2"/>
              </a:solidFill>
              <a:cs typeface="Traditional Arabic" pitchFamily="2" charset="-78"/>
            </a:endParaRPr>
          </a:p>
        </p:txBody>
      </p:sp>
      <p:pic>
        <p:nvPicPr>
          <p:cNvPr id="8205" name="Picture 13" descr="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213" y="1052513"/>
            <a:ext cx="2627312" cy="2571750"/>
          </a:xfrm>
          <a:prstGeom prst="rect">
            <a:avLst/>
          </a:prstGeom>
          <a:noFill/>
          <a:extLst>
            <a:ext uri="{909E8E84-426E-40DD-AFC4-6F175D3DCCD1}">
              <a14:hiddenFill xmlns:a14="http://schemas.microsoft.com/office/drawing/2010/main">
                <a:solidFill>
                  <a:srgbClr val="FFFFFF"/>
                </a:solidFill>
              </a14:hiddenFill>
            </a:ext>
          </a:extLst>
        </p:spPr>
      </p:pic>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ChangeArrowheads="1"/>
          </p:cNvSpPr>
          <p:nvPr/>
        </p:nvSpPr>
        <p:spPr bwMode="auto">
          <a:xfrm>
            <a:off x="3960813" y="1628775"/>
            <a:ext cx="50038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2800" b="1">
                <a:solidFill>
                  <a:srgbClr val="008000"/>
                </a:solidFill>
                <a:cs typeface="Traditional Arabic" pitchFamily="2" charset="-78"/>
              </a:rPr>
              <a:t>2 -  الحياء من الناس :</a:t>
            </a:r>
            <a:endParaRPr lang="ar-SA" sz="2800" b="1">
              <a:solidFill>
                <a:srgbClr val="008000"/>
              </a:solidFill>
              <a:cs typeface="Traditional Arabic" pitchFamily="2" charset="-78"/>
            </a:endParaRPr>
          </a:p>
          <a:p>
            <a:pPr algn="justLow"/>
            <a:r>
              <a:rPr lang="ar-SA" sz="2800" b="1">
                <a:cs typeface="Traditional Arabic" pitchFamily="2" charset="-78"/>
              </a:rPr>
              <a:t>روي أن حذيفة بن اليمان ـ رضي الله عنه ـ أتى الجمعة فوجد الناس قد انصرفوا؛ فتنكب الطريق عن الناس، وقال: لا خير فيمن لا يستحي من الناس .</a:t>
            </a:r>
          </a:p>
          <a:p>
            <a:pPr algn="justLow"/>
            <a:r>
              <a:rPr lang="ar-SA" sz="2800" b="1">
                <a:cs typeface="Traditional Arabic" pitchFamily="2" charset="-78"/>
              </a:rPr>
              <a:t>ويكون الحياءُ من الناس أولاً بكفِّ الأذى عنهم ، والامتناع عن كلِّ ما يضرُّهم في أنفسهم، وأهليهم، وممتلكاتهم ، بل هو يحبُّ ويجلبُ لهم من الخير ما يحبُّ ويجلبُ لنفسه.</a:t>
            </a:r>
          </a:p>
          <a:p>
            <a:pPr algn="justLow"/>
            <a:r>
              <a:rPr lang="ar-SA" sz="2800" b="1">
                <a:cs typeface="Traditional Arabic" pitchFamily="2" charset="-78"/>
              </a:rPr>
              <a:t>ويكون بترك المجاهرة بالقبائح والذُّنوب.</a:t>
            </a:r>
            <a:endParaRPr lang="ar-EG" sz="2800" b="1">
              <a:cs typeface="Traditional Arabic" pitchFamily="2" charset="-78"/>
            </a:endParaRPr>
          </a:p>
        </p:txBody>
      </p:sp>
      <p:sp>
        <p:nvSpPr>
          <p:cNvPr id="9222" name="Text Box 6"/>
          <p:cNvSpPr txBox="1">
            <a:spLocks noChangeArrowheads="1"/>
          </p:cNvSpPr>
          <p:nvPr/>
        </p:nvSpPr>
        <p:spPr bwMode="auto">
          <a:xfrm>
            <a:off x="3059113" y="333375"/>
            <a:ext cx="5616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4000" b="1">
                <a:solidFill>
                  <a:schemeClr val="accent2"/>
                </a:solidFill>
                <a:cs typeface="Traditional Arabic" pitchFamily="2" charset="-78"/>
              </a:rPr>
              <a:t>سادسا - أنـــواع الحيــاء :</a:t>
            </a:r>
            <a:endParaRPr lang="en-US" sz="4000">
              <a:solidFill>
                <a:schemeClr val="accent2"/>
              </a:solidFill>
              <a:cs typeface="Traditional Arabic" pitchFamily="2" charset="-78"/>
            </a:endParaRPr>
          </a:p>
        </p:txBody>
      </p:sp>
      <p:pic>
        <p:nvPicPr>
          <p:cNvPr id="9231" name="Picture 15" descr="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4464050"/>
            <a:ext cx="335915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ChangeArrowheads="1"/>
          </p:cNvSpPr>
          <p:nvPr/>
        </p:nvSpPr>
        <p:spPr bwMode="auto">
          <a:xfrm>
            <a:off x="3275013" y="1341438"/>
            <a:ext cx="56896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3200" b="1" dirty="0">
                <a:solidFill>
                  <a:srgbClr val="008000"/>
                </a:solidFill>
                <a:cs typeface="Traditional Arabic" pitchFamily="2" charset="-78"/>
              </a:rPr>
              <a:t>3 -  الحياءٌ من </a:t>
            </a:r>
            <a:r>
              <a:rPr lang="ar-EG" sz="3200" b="1" dirty="0" smtClean="0">
                <a:solidFill>
                  <a:srgbClr val="008000"/>
                </a:solidFill>
                <a:cs typeface="Traditional Arabic" pitchFamily="2" charset="-78"/>
              </a:rPr>
              <a:t>الن</a:t>
            </a:r>
            <a:r>
              <a:rPr lang="ar-KW" sz="3200" b="1" dirty="0" smtClean="0">
                <a:solidFill>
                  <a:srgbClr val="008000"/>
                </a:solidFill>
                <a:cs typeface="Traditional Arabic" pitchFamily="2" charset="-78"/>
              </a:rPr>
              <a:t>َّ</a:t>
            </a:r>
            <a:r>
              <a:rPr lang="ar-EG" sz="3200" b="1" dirty="0" smtClean="0">
                <a:solidFill>
                  <a:srgbClr val="008000"/>
                </a:solidFill>
                <a:cs typeface="Traditional Arabic" pitchFamily="2" charset="-78"/>
              </a:rPr>
              <a:t>ف</a:t>
            </a:r>
            <a:r>
              <a:rPr lang="ar-KW" sz="3200" b="1" dirty="0" smtClean="0">
                <a:solidFill>
                  <a:srgbClr val="008000"/>
                </a:solidFill>
                <a:cs typeface="Traditional Arabic" pitchFamily="2" charset="-78"/>
              </a:rPr>
              <a:t>ْ</a:t>
            </a:r>
            <a:r>
              <a:rPr lang="ar-EG" sz="3200" b="1" dirty="0" smtClean="0">
                <a:solidFill>
                  <a:srgbClr val="008000"/>
                </a:solidFill>
                <a:cs typeface="Traditional Arabic" pitchFamily="2" charset="-78"/>
              </a:rPr>
              <a:t>س </a:t>
            </a:r>
            <a:r>
              <a:rPr lang="ar-EG" sz="3200" b="1" dirty="0">
                <a:solidFill>
                  <a:srgbClr val="008000"/>
                </a:solidFill>
                <a:cs typeface="Traditional Arabic" pitchFamily="2" charset="-78"/>
              </a:rPr>
              <a:t>:</a:t>
            </a:r>
          </a:p>
          <a:p>
            <a:pPr algn="justLow"/>
            <a:r>
              <a:rPr lang="ar-EG" sz="3200" b="1" dirty="0">
                <a:cs typeface="Traditional Arabic" pitchFamily="2" charset="-78"/>
              </a:rPr>
              <a:t>قال بعضُ الأدباء: مَن عَمِل في السِّر عملاً يستحي منه في العلانية، فليس لنفسه عنده قَدْر.</a:t>
            </a:r>
          </a:p>
          <a:p>
            <a:pPr algn="justLow"/>
            <a:r>
              <a:rPr lang="ar-EG" sz="3200" b="1" dirty="0">
                <a:cs typeface="Traditional Arabic" pitchFamily="2" charset="-78"/>
              </a:rPr>
              <a:t>وصدق الشاعر إذ يقول:</a:t>
            </a:r>
          </a:p>
          <a:p>
            <a:pPr algn="justLow"/>
            <a:r>
              <a:rPr lang="ar-EG" sz="3200" b="1" dirty="0">
                <a:cs typeface="Traditional Arabic" pitchFamily="2" charset="-78"/>
              </a:rPr>
              <a:t>فَسِرِّي كإعلاني وتلك خليقتي               </a:t>
            </a:r>
            <a:endParaRPr lang="ar-KW" sz="3200" b="1" dirty="0">
              <a:cs typeface="Traditional Arabic" pitchFamily="2" charset="-78"/>
            </a:endParaRPr>
          </a:p>
          <a:p>
            <a:pPr algn="justLow"/>
            <a:r>
              <a:rPr lang="ar-KW" sz="3200" b="1" dirty="0">
                <a:cs typeface="Traditional Arabic" pitchFamily="2" charset="-78"/>
              </a:rPr>
              <a:t>                        </a:t>
            </a:r>
            <a:r>
              <a:rPr lang="ar-EG" sz="3200" b="1" dirty="0">
                <a:cs typeface="Traditional Arabic" pitchFamily="2" charset="-78"/>
              </a:rPr>
              <a:t>وظلمةُ ليلي مثلُ ضوءِ نهاريا</a:t>
            </a:r>
          </a:p>
        </p:txBody>
      </p:sp>
      <p:sp>
        <p:nvSpPr>
          <p:cNvPr id="10246" name="Text Box 6"/>
          <p:cNvSpPr txBox="1">
            <a:spLocks noChangeArrowheads="1"/>
          </p:cNvSpPr>
          <p:nvPr/>
        </p:nvSpPr>
        <p:spPr bwMode="auto">
          <a:xfrm>
            <a:off x="3059113" y="333375"/>
            <a:ext cx="5616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4000" b="1" dirty="0">
                <a:solidFill>
                  <a:schemeClr val="accent2"/>
                </a:solidFill>
                <a:cs typeface="Traditional Arabic" pitchFamily="2" charset="-78"/>
              </a:rPr>
              <a:t>سادسا - أنـــواع </a:t>
            </a:r>
            <a:r>
              <a:rPr lang="ar-EG" sz="4000" b="1" dirty="0" smtClean="0">
                <a:solidFill>
                  <a:schemeClr val="accent2"/>
                </a:solidFill>
                <a:cs typeface="Traditional Arabic" pitchFamily="2" charset="-78"/>
              </a:rPr>
              <a:t>الحيــاء:</a:t>
            </a:r>
            <a:endParaRPr lang="en-US" sz="4000" dirty="0">
              <a:solidFill>
                <a:schemeClr val="accent2"/>
              </a:solidFill>
              <a:cs typeface="Traditional Arabic" pitchFamily="2" charset="-78"/>
            </a:endParaRPr>
          </a:p>
        </p:txBody>
      </p:sp>
      <p:pic>
        <p:nvPicPr>
          <p:cNvPr id="10251" name="Picture 11"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4465638"/>
            <a:ext cx="1920875" cy="2090737"/>
          </a:xfrm>
          <a:prstGeom prst="rect">
            <a:avLst/>
          </a:prstGeom>
          <a:noFill/>
          <a:extLst>
            <a:ext uri="{909E8E84-426E-40DD-AFC4-6F175D3DCCD1}">
              <a14:hiddenFill xmlns:a14="http://schemas.microsoft.com/office/drawing/2010/main">
                <a:solidFill>
                  <a:srgbClr val="FFFFFF"/>
                </a:solidFill>
              </a14:hiddenFill>
            </a:ext>
          </a:extLst>
        </p:spPr>
      </p:pic>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4" name="Picture 10" descr="صورة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238" y="1563688"/>
            <a:ext cx="2857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11268" name="Rectangle 4"/>
          <p:cNvSpPr>
            <a:spLocks noChangeArrowheads="1"/>
          </p:cNvSpPr>
          <p:nvPr/>
        </p:nvSpPr>
        <p:spPr bwMode="auto">
          <a:xfrm>
            <a:off x="5795963" y="1125538"/>
            <a:ext cx="3203575"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2800" b="1" dirty="0">
                <a:solidFill>
                  <a:srgbClr val="008000"/>
                </a:solidFill>
                <a:cs typeface="Traditional Arabic" pitchFamily="2" charset="-78"/>
              </a:rPr>
              <a:t>4 - الحياءُ </a:t>
            </a:r>
            <a:r>
              <a:rPr lang="ar-EG" sz="2800" b="1" dirty="0" smtClean="0">
                <a:solidFill>
                  <a:srgbClr val="008000"/>
                </a:solidFill>
                <a:cs typeface="Traditional Arabic" pitchFamily="2" charset="-78"/>
              </a:rPr>
              <a:t>المذْموم</a:t>
            </a:r>
            <a:r>
              <a:rPr lang="ar-KW" sz="2800" b="1" dirty="0" smtClean="0">
                <a:solidFill>
                  <a:srgbClr val="008000"/>
                </a:solidFill>
                <a:cs typeface="Traditional Arabic" pitchFamily="2" charset="-78"/>
              </a:rPr>
              <a:t> </a:t>
            </a:r>
            <a:r>
              <a:rPr lang="ar-EG" sz="2800" b="1" dirty="0" smtClean="0">
                <a:solidFill>
                  <a:srgbClr val="008000"/>
                </a:solidFill>
                <a:cs typeface="Traditional Arabic" pitchFamily="2" charset="-78"/>
              </a:rPr>
              <a:t>ـ </a:t>
            </a:r>
            <a:r>
              <a:rPr lang="ar-EG" sz="2800" b="1" dirty="0">
                <a:solidFill>
                  <a:srgbClr val="008000"/>
                </a:solidFill>
                <a:cs typeface="Traditional Arabic" pitchFamily="2" charset="-78"/>
              </a:rPr>
              <a:t>أو الخجل :</a:t>
            </a:r>
          </a:p>
          <a:p>
            <a:pPr algn="justLow"/>
            <a:r>
              <a:rPr lang="ar-EG" sz="2800" b="1" dirty="0">
                <a:cs typeface="Traditional Arabic" pitchFamily="2" charset="-78"/>
              </a:rPr>
              <a:t>قد قيل : حياءُ الرجل في غير موضعه ضعفٌ.</a:t>
            </a:r>
          </a:p>
          <a:p>
            <a:pPr algn="justLow"/>
            <a:r>
              <a:rPr lang="ar-EG" sz="2800" b="1" dirty="0">
                <a:cs typeface="Traditional Arabic" pitchFamily="2" charset="-78"/>
              </a:rPr>
              <a:t>يقول الدكتور محمد عبدالله دراز رحمه الله: "فمن استحيا أن يواجه العـظماء أو الأصدقاء فترك الأمر بالمعروف أو النهي عن المنكر إجلالاً لهم أو استبقاء لمودتهم إن سمي حيياً عرفاً لا يسمى حيياً شرعاً بل يسمى جباناً خواراً ضعيفاً</a:t>
            </a:r>
            <a:r>
              <a:rPr lang="ar-KW" sz="2800" b="1" dirty="0">
                <a:cs typeface="Traditional Arabic" pitchFamily="2" charset="-78"/>
              </a:rPr>
              <a:t> </a:t>
            </a:r>
            <a:r>
              <a:rPr lang="ar-EG" sz="2800" b="1" dirty="0">
                <a:cs typeface="Traditional Arabic" pitchFamily="2" charset="-78"/>
              </a:rPr>
              <a:t>”</a:t>
            </a:r>
            <a:r>
              <a:rPr lang="ar-KW" sz="2800" b="1" dirty="0">
                <a:cs typeface="Traditional Arabic" pitchFamily="2" charset="-78"/>
              </a:rPr>
              <a:t> </a:t>
            </a:r>
            <a:r>
              <a:rPr lang="ar-EG" sz="2400" b="1" dirty="0">
                <a:cs typeface="Traditional Arabic" pitchFamily="2" charset="-78"/>
              </a:rPr>
              <a:t>المختار من كنوز السنة ص 339</a:t>
            </a:r>
            <a:r>
              <a:rPr lang="ar-KW" sz="2400" b="1" dirty="0">
                <a:cs typeface="Traditional Arabic" pitchFamily="2" charset="-78"/>
              </a:rPr>
              <a:t>.</a:t>
            </a:r>
            <a:endParaRPr lang="en-US" sz="2400" b="1" dirty="0">
              <a:cs typeface="Traditional Arabic" pitchFamily="2" charset="-78"/>
            </a:endParaRPr>
          </a:p>
        </p:txBody>
      </p:sp>
      <p:sp>
        <p:nvSpPr>
          <p:cNvPr id="11269" name="Text Box 5"/>
          <p:cNvSpPr txBox="1">
            <a:spLocks noChangeArrowheads="1"/>
          </p:cNvSpPr>
          <p:nvPr/>
        </p:nvSpPr>
        <p:spPr bwMode="auto">
          <a:xfrm>
            <a:off x="3059113" y="332656"/>
            <a:ext cx="5616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4000" b="1" dirty="0">
                <a:solidFill>
                  <a:schemeClr val="accent2"/>
                </a:solidFill>
                <a:cs typeface="Traditional Arabic" pitchFamily="2" charset="-78"/>
              </a:rPr>
              <a:t>سادسا - أنـــواع </a:t>
            </a:r>
            <a:r>
              <a:rPr lang="ar-EG" sz="4000" b="1" dirty="0" smtClean="0">
                <a:solidFill>
                  <a:schemeClr val="accent2"/>
                </a:solidFill>
                <a:cs typeface="Traditional Arabic" pitchFamily="2" charset="-78"/>
              </a:rPr>
              <a:t>الحيــاء:</a:t>
            </a:r>
            <a:endParaRPr lang="en-US" sz="4000" dirty="0">
              <a:solidFill>
                <a:schemeClr val="accent2"/>
              </a:solidFill>
              <a:cs typeface="Traditional Arabic" pitchFamily="2" charset="-78"/>
            </a:endParaRPr>
          </a:p>
        </p:txBody>
      </p:sp>
      <p:pic>
        <p:nvPicPr>
          <p:cNvPr id="11272" name="Picture 8" descr="SAIL0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11273" name="WordArt 9">
            <a:hlinkClick r:id="rId4"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pic>
        <p:nvPicPr>
          <p:cNvPr id="7" name="صورة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11272"/>
                                        </p:tgtEl>
                                        <p:attrNameLst>
                                          <p:attrName>style.visibility</p:attrName>
                                        </p:attrNameLst>
                                      </p:cBhvr>
                                      <p:to>
                                        <p:strVal val="visible"/>
                                      </p:to>
                                    </p:set>
                                    <p:anim calcmode="lin" valueType="num">
                                      <p:cBhvr additive="base">
                                        <p:cTn id="7" dur="2000" fill="hold"/>
                                        <p:tgtEl>
                                          <p:spTgt spid="11272"/>
                                        </p:tgtEl>
                                        <p:attrNameLst>
                                          <p:attrName>ppt_x</p:attrName>
                                        </p:attrNameLst>
                                      </p:cBhvr>
                                      <p:tavLst>
                                        <p:tav tm="0">
                                          <p:val>
                                            <p:strVal val="1+#ppt_w/2"/>
                                          </p:val>
                                        </p:tav>
                                        <p:tav tm="100000">
                                          <p:val>
                                            <p:strVal val="#ppt_x"/>
                                          </p:val>
                                        </p:tav>
                                      </p:tavLst>
                                    </p:anim>
                                    <p:anim calcmode="lin" valueType="num">
                                      <p:cBhvr additive="base">
                                        <p:cTn id="8" dur="2000" fill="hold"/>
                                        <p:tgtEl>
                                          <p:spTgt spid="1127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273"/>
                                        </p:tgtEl>
                                        <p:attrNameLst>
                                          <p:attrName>style.visibility</p:attrName>
                                        </p:attrNameLst>
                                      </p:cBhvr>
                                      <p:to>
                                        <p:strVal val="visible"/>
                                      </p:to>
                                    </p:set>
                                    <p:anim calcmode="lin" valueType="num">
                                      <p:cBhvr additive="base">
                                        <p:cTn id="11" dur="2000" fill="hold"/>
                                        <p:tgtEl>
                                          <p:spTgt spid="11273"/>
                                        </p:tgtEl>
                                        <p:attrNameLst>
                                          <p:attrName>ppt_x</p:attrName>
                                        </p:attrNameLst>
                                      </p:cBhvr>
                                      <p:tavLst>
                                        <p:tav tm="0">
                                          <p:val>
                                            <p:strVal val="1+#ppt_w/2"/>
                                          </p:val>
                                        </p:tav>
                                        <p:tav tm="100000">
                                          <p:val>
                                            <p:strVal val="#ppt_x"/>
                                          </p:val>
                                        </p:tav>
                                      </p:tavLst>
                                    </p:anim>
                                    <p:anim calcmode="lin" valueType="num">
                                      <p:cBhvr additive="base">
                                        <p:cTn id="12" dur="2000" fill="hold"/>
                                        <p:tgtEl>
                                          <p:spTgt spid="112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3924300" y="1557338"/>
            <a:ext cx="4895850" cy="424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2800" b="1">
                <a:cs typeface="Traditional Arabic" pitchFamily="2" charset="-78"/>
              </a:rPr>
              <a:t>1 – العفَّة.</a:t>
            </a:r>
          </a:p>
          <a:p>
            <a:pPr algn="justLow"/>
            <a:r>
              <a:rPr lang="ar-EG" sz="2800" b="1">
                <a:cs typeface="Traditional Arabic" pitchFamily="2" charset="-78"/>
              </a:rPr>
              <a:t>2 – الوفاء.</a:t>
            </a:r>
          </a:p>
          <a:p>
            <a:pPr algn="justLow"/>
            <a:r>
              <a:rPr lang="ar-EG" sz="2800" b="1">
                <a:cs typeface="Traditional Arabic" pitchFamily="2" charset="-78"/>
              </a:rPr>
              <a:t>3 - السِّــتر:</a:t>
            </a:r>
          </a:p>
          <a:p>
            <a:pPr algn="justLow"/>
            <a:r>
              <a:rPr lang="ar-KW" sz="2800" b="1">
                <a:cs typeface="Traditional Arabic" pitchFamily="2" charset="-78"/>
              </a:rPr>
              <a:t>     </a:t>
            </a:r>
            <a:r>
              <a:rPr lang="ar-EG" sz="2800" b="1">
                <a:cs typeface="Traditional Arabic" pitchFamily="2" charset="-78"/>
              </a:rPr>
              <a:t>وروي عن عطاء بن أبي رباح قال: مرَّ رسول الله صلى الله عليه وسلم  برجل يغتسل بالبراز (بالعراء) على حوض، فرجع النبيُّ صلى الله عليه وسلم  فقام، فلما رأوه قائماً خرجوا إليه من رحالهم، فقال:</a:t>
            </a:r>
            <a:r>
              <a:rPr lang="ar-KW" sz="2800" b="1">
                <a:cs typeface="Traditional Arabic" pitchFamily="2" charset="-78"/>
              </a:rPr>
              <a:t> </a:t>
            </a:r>
            <a:r>
              <a:rPr lang="ar-EG" sz="2800" b="1">
                <a:cs typeface="Traditional Arabic" pitchFamily="2" charset="-78"/>
              </a:rPr>
              <a:t>”</a:t>
            </a:r>
            <a:r>
              <a:rPr lang="ar-KW" sz="2800" b="1">
                <a:cs typeface="Traditional Arabic" pitchFamily="2" charset="-78"/>
              </a:rPr>
              <a:t> </a:t>
            </a:r>
            <a:r>
              <a:rPr lang="ar-EG" sz="2800" b="1">
                <a:cs typeface="Traditional Arabic" pitchFamily="2" charset="-78"/>
              </a:rPr>
              <a:t>إن الله تعالى حيي ستير يُحبُّ الحياء والستر فإذا اغتسل أحدكم فليتوار</a:t>
            </a:r>
            <a:r>
              <a:rPr lang="ar-KW" sz="2800" b="1">
                <a:cs typeface="Traditional Arabic" pitchFamily="2" charset="-78"/>
              </a:rPr>
              <a:t> </a:t>
            </a:r>
            <a:r>
              <a:rPr lang="ar-EG" sz="2800" b="1">
                <a:cs typeface="Traditional Arabic" pitchFamily="2" charset="-78"/>
              </a:rPr>
              <a:t>”</a:t>
            </a:r>
            <a:r>
              <a:rPr lang="ar-KW" sz="2800" b="1">
                <a:cs typeface="Traditional Arabic" pitchFamily="2" charset="-78"/>
              </a:rPr>
              <a:t> </a:t>
            </a:r>
            <a:r>
              <a:rPr lang="ar-EG" sz="2000" b="1">
                <a:cs typeface="Traditional Arabic" pitchFamily="2" charset="-78"/>
              </a:rPr>
              <a:t>رواه أحمد وأبوداود.</a:t>
            </a:r>
            <a:endParaRPr lang="en-US" sz="2000" b="1">
              <a:cs typeface="Traditional Arabic" pitchFamily="2" charset="-78"/>
            </a:endParaRPr>
          </a:p>
        </p:txBody>
      </p:sp>
      <p:sp>
        <p:nvSpPr>
          <p:cNvPr id="12293" name="Text Box 5"/>
          <p:cNvSpPr txBox="1">
            <a:spLocks noChangeArrowheads="1"/>
          </p:cNvSpPr>
          <p:nvPr/>
        </p:nvSpPr>
        <p:spPr bwMode="auto">
          <a:xfrm>
            <a:off x="3203575" y="333375"/>
            <a:ext cx="56165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EG" sz="4800" b="1" dirty="0">
                <a:solidFill>
                  <a:schemeClr val="accent2"/>
                </a:solidFill>
                <a:cs typeface="Traditional Arabic" pitchFamily="2" charset="-78"/>
              </a:rPr>
              <a:t>سابعا - بعض ثمرات </a:t>
            </a:r>
            <a:r>
              <a:rPr lang="ar-EG" sz="4800" b="1" dirty="0" smtClean="0">
                <a:solidFill>
                  <a:schemeClr val="accent2"/>
                </a:solidFill>
                <a:cs typeface="Traditional Arabic" pitchFamily="2" charset="-78"/>
              </a:rPr>
              <a:t>الحياء</a:t>
            </a:r>
            <a:r>
              <a:rPr lang="ar-KW" sz="4800" b="1" dirty="0" smtClean="0">
                <a:solidFill>
                  <a:schemeClr val="accent2"/>
                </a:solidFill>
                <a:cs typeface="Traditional Arabic" pitchFamily="2" charset="-78"/>
              </a:rPr>
              <a:t>:</a:t>
            </a:r>
            <a:endParaRPr lang="en-US" sz="4800" b="1" dirty="0">
              <a:solidFill>
                <a:schemeClr val="accent2"/>
              </a:solidFill>
              <a:cs typeface="Traditional Arabic" pitchFamily="2" charset="-78"/>
            </a:endParaRPr>
          </a:p>
        </p:txBody>
      </p:sp>
      <p:pic>
        <p:nvPicPr>
          <p:cNvPr id="12294" name="Picture 6" descr="SAIL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12295" name="WordArt 7">
            <a:hlinkClick r:id="rId3"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pic>
        <p:nvPicPr>
          <p:cNvPr id="6" name="صورة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12294"/>
                                        </p:tgtEl>
                                        <p:attrNameLst>
                                          <p:attrName>style.visibility</p:attrName>
                                        </p:attrNameLst>
                                      </p:cBhvr>
                                      <p:to>
                                        <p:strVal val="visible"/>
                                      </p:to>
                                    </p:set>
                                    <p:anim calcmode="lin" valueType="num">
                                      <p:cBhvr additive="base">
                                        <p:cTn id="7" dur="2000" fill="hold"/>
                                        <p:tgtEl>
                                          <p:spTgt spid="12294"/>
                                        </p:tgtEl>
                                        <p:attrNameLst>
                                          <p:attrName>ppt_x</p:attrName>
                                        </p:attrNameLst>
                                      </p:cBhvr>
                                      <p:tavLst>
                                        <p:tav tm="0">
                                          <p:val>
                                            <p:strVal val="1+#ppt_w/2"/>
                                          </p:val>
                                        </p:tav>
                                        <p:tav tm="100000">
                                          <p:val>
                                            <p:strVal val="#ppt_x"/>
                                          </p:val>
                                        </p:tav>
                                      </p:tavLst>
                                    </p:anim>
                                    <p:anim calcmode="lin" valueType="num">
                                      <p:cBhvr additive="base">
                                        <p:cTn id="8" dur="2000" fill="hold"/>
                                        <p:tgtEl>
                                          <p:spTgt spid="1229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295"/>
                                        </p:tgtEl>
                                        <p:attrNameLst>
                                          <p:attrName>style.visibility</p:attrName>
                                        </p:attrNameLst>
                                      </p:cBhvr>
                                      <p:to>
                                        <p:strVal val="visible"/>
                                      </p:to>
                                    </p:set>
                                    <p:anim calcmode="lin" valueType="num">
                                      <p:cBhvr additive="base">
                                        <p:cTn id="11" dur="2000" fill="hold"/>
                                        <p:tgtEl>
                                          <p:spTgt spid="12295"/>
                                        </p:tgtEl>
                                        <p:attrNameLst>
                                          <p:attrName>ppt_x</p:attrName>
                                        </p:attrNameLst>
                                      </p:cBhvr>
                                      <p:tavLst>
                                        <p:tav tm="0">
                                          <p:val>
                                            <p:strVal val="1+#ppt_w/2"/>
                                          </p:val>
                                        </p:tav>
                                        <p:tav tm="100000">
                                          <p:val>
                                            <p:strVal val="#ppt_x"/>
                                          </p:val>
                                        </p:tav>
                                      </p:tavLst>
                                    </p:anim>
                                    <p:anim calcmode="lin" valueType="num">
                                      <p:cBhvr additive="base">
                                        <p:cTn id="12" dur="2000" fill="hold"/>
                                        <p:tgtEl>
                                          <p:spTgt spid="122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3205163" y="2357438"/>
            <a:ext cx="5688012"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3200" b="1" dirty="0">
                <a:solidFill>
                  <a:srgbClr val="008000"/>
                </a:solidFill>
                <a:cs typeface="Traditional Arabic" pitchFamily="2" charset="-78"/>
              </a:rPr>
              <a:t>1 ـ  الرسول القُدوة:</a:t>
            </a:r>
          </a:p>
          <a:p>
            <a:pPr algn="justLow"/>
            <a:r>
              <a:rPr lang="ar-EG" sz="3200" b="1" dirty="0">
                <a:cs typeface="Traditional Arabic" pitchFamily="2" charset="-78"/>
              </a:rPr>
              <a:t>عن عائشة: كان رسول الله صلى الله عليه وسلم  إذا بلغه عن أحد ما يكرهه لم يقل: ما بال فلان يقول كذا وكذا، ولكن يقول: ما بال أ قوام يصنعون أو يقولون كذا؟ ينهي عنه ولا يُسمِّي </a:t>
            </a:r>
            <a:r>
              <a:rPr lang="ar-EG" sz="3200" b="1" dirty="0" smtClean="0">
                <a:cs typeface="Traditional Arabic" pitchFamily="2" charset="-78"/>
              </a:rPr>
              <a:t>فاعله</a:t>
            </a:r>
            <a:r>
              <a:rPr lang="ar-KW" sz="3200" b="1" dirty="0" smtClean="0">
                <a:cs typeface="Traditional Arabic" pitchFamily="2" charset="-78"/>
              </a:rPr>
              <a:t>.</a:t>
            </a:r>
            <a:r>
              <a:rPr lang="ar-EG" sz="3200" b="1" dirty="0" smtClean="0">
                <a:cs typeface="Traditional Arabic" pitchFamily="2" charset="-78"/>
              </a:rPr>
              <a:t> </a:t>
            </a:r>
            <a:r>
              <a:rPr lang="ar-EG" sz="3200" b="1" dirty="0">
                <a:cs typeface="Traditional Arabic" pitchFamily="2" charset="-78"/>
              </a:rPr>
              <a:t>رواه أبوداود.</a:t>
            </a:r>
          </a:p>
        </p:txBody>
      </p:sp>
      <p:sp>
        <p:nvSpPr>
          <p:cNvPr id="13317" name="Rectangle 5"/>
          <p:cNvSpPr>
            <a:spLocks noChangeArrowheads="1"/>
          </p:cNvSpPr>
          <p:nvPr/>
        </p:nvSpPr>
        <p:spPr bwMode="auto">
          <a:xfrm>
            <a:off x="2843213" y="404813"/>
            <a:ext cx="61214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EG" sz="4400" b="1" dirty="0">
                <a:solidFill>
                  <a:schemeClr val="accent2"/>
                </a:solidFill>
                <a:cs typeface="Traditional Arabic" pitchFamily="2" charset="-78"/>
              </a:rPr>
              <a:t>ثامنا - صور من الحياء في حياة الصَّحابة </a:t>
            </a:r>
            <a:r>
              <a:rPr lang="ar-EG" sz="4400" b="1" dirty="0" smtClean="0">
                <a:solidFill>
                  <a:schemeClr val="accent2"/>
                </a:solidFill>
                <a:cs typeface="Traditional Arabic" pitchFamily="2" charset="-78"/>
              </a:rPr>
              <a:t>الكرام:</a:t>
            </a:r>
            <a:endParaRPr lang="en-US" sz="4400" b="1" dirty="0">
              <a:solidFill>
                <a:schemeClr val="accent2"/>
              </a:solidFill>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3492500" y="620688"/>
            <a:ext cx="5400675" cy="56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2800" b="1" dirty="0">
                <a:solidFill>
                  <a:srgbClr val="008000"/>
                </a:solidFill>
                <a:cs typeface="Traditional Arabic" pitchFamily="2" charset="-78"/>
              </a:rPr>
              <a:t>2 ـ  حياء عثمان بن عفَّان رضي الله عنه :</a:t>
            </a:r>
          </a:p>
          <a:p>
            <a:pPr algn="justLow"/>
            <a:r>
              <a:rPr lang="ar-EG" sz="2800" b="1" dirty="0">
                <a:cs typeface="Traditional Arabic" pitchFamily="2" charset="-78"/>
              </a:rPr>
              <a:t>وحياؤه  رضي الله عنه كان فطرياً، وزادَه الإسلامُ والقربُ من رسول الله صلى الله عليه وسلم  جلالاً </a:t>
            </a:r>
            <a:r>
              <a:rPr lang="ar-EG" sz="2800" b="1" dirty="0" err="1">
                <a:cs typeface="Traditional Arabic" pitchFamily="2" charset="-78"/>
              </a:rPr>
              <a:t>ووقاراً</a:t>
            </a:r>
            <a:r>
              <a:rPr lang="ar-EG" sz="2800" b="1" dirty="0">
                <a:cs typeface="Traditional Arabic" pitchFamily="2" charset="-78"/>
              </a:rPr>
              <a:t>، حتى استحيت الملائكة منه.</a:t>
            </a:r>
          </a:p>
          <a:p>
            <a:pPr algn="justLow"/>
            <a:r>
              <a:rPr lang="ar-EG" sz="2800" b="1" dirty="0">
                <a:cs typeface="Traditional Arabic" pitchFamily="2" charset="-78"/>
              </a:rPr>
              <a:t>قال صلى الله عليه وسلم  : " ألا أستحي من رجل تستحي منه الملائكة ؟ " رواه مسلم .</a:t>
            </a:r>
          </a:p>
          <a:p>
            <a:pPr algn="justLow"/>
            <a:r>
              <a:rPr lang="ar-EG" sz="2800" b="1" dirty="0">
                <a:cs typeface="Traditional Arabic" pitchFamily="2" charset="-78"/>
              </a:rPr>
              <a:t>وقال رسول الله صلى الله عليه وسلم: "إنَّ عثمانَ رجلٌ حييٌ، وإني خشيتُ إنْ أذنتُ له على تلك الحالة لا يُبلغ إليَّ حاجتهَ " رواه مسلم .</a:t>
            </a:r>
          </a:p>
          <a:p>
            <a:pPr algn="justLow"/>
            <a:r>
              <a:rPr lang="ar-EG" sz="2800" b="1" dirty="0">
                <a:solidFill>
                  <a:srgbClr val="008000"/>
                </a:solidFill>
                <a:cs typeface="Traditional Arabic" pitchFamily="2" charset="-78"/>
              </a:rPr>
              <a:t>3 ـ  حياء علي بن أبي طالب  رضي الله عنه :</a:t>
            </a:r>
          </a:p>
          <a:p>
            <a:pPr algn="justLow"/>
            <a:r>
              <a:rPr lang="ar-EG" sz="2800" b="1" dirty="0">
                <a:cs typeface="Traditional Arabic" pitchFamily="2" charset="-78"/>
              </a:rPr>
              <a:t>في صحيح البخاري، عن علي قال: كنتُ رجلاً </a:t>
            </a:r>
            <a:r>
              <a:rPr lang="ar-EG" sz="2800" b="1" dirty="0" err="1">
                <a:cs typeface="Traditional Arabic" pitchFamily="2" charset="-78"/>
              </a:rPr>
              <a:t>مَذَّاءً</a:t>
            </a:r>
            <a:r>
              <a:rPr lang="ar-EG" sz="2800" b="1" dirty="0">
                <a:cs typeface="Traditional Arabic" pitchFamily="2" charset="-78"/>
              </a:rPr>
              <a:t> فأمرتُ رجلاً أن يسأل النبيَّ صلى الله عليه وسلم لمكان ابنته، فسأل، فقال: " توضأ، واغسلْ ذكركَ " .</a:t>
            </a:r>
            <a:endParaRPr lang="en-US" sz="2800" b="1" dirty="0">
              <a:cs typeface="Traditional Arabic" pitchFamily="2" charset="-78"/>
            </a:endParaRP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3348038" y="620713"/>
            <a:ext cx="5545137" cy="594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3200" b="1">
                <a:solidFill>
                  <a:srgbClr val="008000"/>
                </a:solidFill>
                <a:cs typeface="Traditional Arabic" pitchFamily="2" charset="-78"/>
              </a:rPr>
              <a:t>4 ـ  حياء عبدالله بن عمر رضي الله عنهما  :</a:t>
            </a:r>
          </a:p>
          <a:p>
            <a:pPr algn="justLow"/>
            <a:r>
              <a:rPr lang="ar-EG" sz="3200" b="1">
                <a:cs typeface="Traditional Arabic" pitchFamily="2" charset="-78"/>
              </a:rPr>
              <a:t>عن عبدالله بن عمر رضي الله عنهما قال: قال رسول الله صلى الله عليه وسلم  : ”</a:t>
            </a:r>
            <a:r>
              <a:rPr lang="ar-KW" sz="3200" b="1">
                <a:cs typeface="Traditional Arabic" pitchFamily="2" charset="-78"/>
              </a:rPr>
              <a:t> </a:t>
            </a:r>
            <a:r>
              <a:rPr lang="ar-EG" sz="3200" b="1">
                <a:cs typeface="Traditional Arabic" pitchFamily="2" charset="-78"/>
              </a:rPr>
              <a:t>إنَّ من الشجر شجرة لايسقط ورقُها، وإنها مثلُ المسلم، فحدِثوني ما هي؟</a:t>
            </a:r>
            <a:r>
              <a:rPr lang="ar-KW" sz="3200" b="1">
                <a:cs typeface="Traditional Arabic" pitchFamily="2" charset="-78"/>
              </a:rPr>
              <a:t> </a:t>
            </a:r>
            <a:r>
              <a:rPr lang="ar-EG" sz="3200" b="1">
                <a:cs typeface="Traditional Arabic" pitchFamily="2" charset="-78"/>
              </a:rPr>
              <a:t>”</a:t>
            </a:r>
            <a:r>
              <a:rPr lang="ar-KW" sz="3200" b="1">
                <a:cs typeface="Traditional Arabic" pitchFamily="2" charset="-78"/>
              </a:rPr>
              <a:t> </a:t>
            </a:r>
            <a:r>
              <a:rPr lang="ar-EG" sz="3200" b="1">
                <a:cs typeface="Traditional Arabic" pitchFamily="2" charset="-78"/>
              </a:rPr>
              <a:t>فوقعَ الناسُ في شجر البوادي.</a:t>
            </a:r>
          </a:p>
          <a:p>
            <a:pPr algn="justLow"/>
            <a:r>
              <a:rPr lang="ar-EG" sz="3200" b="1">
                <a:cs typeface="Traditional Arabic" pitchFamily="2" charset="-78"/>
              </a:rPr>
              <a:t>قال عبدُالله</a:t>
            </a:r>
            <a:r>
              <a:rPr lang="ar-KW" sz="3200" b="1">
                <a:cs typeface="Traditional Arabic" pitchFamily="2" charset="-78"/>
              </a:rPr>
              <a:t> </a:t>
            </a:r>
            <a:r>
              <a:rPr lang="ar-EG" sz="3200" b="1">
                <a:cs typeface="Traditional Arabic" pitchFamily="2" charset="-78"/>
              </a:rPr>
              <a:t>: ووقع في نفسي أنها النخلة، فاستحييتُ.</a:t>
            </a:r>
          </a:p>
          <a:p>
            <a:pPr algn="justLow"/>
            <a:r>
              <a:rPr lang="ar-EG" sz="3200" b="1">
                <a:cs typeface="Traditional Arabic" pitchFamily="2" charset="-78"/>
              </a:rPr>
              <a:t>ثم قالوا: حدثنا ماهي يا رسولَ الله؟ قال: "هي النخلة " رواه البخاري .</a:t>
            </a:r>
          </a:p>
          <a:p>
            <a:pPr algn="justLow"/>
            <a:r>
              <a:rPr lang="ar-EG" sz="3200" b="1">
                <a:cs typeface="Traditional Arabic" pitchFamily="2" charset="-78"/>
              </a:rPr>
              <a:t>وحدَّث عبدالله أباه عمرَ بما وقعَ في نفسِه فقال: لأن تكونَ قلتها أحبّ إلي من حُمر النَّعم.</a:t>
            </a: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3492500" y="1556792"/>
            <a:ext cx="5400675"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EG" sz="2800" b="1" dirty="0">
                <a:solidFill>
                  <a:srgbClr val="008000"/>
                </a:solidFill>
                <a:cs typeface="Traditional Arabic" pitchFamily="2" charset="-78"/>
              </a:rPr>
              <a:t>5 ـ  حياء نساء </a:t>
            </a:r>
            <a:r>
              <a:rPr lang="ar-EG" sz="2800" b="1" dirty="0" smtClean="0">
                <a:solidFill>
                  <a:srgbClr val="008000"/>
                </a:solidFill>
                <a:cs typeface="Traditional Arabic" pitchFamily="2" charset="-78"/>
              </a:rPr>
              <a:t>الأنصار:</a:t>
            </a:r>
            <a:endParaRPr lang="ar-EG" sz="2800" b="1" dirty="0">
              <a:solidFill>
                <a:srgbClr val="008000"/>
              </a:solidFill>
              <a:cs typeface="Traditional Arabic" pitchFamily="2" charset="-78"/>
            </a:endParaRPr>
          </a:p>
          <a:p>
            <a:pPr algn="justLow"/>
            <a:r>
              <a:rPr lang="ar-EG" sz="2800" b="1" dirty="0">
                <a:cs typeface="Traditional Arabic" pitchFamily="2" charset="-78"/>
              </a:rPr>
              <a:t>قالت عائشة رضي الله </a:t>
            </a:r>
            <a:r>
              <a:rPr lang="ar-EG" sz="2800" b="1" dirty="0" smtClean="0">
                <a:cs typeface="Traditional Arabic" pitchFamily="2" charset="-78"/>
              </a:rPr>
              <a:t>عنها: </a:t>
            </a:r>
            <a:r>
              <a:rPr lang="ar-EG" sz="2800" b="1" dirty="0">
                <a:cs typeface="Traditional Arabic" pitchFamily="2" charset="-78"/>
              </a:rPr>
              <a:t>رحم اللهُ نساءَ الأنصار، لم يمنعهن الحياءُ أن يتفقَّهن في الدين. رواه البخاري.</a:t>
            </a:r>
          </a:p>
          <a:p>
            <a:pPr algn="justLow"/>
            <a:r>
              <a:rPr lang="ar-EG" sz="2800" b="1" dirty="0">
                <a:cs typeface="Traditional Arabic" pitchFamily="2" charset="-78"/>
              </a:rPr>
              <a:t>وقد قدَّمت أمُّ سُلَيْم الأنصارية - وهي بنت مِلحان، أم أنس بن مالك - مثالاً واضحاً على هذه الجرأة الأدبية، </a:t>
            </a:r>
            <a:r>
              <a:rPr lang="ar-EG" sz="2800" b="1" dirty="0" err="1">
                <a:cs typeface="Traditional Arabic" pitchFamily="2" charset="-78"/>
              </a:rPr>
              <a:t>والتَّفقُّه</a:t>
            </a:r>
            <a:r>
              <a:rPr lang="ar-EG" sz="2800" b="1" dirty="0">
                <a:cs typeface="Traditional Arabic" pitchFamily="2" charset="-78"/>
              </a:rPr>
              <a:t> في دِيْن الله، فجاءتْ إلى رسول الله</a:t>
            </a:r>
            <a:r>
              <a:rPr lang="ar-KW" sz="2800" b="1" dirty="0">
                <a:cs typeface="Traditional Arabic" pitchFamily="2" charset="-78"/>
              </a:rPr>
              <a:t> </a:t>
            </a:r>
            <a:r>
              <a:rPr lang="ar-EG" sz="2800" b="1" dirty="0">
                <a:cs typeface="Traditional Arabic" pitchFamily="2" charset="-78"/>
              </a:rPr>
              <a:t>صلى الله عليه وسلم وقالت: </a:t>
            </a:r>
            <a:r>
              <a:rPr lang="ar-EG" sz="2800" b="1" dirty="0" err="1">
                <a:cs typeface="Traditional Arabic" pitchFamily="2" charset="-78"/>
              </a:rPr>
              <a:t>يارسول</a:t>
            </a:r>
            <a:r>
              <a:rPr lang="ar-EG" sz="2800" b="1" dirty="0">
                <a:cs typeface="Traditional Arabic" pitchFamily="2" charset="-78"/>
              </a:rPr>
              <a:t> الله إنَّ الله لا يستحي من الحقَّ، فهل على المرأة من غسلٍ إذا  احتلمتْ ؟ قال النبيُّ صلى الله عليه وسلم </a:t>
            </a:r>
            <a:r>
              <a:rPr lang="ar-EG" sz="2800" b="1" dirty="0" smtClean="0">
                <a:cs typeface="Traditional Arabic" pitchFamily="2" charset="-78"/>
              </a:rPr>
              <a:t>: </a:t>
            </a:r>
            <a:r>
              <a:rPr lang="ar-EG" sz="2800" b="1" dirty="0">
                <a:cs typeface="Traditional Arabic" pitchFamily="2" charset="-78"/>
              </a:rPr>
              <a:t>"إذا رأتِ الماءَ" رواه البخاري .</a:t>
            </a:r>
            <a:endParaRPr lang="en-US" sz="2800" b="1" dirty="0">
              <a:cs typeface="Traditional Arabic" pitchFamily="2" charset="-78"/>
            </a:endParaRPr>
          </a:p>
        </p:txBody>
      </p:sp>
      <p:pic>
        <p:nvPicPr>
          <p:cNvPr id="16389" name="Picture 5" descr="SAIL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16390" name="WordArt 6">
            <a:hlinkClick r:id="rId3"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pic>
        <p:nvPicPr>
          <p:cNvPr id="5" name="صورة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25" y="21545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additive="base">
                                        <p:cTn id="7" dur="2000" fill="hold"/>
                                        <p:tgtEl>
                                          <p:spTgt spid="16389"/>
                                        </p:tgtEl>
                                        <p:attrNameLst>
                                          <p:attrName>ppt_x</p:attrName>
                                        </p:attrNameLst>
                                      </p:cBhvr>
                                      <p:tavLst>
                                        <p:tav tm="0">
                                          <p:val>
                                            <p:strVal val="1+#ppt_w/2"/>
                                          </p:val>
                                        </p:tav>
                                        <p:tav tm="100000">
                                          <p:val>
                                            <p:strVal val="#ppt_x"/>
                                          </p:val>
                                        </p:tav>
                                      </p:tavLst>
                                    </p:anim>
                                    <p:anim calcmode="lin" valueType="num">
                                      <p:cBhvr additive="base">
                                        <p:cTn id="8" dur="2000" fill="hold"/>
                                        <p:tgtEl>
                                          <p:spTgt spid="1638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390"/>
                                        </p:tgtEl>
                                        <p:attrNameLst>
                                          <p:attrName>style.visibility</p:attrName>
                                        </p:attrNameLst>
                                      </p:cBhvr>
                                      <p:to>
                                        <p:strVal val="visible"/>
                                      </p:to>
                                    </p:set>
                                    <p:anim calcmode="lin" valueType="num">
                                      <p:cBhvr additive="base">
                                        <p:cTn id="11" dur="2000" fill="hold"/>
                                        <p:tgtEl>
                                          <p:spTgt spid="16390"/>
                                        </p:tgtEl>
                                        <p:attrNameLst>
                                          <p:attrName>ppt_x</p:attrName>
                                        </p:attrNameLst>
                                      </p:cBhvr>
                                      <p:tavLst>
                                        <p:tav tm="0">
                                          <p:val>
                                            <p:strVal val="1+#ppt_w/2"/>
                                          </p:val>
                                        </p:tav>
                                        <p:tav tm="100000">
                                          <p:val>
                                            <p:strVal val="#ppt_x"/>
                                          </p:val>
                                        </p:tav>
                                      </p:tavLst>
                                    </p:anim>
                                    <p:anim calcmode="lin" valueType="num">
                                      <p:cBhvr additive="base">
                                        <p:cTn id="12" dur="2000" fill="hold"/>
                                        <p:tgtEl>
                                          <p:spTgt spid="163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SAIL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581525"/>
            <a:ext cx="2382838" cy="1912938"/>
          </a:xfrm>
          <a:prstGeom prst="rect">
            <a:avLst/>
          </a:prstGeom>
          <a:noFill/>
          <a:extLst>
            <a:ext uri="{909E8E84-426E-40DD-AFC4-6F175D3DCCD1}">
              <a14:hiddenFill xmlns:a14="http://schemas.microsoft.com/office/drawing/2010/main">
                <a:solidFill>
                  <a:srgbClr val="FFFFFF"/>
                </a:solidFill>
              </a14:hiddenFill>
            </a:ext>
          </a:extLst>
        </p:spPr>
      </p:pic>
      <p:sp>
        <p:nvSpPr>
          <p:cNvPr id="17413" name="WordArt 5">
            <a:hlinkClick r:id="rId3" action="ppaction://hlinksldjump"/>
          </p:cNvPr>
          <p:cNvSpPr>
            <a:spLocks noChangeArrowheads="1" noChangeShapeType="1" noTextEdit="1"/>
          </p:cNvSpPr>
          <p:nvPr/>
        </p:nvSpPr>
        <p:spPr bwMode="auto">
          <a:xfrm rot="-3008197">
            <a:off x="257969" y="5049044"/>
            <a:ext cx="849313" cy="2825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ar-KW" sz="3600" kern="10">
                <a:ln w="9525">
                  <a:solidFill>
                    <a:schemeClr val="bg1"/>
                  </a:solidFill>
                  <a:round/>
                  <a:headEnd/>
                  <a:tailEnd/>
                </a:ln>
                <a:solidFill>
                  <a:schemeClr val="bg1"/>
                </a:solidFill>
                <a:latin typeface="Traditional Arabic"/>
                <a:cs typeface="Traditional Arabic"/>
              </a:rPr>
              <a:t>عودة</a:t>
            </a:r>
            <a:endParaRPr lang="en-US" sz="3600" kern="10">
              <a:ln w="9525">
                <a:solidFill>
                  <a:schemeClr val="bg1"/>
                </a:solidFill>
                <a:round/>
                <a:headEnd/>
                <a:tailEnd/>
              </a:ln>
              <a:solidFill>
                <a:schemeClr val="bg1"/>
              </a:solidFill>
              <a:latin typeface="Traditional Arabic"/>
              <a:cs typeface="Traditional Arabic"/>
            </a:endParaRPr>
          </a:p>
        </p:txBody>
      </p:sp>
      <p:sp>
        <p:nvSpPr>
          <p:cNvPr id="17414" name="Text Box 6"/>
          <p:cNvSpPr txBox="1">
            <a:spLocks noChangeArrowheads="1"/>
          </p:cNvSpPr>
          <p:nvPr/>
        </p:nvSpPr>
        <p:spPr bwMode="auto">
          <a:xfrm>
            <a:off x="4787900" y="4041775"/>
            <a:ext cx="40798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3600" b="1">
                <a:cs typeface="Traditional Arabic" pitchFamily="2" charset="-78"/>
              </a:rPr>
              <a:t>4 – </a:t>
            </a:r>
            <a:r>
              <a:rPr lang="ar-KW" sz="3600" b="1">
                <a:cs typeface="Traditional Arabic" pitchFamily="2" charset="-78"/>
              </a:rPr>
              <a:t>عدد أنواع الحياء ؟</a:t>
            </a:r>
            <a:endParaRPr lang="ar-SA" sz="3600" b="1">
              <a:cs typeface="Traditional Arabic" pitchFamily="2" charset="-78"/>
            </a:endParaRPr>
          </a:p>
        </p:txBody>
      </p:sp>
      <p:sp>
        <p:nvSpPr>
          <p:cNvPr id="17415" name="Text Box 7"/>
          <p:cNvSpPr txBox="1">
            <a:spLocks noChangeArrowheads="1"/>
          </p:cNvSpPr>
          <p:nvPr/>
        </p:nvSpPr>
        <p:spPr bwMode="auto">
          <a:xfrm>
            <a:off x="2627313" y="2205038"/>
            <a:ext cx="61928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3600" b="1">
                <a:cs typeface="Traditional Arabic" pitchFamily="2" charset="-78"/>
              </a:rPr>
              <a:t>1 – </a:t>
            </a:r>
            <a:r>
              <a:rPr lang="ar-KW" sz="3600" b="1">
                <a:cs typeface="Traditional Arabic" pitchFamily="2" charset="-78"/>
              </a:rPr>
              <a:t>اذكر بعضا من مواقف الصحابة في الحياء ؟</a:t>
            </a:r>
            <a:endParaRPr lang="en-US" sz="3600">
              <a:cs typeface="Traditional Arabic" pitchFamily="2" charset="-78"/>
            </a:endParaRPr>
          </a:p>
        </p:txBody>
      </p:sp>
      <p:sp>
        <p:nvSpPr>
          <p:cNvPr id="17416" name="Text Box 8"/>
          <p:cNvSpPr txBox="1">
            <a:spLocks noChangeArrowheads="1"/>
          </p:cNvSpPr>
          <p:nvPr/>
        </p:nvSpPr>
        <p:spPr bwMode="auto">
          <a:xfrm>
            <a:off x="3995738" y="2921000"/>
            <a:ext cx="48418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3600" b="1">
                <a:cs typeface="Traditional Arabic" pitchFamily="2" charset="-78"/>
              </a:rPr>
              <a:t>2 – </a:t>
            </a:r>
            <a:r>
              <a:rPr lang="ar-KW" sz="3600" b="1">
                <a:cs typeface="Traditional Arabic" pitchFamily="2" charset="-78"/>
              </a:rPr>
              <a:t>اذكر أهمية الحياء في الدين ؟</a:t>
            </a:r>
            <a:endParaRPr lang="en-US" sz="3600">
              <a:cs typeface="Traditional Arabic" pitchFamily="2" charset="-78"/>
            </a:endParaRPr>
          </a:p>
        </p:txBody>
      </p:sp>
      <p:sp>
        <p:nvSpPr>
          <p:cNvPr id="17417" name="Text Box 9"/>
          <p:cNvSpPr txBox="1">
            <a:spLocks noChangeArrowheads="1"/>
          </p:cNvSpPr>
          <p:nvPr/>
        </p:nvSpPr>
        <p:spPr bwMode="auto">
          <a:xfrm>
            <a:off x="5076825" y="3503613"/>
            <a:ext cx="381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3600" b="1">
                <a:cs typeface="Traditional Arabic" pitchFamily="2" charset="-78"/>
              </a:rPr>
              <a:t>3 – </a:t>
            </a:r>
            <a:r>
              <a:rPr lang="ar-KW" sz="3600" b="1">
                <a:cs typeface="Traditional Arabic" pitchFamily="2" charset="-78"/>
              </a:rPr>
              <a:t>ما أقسام الحياء ؟</a:t>
            </a:r>
            <a:endParaRPr lang="en-US" sz="3600">
              <a:cs typeface="Traditional Arabic" pitchFamily="2" charset="-78"/>
            </a:endParaRPr>
          </a:p>
        </p:txBody>
      </p:sp>
      <p:sp>
        <p:nvSpPr>
          <p:cNvPr id="17418" name="Text Box 10"/>
          <p:cNvSpPr txBox="1">
            <a:spLocks noChangeArrowheads="1"/>
          </p:cNvSpPr>
          <p:nvPr/>
        </p:nvSpPr>
        <p:spPr bwMode="auto">
          <a:xfrm>
            <a:off x="3492500" y="4614863"/>
            <a:ext cx="53752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KW" sz="3600" b="1">
                <a:cs typeface="Traditional Arabic" pitchFamily="2" charset="-78"/>
              </a:rPr>
              <a:t>5</a:t>
            </a:r>
            <a:r>
              <a:rPr lang="ar-SA" sz="3600" b="1">
                <a:cs typeface="Traditional Arabic" pitchFamily="2" charset="-78"/>
              </a:rPr>
              <a:t> – </a:t>
            </a:r>
            <a:r>
              <a:rPr lang="ar-KW" sz="3600" b="1">
                <a:cs typeface="Traditional Arabic" pitchFamily="2" charset="-78"/>
              </a:rPr>
              <a:t>اذكر الحياء المذموم ؟ ولماذا أطلق عليه ذلك ؟ وما الآثار المترتبة عليها ؟</a:t>
            </a:r>
            <a:endParaRPr lang="ar-SA" sz="3600" b="1">
              <a:cs typeface="Traditional Arabic" pitchFamily="2" charset="-78"/>
            </a:endParaRPr>
          </a:p>
        </p:txBody>
      </p:sp>
      <p:sp>
        <p:nvSpPr>
          <p:cNvPr id="17420" name="Text Box 12"/>
          <p:cNvSpPr txBox="1">
            <a:spLocks noChangeArrowheads="1"/>
          </p:cNvSpPr>
          <p:nvPr/>
        </p:nvSpPr>
        <p:spPr bwMode="auto">
          <a:xfrm>
            <a:off x="2700338" y="476250"/>
            <a:ext cx="6192837"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KW" sz="7200" b="1">
                <a:solidFill>
                  <a:schemeClr val="accent2"/>
                </a:solidFill>
                <a:cs typeface="Traditional Arabic" pitchFamily="2" charset="-78"/>
              </a:rPr>
              <a:t>سؤال وجواب</a:t>
            </a:r>
            <a:endParaRPr lang="en-US" sz="7200">
              <a:solidFill>
                <a:schemeClr val="accent2"/>
              </a:solidFill>
              <a:cs typeface="Traditional Arabic" pitchFamily="2" charset="-78"/>
            </a:endParaRPr>
          </a:p>
        </p:txBody>
      </p:sp>
      <p:sp>
        <p:nvSpPr>
          <p:cNvPr id="17421" name="WordArt 13"/>
          <p:cNvSpPr>
            <a:spLocks noChangeArrowheads="1" noChangeShapeType="1" noTextEdit="1"/>
          </p:cNvSpPr>
          <p:nvPr/>
        </p:nvSpPr>
        <p:spPr bwMode="auto">
          <a:xfrm rot="-1465483">
            <a:off x="2557463" y="260350"/>
            <a:ext cx="1150937" cy="16398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0"/>
            <a:r>
              <a:rPr lang="en-US" sz="3600" b="1" kern="10">
                <a:gradFill rotWithShape="0">
                  <a:gsLst>
                    <a:gs pos="0">
                      <a:srgbClr val="FFFF00"/>
                    </a:gs>
                    <a:gs pos="100000">
                      <a:srgbClr val="FF9933"/>
                    </a:gs>
                  </a:gsLst>
                  <a:path path="rect">
                    <a:fillToRect l="50000" t="50000" r="50000" b="50000"/>
                  </a:path>
                </a:gradFill>
                <a:effectLst>
                  <a:outerShdw dist="35921" dir="2700000" algn="ctr" rotWithShape="0">
                    <a:schemeClr val="tx1">
                      <a:alpha val="80000"/>
                    </a:schemeClr>
                  </a:outerShdw>
                </a:effectLst>
                <a:latin typeface="Traditional Arabic"/>
                <a:cs typeface="Traditional Arabic"/>
              </a:rPr>
              <a:t>؟</a:t>
            </a:r>
          </a:p>
        </p:txBody>
      </p:sp>
      <p:pic>
        <p:nvPicPr>
          <p:cNvPr id="11" name="صورة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2591" y="5735638"/>
            <a:ext cx="2001788" cy="953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2000" fill="hold"/>
                                        <p:tgtEl>
                                          <p:spTgt spid="17412"/>
                                        </p:tgtEl>
                                        <p:attrNameLst>
                                          <p:attrName>ppt_x</p:attrName>
                                        </p:attrNameLst>
                                      </p:cBhvr>
                                      <p:tavLst>
                                        <p:tav tm="0">
                                          <p:val>
                                            <p:strVal val="1+#ppt_w/2"/>
                                          </p:val>
                                        </p:tav>
                                        <p:tav tm="100000">
                                          <p:val>
                                            <p:strVal val="#ppt_x"/>
                                          </p:val>
                                        </p:tav>
                                      </p:tavLst>
                                    </p:anim>
                                    <p:anim calcmode="lin" valueType="num">
                                      <p:cBhvr additive="base">
                                        <p:cTn id="8" dur="2000" fill="hold"/>
                                        <p:tgtEl>
                                          <p:spTgt spid="174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413"/>
                                        </p:tgtEl>
                                        <p:attrNameLst>
                                          <p:attrName>style.visibility</p:attrName>
                                        </p:attrNameLst>
                                      </p:cBhvr>
                                      <p:to>
                                        <p:strVal val="visible"/>
                                      </p:to>
                                    </p:set>
                                    <p:anim calcmode="lin" valueType="num">
                                      <p:cBhvr additive="base">
                                        <p:cTn id="11" dur="2000" fill="hold"/>
                                        <p:tgtEl>
                                          <p:spTgt spid="17413"/>
                                        </p:tgtEl>
                                        <p:attrNameLst>
                                          <p:attrName>ppt_x</p:attrName>
                                        </p:attrNameLst>
                                      </p:cBhvr>
                                      <p:tavLst>
                                        <p:tav tm="0">
                                          <p:val>
                                            <p:strVal val="1+#ppt_w/2"/>
                                          </p:val>
                                        </p:tav>
                                        <p:tav tm="100000">
                                          <p:val>
                                            <p:strVal val="#ppt_x"/>
                                          </p:val>
                                        </p:tav>
                                      </p:tavLst>
                                    </p:anim>
                                    <p:anim calcmode="lin" valueType="num">
                                      <p:cBhvr additive="base">
                                        <p:cTn id="12" dur="2000" fill="hold"/>
                                        <p:tgtEl>
                                          <p:spTgt spid="17413"/>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7415"/>
                                        </p:tgtEl>
                                        <p:attrNameLst>
                                          <p:attrName>style.visibility</p:attrName>
                                        </p:attrNameLst>
                                      </p:cBhvr>
                                      <p:to>
                                        <p:strVal val="visible"/>
                                      </p:to>
                                    </p:set>
                                    <p:animEffect transition="in" filter="box(in)">
                                      <p:cBhvr>
                                        <p:cTn id="17" dur="500"/>
                                        <p:tgtEl>
                                          <p:spTgt spid="174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7416"/>
                                        </p:tgtEl>
                                        <p:attrNameLst>
                                          <p:attrName>style.visibility</p:attrName>
                                        </p:attrNameLst>
                                      </p:cBhvr>
                                      <p:to>
                                        <p:strVal val="visible"/>
                                      </p:to>
                                    </p:set>
                                    <p:anim calcmode="lin" valueType="num">
                                      <p:cBhvr additive="base">
                                        <p:cTn id="22" dur="500" fill="hold"/>
                                        <p:tgtEl>
                                          <p:spTgt spid="17416"/>
                                        </p:tgtEl>
                                        <p:attrNameLst>
                                          <p:attrName>ppt_x</p:attrName>
                                        </p:attrNameLst>
                                      </p:cBhvr>
                                      <p:tavLst>
                                        <p:tav tm="0">
                                          <p:val>
                                            <p:strVal val="#ppt_x"/>
                                          </p:val>
                                        </p:tav>
                                        <p:tav tm="100000">
                                          <p:val>
                                            <p:strVal val="#ppt_x"/>
                                          </p:val>
                                        </p:tav>
                                      </p:tavLst>
                                    </p:anim>
                                    <p:anim calcmode="lin" valueType="num">
                                      <p:cBhvr additive="base">
                                        <p:cTn id="23" dur="500" fill="hold"/>
                                        <p:tgtEl>
                                          <p:spTgt spid="17416"/>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7417"/>
                                        </p:tgtEl>
                                        <p:attrNameLst>
                                          <p:attrName>style.visibility</p:attrName>
                                        </p:attrNameLst>
                                      </p:cBhvr>
                                      <p:to>
                                        <p:strVal val="visible"/>
                                      </p:to>
                                    </p:set>
                                    <p:animEffect transition="in" filter="blinds(horizontal)">
                                      <p:cBhvr>
                                        <p:cTn id="28" dur="500"/>
                                        <p:tgtEl>
                                          <p:spTgt spid="1741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7414"/>
                                        </p:tgtEl>
                                        <p:attrNameLst>
                                          <p:attrName>style.visibility</p:attrName>
                                        </p:attrNameLst>
                                      </p:cBhvr>
                                      <p:to>
                                        <p:strVal val="visible"/>
                                      </p:to>
                                    </p:set>
                                    <p:animEffect transition="in" filter="blinds(horizontal)">
                                      <p:cBhvr>
                                        <p:cTn id="33" dur="500"/>
                                        <p:tgtEl>
                                          <p:spTgt spid="1741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7418"/>
                                        </p:tgtEl>
                                        <p:attrNameLst>
                                          <p:attrName>style.visibility</p:attrName>
                                        </p:attrNameLst>
                                      </p:cBhvr>
                                      <p:to>
                                        <p:strVal val="visible"/>
                                      </p:to>
                                    </p:set>
                                    <p:animEffect transition="in" filter="blinds(horizontal)">
                                      <p:cBhvr>
                                        <p:cTn id="38" dur="500"/>
                                        <p:tgtEl>
                                          <p:spTgt spid="17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4" grpId="0"/>
      <p:bldP spid="17415" grpId="0"/>
      <p:bldP spid="17416" grpId="0"/>
      <p:bldP spid="17417" grpId="0"/>
      <p:bldP spid="17418" grpId="0"/>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119</TotalTime>
  <Words>607</Words>
  <Application>Microsoft Office PowerPoint</Application>
  <PresentationFormat>عرض على الشاشة (4:3)</PresentationFormat>
  <Paragraphs>93</Paragraphs>
  <Slides>16</Slides>
  <Notes>0</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16</vt:i4>
      </vt:variant>
    </vt:vector>
  </HeadingPairs>
  <TitlesOfParts>
    <vt:vector size="19" baseType="lpstr">
      <vt:lpstr>Arial</vt:lpstr>
      <vt:lpstr>Traditional Arabic</vt:lpstr>
      <vt:lpstr>تصميم افتراضي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مسير ماطر عجيل ناجى الظفيرى</cp:lastModifiedBy>
  <cp:revision>109</cp:revision>
  <dcterms:created xsi:type="dcterms:W3CDTF">2009-02-26T15:27:29Z</dcterms:created>
  <dcterms:modified xsi:type="dcterms:W3CDTF">2018-10-01T10:11:24Z</dcterms:modified>
</cp:coreProperties>
</file>