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60" r:id="rId4"/>
    <p:sldId id="262" r:id="rId5"/>
    <p:sldId id="263" r:id="rId6"/>
    <p:sldId id="265" r:id="rId7"/>
    <p:sldId id="272" r:id="rId8"/>
    <p:sldId id="274" r:id="rId9"/>
    <p:sldId id="275" r:id="rId10"/>
    <p:sldId id="276" r:id="rId11"/>
    <p:sldId id="282" r:id="rId12"/>
    <p:sldId id="284" r:id="rId13"/>
    <p:sldId id="285" r:id="rId14"/>
    <p:sldId id="287" r:id="rId15"/>
    <p:sldId id="291" r:id="rId16"/>
    <p:sldId id="294" r:id="rId17"/>
    <p:sldId id="295" r:id="rId18"/>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FF00"/>
    <a:srgbClr val="FF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D3DB2423-2247-4048-8C49-46412C43224A}" type="slidenum">
              <a:rPr lang="ar-SA"/>
              <a:pPr/>
              <a:t>‹#›</a:t>
            </a:fld>
            <a:endParaRPr lang="en-US"/>
          </a:p>
        </p:txBody>
      </p:sp>
    </p:spTree>
    <p:extLst>
      <p:ext uri="{BB962C8B-B14F-4D97-AF65-F5344CB8AC3E}">
        <p14:creationId xmlns:p14="http://schemas.microsoft.com/office/powerpoint/2010/main" val="1712778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B22D9C4A-8624-4041-9A02-198955D02093}" type="slidenum">
              <a:rPr lang="ar-SA"/>
              <a:pPr/>
              <a:t>‹#›</a:t>
            </a:fld>
            <a:endParaRPr lang="en-US"/>
          </a:p>
        </p:txBody>
      </p:sp>
    </p:spTree>
    <p:extLst>
      <p:ext uri="{BB962C8B-B14F-4D97-AF65-F5344CB8AC3E}">
        <p14:creationId xmlns:p14="http://schemas.microsoft.com/office/powerpoint/2010/main" val="396774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6E5F737E-CBD6-4458-9466-48F51C0FAD2E}" type="slidenum">
              <a:rPr lang="ar-SA"/>
              <a:pPr/>
              <a:t>‹#›</a:t>
            </a:fld>
            <a:endParaRPr lang="en-US"/>
          </a:p>
        </p:txBody>
      </p:sp>
    </p:spTree>
    <p:extLst>
      <p:ext uri="{BB962C8B-B14F-4D97-AF65-F5344CB8AC3E}">
        <p14:creationId xmlns:p14="http://schemas.microsoft.com/office/powerpoint/2010/main" val="258773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E031F80C-CF66-4DBE-A716-6A36716AC4AD}" type="slidenum">
              <a:rPr lang="ar-SA"/>
              <a:pPr/>
              <a:t>‹#›</a:t>
            </a:fld>
            <a:endParaRPr lang="en-US"/>
          </a:p>
        </p:txBody>
      </p:sp>
    </p:spTree>
    <p:extLst>
      <p:ext uri="{BB962C8B-B14F-4D97-AF65-F5344CB8AC3E}">
        <p14:creationId xmlns:p14="http://schemas.microsoft.com/office/powerpoint/2010/main" val="1676474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6F984F22-0283-41D7-B3F9-0FEB8514E525}" type="slidenum">
              <a:rPr lang="ar-SA"/>
              <a:pPr/>
              <a:t>‹#›</a:t>
            </a:fld>
            <a:endParaRPr lang="en-US"/>
          </a:p>
        </p:txBody>
      </p:sp>
    </p:spTree>
    <p:extLst>
      <p:ext uri="{BB962C8B-B14F-4D97-AF65-F5344CB8AC3E}">
        <p14:creationId xmlns:p14="http://schemas.microsoft.com/office/powerpoint/2010/main" val="507060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8BF0C3DA-1C9A-4230-A23E-4BC3654ED56A}" type="slidenum">
              <a:rPr lang="ar-SA"/>
              <a:pPr/>
              <a:t>‹#›</a:t>
            </a:fld>
            <a:endParaRPr lang="en-US"/>
          </a:p>
        </p:txBody>
      </p:sp>
    </p:spTree>
    <p:extLst>
      <p:ext uri="{BB962C8B-B14F-4D97-AF65-F5344CB8AC3E}">
        <p14:creationId xmlns:p14="http://schemas.microsoft.com/office/powerpoint/2010/main" val="3476458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1425792B-6853-4638-9F39-B2C7D75CDDE5}" type="slidenum">
              <a:rPr lang="ar-SA"/>
              <a:pPr/>
              <a:t>‹#›</a:t>
            </a:fld>
            <a:endParaRPr lang="en-US"/>
          </a:p>
        </p:txBody>
      </p:sp>
    </p:spTree>
    <p:extLst>
      <p:ext uri="{BB962C8B-B14F-4D97-AF65-F5344CB8AC3E}">
        <p14:creationId xmlns:p14="http://schemas.microsoft.com/office/powerpoint/2010/main" val="2997427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05B26B50-C35C-4F84-A78E-4CF3346C0266}" type="slidenum">
              <a:rPr lang="ar-SA"/>
              <a:pPr/>
              <a:t>‹#›</a:t>
            </a:fld>
            <a:endParaRPr lang="en-US"/>
          </a:p>
        </p:txBody>
      </p:sp>
    </p:spTree>
    <p:extLst>
      <p:ext uri="{BB962C8B-B14F-4D97-AF65-F5344CB8AC3E}">
        <p14:creationId xmlns:p14="http://schemas.microsoft.com/office/powerpoint/2010/main" val="484143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85758CF0-787F-4332-9BB0-21BD9F6C2207}" type="slidenum">
              <a:rPr lang="ar-SA"/>
              <a:pPr/>
              <a:t>‹#›</a:t>
            </a:fld>
            <a:endParaRPr lang="en-US"/>
          </a:p>
        </p:txBody>
      </p:sp>
    </p:spTree>
    <p:extLst>
      <p:ext uri="{BB962C8B-B14F-4D97-AF65-F5344CB8AC3E}">
        <p14:creationId xmlns:p14="http://schemas.microsoft.com/office/powerpoint/2010/main" val="706906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52A1000F-94C2-4FD2-8FB5-F7CE192E0EEB}" type="slidenum">
              <a:rPr lang="ar-SA"/>
              <a:pPr/>
              <a:t>‹#›</a:t>
            </a:fld>
            <a:endParaRPr lang="en-US"/>
          </a:p>
        </p:txBody>
      </p:sp>
    </p:spTree>
    <p:extLst>
      <p:ext uri="{BB962C8B-B14F-4D97-AF65-F5344CB8AC3E}">
        <p14:creationId xmlns:p14="http://schemas.microsoft.com/office/powerpoint/2010/main" val="514824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6D467E07-354C-4818-AB9C-B7063ED1F588}" type="slidenum">
              <a:rPr lang="ar-SA"/>
              <a:pPr/>
              <a:t>‹#›</a:t>
            </a:fld>
            <a:endParaRPr lang="en-US"/>
          </a:p>
        </p:txBody>
      </p:sp>
    </p:spTree>
    <p:extLst>
      <p:ext uri="{BB962C8B-B14F-4D97-AF65-F5344CB8AC3E}">
        <p14:creationId xmlns:p14="http://schemas.microsoft.com/office/powerpoint/2010/main" val="589903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fld id="{BC669B6D-C823-4CB9-85AE-DB638AC3CB0B}"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charset="0"/>
          <a:cs typeface="Arial" charset="0"/>
        </a:defRPr>
      </a:lvl2pPr>
      <a:lvl3pPr algn="ctr" rtl="1" fontAlgn="base">
        <a:spcBef>
          <a:spcPct val="0"/>
        </a:spcBef>
        <a:spcAft>
          <a:spcPct val="0"/>
        </a:spcAft>
        <a:defRPr sz="4400">
          <a:solidFill>
            <a:schemeClr val="tx2"/>
          </a:solidFill>
          <a:latin typeface="Arial" charset="0"/>
          <a:cs typeface="Arial" charset="0"/>
        </a:defRPr>
      </a:lvl3pPr>
      <a:lvl4pPr algn="ctr" rtl="1" fontAlgn="base">
        <a:spcBef>
          <a:spcPct val="0"/>
        </a:spcBef>
        <a:spcAft>
          <a:spcPct val="0"/>
        </a:spcAft>
        <a:defRPr sz="4400">
          <a:solidFill>
            <a:schemeClr val="tx2"/>
          </a:solidFill>
          <a:latin typeface="Arial" charset="0"/>
          <a:cs typeface="Arial" charset="0"/>
        </a:defRPr>
      </a:lvl4pPr>
      <a:lvl5pPr algn="ctr" rtl="1" fontAlgn="base">
        <a:spcBef>
          <a:spcPct val="0"/>
        </a:spcBef>
        <a:spcAft>
          <a:spcPct val="0"/>
        </a:spcAft>
        <a:defRPr sz="4400">
          <a:solidFill>
            <a:schemeClr val="tx2"/>
          </a:solidFill>
          <a:latin typeface="Arial" charset="0"/>
          <a:cs typeface="Arial" charset="0"/>
        </a:defRPr>
      </a:lvl5pPr>
      <a:lvl6pPr marL="457200" algn="ctr" rtl="1" fontAlgn="base">
        <a:spcBef>
          <a:spcPct val="0"/>
        </a:spcBef>
        <a:spcAft>
          <a:spcPct val="0"/>
        </a:spcAft>
        <a:defRPr sz="4400">
          <a:solidFill>
            <a:schemeClr val="tx2"/>
          </a:solidFill>
          <a:latin typeface="Arial" charset="0"/>
          <a:cs typeface="Arial" charset="0"/>
        </a:defRPr>
      </a:lvl6pPr>
      <a:lvl7pPr marL="914400" algn="ctr" rtl="1" fontAlgn="base">
        <a:spcBef>
          <a:spcPct val="0"/>
        </a:spcBef>
        <a:spcAft>
          <a:spcPct val="0"/>
        </a:spcAft>
        <a:defRPr sz="4400">
          <a:solidFill>
            <a:schemeClr val="tx2"/>
          </a:solidFill>
          <a:latin typeface="Arial" charset="0"/>
          <a:cs typeface="Arial" charset="0"/>
        </a:defRPr>
      </a:lvl7pPr>
      <a:lvl8pPr marL="1371600" algn="ctr" rtl="1" fontAlgn="base">
        <a:spcBef>
          <a:spcPct val="0"/>
        </a:spcBef>
        <a:spcAft>
          <a:spcPct val="0"/>
        </a:spcAft>
        <a:defRPr sz="4400">
          <a:solidFill>
            <a:schemeClr val="tx2"/>
          </a:solidFill>
          <a:latin typeface="Arial" charset="0"/>
          <a:cs typeface="Arial" charset="0"/>
        </a:defRPr>
      </a:lvl8pPr>
      <a:lvl9pPr marL="1828800" algn="ctr" rtl="1" fontAlgn="base">
        <a:spcBef>
          <a:spcPct val="0"/>
        </a:spcBef>
        <a:spcAft>
          <a:spcPct val="0"/>
        </a:spcAft>
        <a:defRPr sz="4400">
          <a:solidFill>
            <a:schemeClr val="tx2"/>
          </a:solidFill>
          <a:latin typeface="Arial" charset="0"/>
          <a:cs typeface="Arial"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519113" y="630238"/>
            <a:ext cx="8229600" cy="1143000"/>
          </a:xfrm>
        </p:spPr>
        <p:txBody>
          <a:bodyPr/>
          <a:lstStyle/>
          <a:p>
            <a:r>
              <a:rPr lang="ar-EG" sz="6600" b="1">
                <a:solidFill>
                  <a:srgbClr val="FFFFCC"/>
                </a:solidFill>
                <a:latin typeface="Times New Roman" pitchFamily="18" charset="0"/>
                <a:cs typeface="Traditional Arabic" pitchFamily="2" charset="-78"/>
              </a:rPr>
              <a:t>الأدب في جانبـه السلـوكي</a:t>
            </a:r>
            <a:endParaRPr lang="en-US" sz="6600" b="1">
              <a:solidFill>
                <a:srgbClr val="FFFFCC"/>
              </a:solidFill>
              <a:latin typeface="Times New Roman" pitchFamily="18" charset="0"/>
              <a:cs typeface="Traditional Arabic" pitchFamily="2" charset="-78"/>
            </a:endParaRPr>
          </a:p>
        </p:txBody>
      </p:sp>
      <p:sp>
        <p:nvSpPr>
          <p:cNvPr id="5" name="مربع نص 1"/>
          <p:cNvSpPr txBox="1"/>
          <p:nvPr/>
        </p:nvSpPr>
        <p:spPr>
          <a:xfrm>
            <a:off x="2971800" y="2767281"/>
            <a:ext cx="3200400" cy="707886"/>
          </a:xfrm>
          <a:prstGeom prst="rect">
            <a:avLst/>
          </a:prstGeom>
          <a:noFill/>
        </p:spPr>
        <p:txBody>
          <a:bodyPr wrap="square" rtlCol="0">
            <a:spAutoFit/>
          </a:bodyPr>
          <a:ls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ar-KW" sz="4000" b="1" dirty="0" smtClean="0">
                <a:solidFill>
                  <a:srgbClr val="FFFF00"/>
                </a:solidFill>
                <a:latin typeface="Traditional Arabic" pitchFamily="18" charset="-78"/>
                <a:cs typeface="Traditional Arabic" pitchFamily="18" charset="-78"/>
              </a:rPr>
              <a:t>من كتاب زاد الأخيار</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350519"/>
            <a:ext cx="2030009" cy="96682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ar-EG" sz="6600" b="1">
                <a:solidFill>
                  <a:srgbClr val="FFFFCC"/>
                </a:solidFill>
                <a:latin typeface="Times New Roman" pitchFamily="18" charset="0"/>
                <a:cs typeface="Traditional Arabic" pitchFamily="2" charset="-78"/>
              </a:rPr>
              <a:t>أولا - أهميـة الأدب وفضله :</a:t>
            </a:r>
            <a:endParaRPr lang="en-US" sz="6600" b="1">
              <a:solidFill>
                <a:srgbClr val="FFFFCC"/>
              </a:solidFill>
              <a:latin typeface="Times New Roman" pitchFamily="18" charset="0"/>
              <a:cs typeface="Traditional Arabic" pitchFamily="2" charset="-78"/>
            </a:endParaRPr>
          </a:p>
        </p:txBody>
      </p:sp>
      <p:sp>
        <p:nvSpPr>
          <p:cNvPr id="4100" name="Rectangle 4"/>
          <p:cNvSpPr>
            <a:spLocks noChangeArrowheads="1"/>
          </p:cNvSpPr>
          <p:nvPr/>
        </p:nvSpPr>
        <p:spPr bwMode="auto">
          <a:xfrm>
            <a:off x="468313" y="18542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4400" b="1">
                <a:solidFill>
                  <a:srgbClr val="FFFFCC"/>
                </a:solidFill>
                <a:latin typeface="Times New Roman" pitchFamily="18" charset="0"/>
                <a:cs typeface="Traditional Arabic" pitchFamily="2" charset="-78"/>
              </a:rPr>
              <a:t>قال ابن القيم رحمه الله تعالى فيما يشبه أن يكون قاعدة في هذا الأمر:</a:t>
            </a:r>
            <a:endParaRPr lang="en-US" sz="4400" b="1">
              <a:solidFill>
                <a:srgbClr val="FFFFCC"/>
              </a:solidFill>
              <a:latin typeface="Times New Roman" pitchFamily="18" charset="0"/>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350519"/>
            <a:ext cx="2030009" cy="96682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68313" y="1925638"/>
            <a:ext cx="8229600" cy="1143000"/>
          </a:xfrm>
        </p:spPr>
        <p:txBody>
          <a:bodyPr/>
          <a:lstStyle/>
          <a:p>
            <a:pPr algn="justLow"/>
            <a:r>
              <a:rPr lang="ar-EG" sz="3600" b="1">
                <a:solidFill>
                  <a:srgbClr val="FFFFCC"/>
                </a:solidFill>
                <a:latin typeface="Times New Roman" pitchFamily="18" charset="0"/>
                <a:cs typeface="Traditional Arabic" pitchFamily="2" charset="-78"/>
              </a:rPr>
              <a:t>”</a:t>
            </a:r>
            <a:r>
              <a:rPr lang="ar-KW" sz="3600" b="1">
                <a:solidFill>
                  <a:srgbClr val="FFFFCC"/>
                </a:solidFill>
                <a:latin typeface="Times New Roman" pitchFamily="18" charset="0"/>
                <a:cs typeface="Traditional Arabic" pitchFamily="2" charset="-78"/>
              </a:rPr>
              <a:t> </a:t>
            </a:r>
            <a:r>
              <a:rPr lang="ar-EG" sz="3600" b="1">
                <a:solidFill>
                  <a:srgbClr val="FFFFCC"/>
                </a:solidFill>
                <a:latin typeface="Times New Roman" pitchFamily="18" charset="0"/>
                <a:cs typeface="Traditional Arabic" pitchFamily="2" charset="-78"/>
              </a:rPr>
              <a:t>أدب المرء عنوان سعادته وفلاحه، وقلة أدبه عنوان شقاوته وبواره، فما استُجلب خير الدنيا والآخرة بمثل الأدب، ولا استجلب حرمانها بمثل قلة الأدب، فانظر إلى الأدب مع الوالدين كيف نجّى صاحبه من حبس الغار حين أطبقت عليهم الصخرة، والإخلال به مع الأم تأويلاً، وإقبالاً على الصلاة كيف امتُحن صاحبه بهدم صومعته، وضَرْبِ الناس له</a:t>
            </a:r>
            <a:r>
              <a:rPr lang="ar-KW" sz="3600" b="1">
                <a:solidFill>
                  <a:srgbClr val="FFFFCC"/>
                </a:solidFill>
                <a:latin typeface="Times New Roman" pitchFamily="18" charset="0"/>
                <a:cs typeface="Traditional Arabic" pitchFamily="2" charset="-78"/>
              </a:rPr>
              <a:t> </a:t>
            </a:r>
            <a:r>
              <a:rPr lang="ar-EG" sz="3600" b="1">
                <a:solidFill>
                  <a:srgbClr val="FFFFCC"/>
                </a:solidFill>
                <a:latin typeface="Times New Roman" pitchFamily="18" charset="0"/>
                <a:cs typeface="Traditional Arabic" pitchFamily="2" charset="-78"/>
              </a:rPr>
              <a:t>، ورميـهِ بالفاحشة.</a:t>
            </a:r>
            <a:r>
              <a:rPr lang="en-US" sz="3600" b="1">
                <a:solidFill>
                  <a:srgbClr val="FFFFCC"/>
                </a:solidFill>
                <a:latin typeface="Times New Roman" pitchFamily="18" charset="0"/>
                <a:cs typeface="Traditional Arabic" pitchFamily="2" charset="-78"/>
              </a:rPr>
              <a:t/>
            </a:r>
            <a:br>
              <a:rPr lang="en-US" sz="3600" b="1">
                <a:solidFill>
                  <a:srgbClr val="FFFFCC"/>
                </a:solidFill>
                <a:latin typeface="Times New Roman" pitchFamily="18" charset="0"/>
                <a:cs typeface="Traditional Arabic" pitchFamily="2" charset="-78"/>
              </a:rPr>
            </a:br>
            <a:r>
              <a:rPr lang="en-US" sz="3600" b="1">
                <a:solidFill>
                  <a:srgbClr val="FFFFCC"/>
                </a:solidFill>
                <a:latin typeface="Times New Roman" pitchFamily="18" charset="0"/>
                <a:cs typeface="Traditional Arabic" pitchFamily="2" charset="-78"/>
              </a:rPr>
              <a:t> </a:t>
            </a:r>
            <a:r>
              <a:rPr lang="ar-EG" sz="3600" b="1">
                <a:solidFill>
                  <a:srgbClr val="FFFFCC"/>
                </a:solidFill>
                <a:latin typeface="Times New Roman" pitchFamily="18" charset="0"/>
                <a:cs typeface="Traditional Arabic" pitchFamily="2" charset="-78"/>
              </a:rPr>
              <a:t>وتأمل أحوال كلِّ شقيّ ومغتر ومُدْبِـرٍ كيف تجد قلة الأدب هي التي ساقته إلى الحرمـان" </a:t>
            </a:r>
            <a:r>
              <a:rPr lang="ar-SA" sz="3600" b="1">
                <a:solidFill>
                  <a:srgbClr val="FFFFCC"/>
                </a:solidFill>
                <a:latin typeface="Times New Roman" pitchFamily="18" charset="0"/>
                <a:cs typeface="Traditional Arabic" pitchFamily="2" charset="-78"/>
              </a:rPr>
              <a:t>مدارج السالكين 2/615-316.</a:t>
            </a:r>
            <a:endParaRPr lang="en-US" sz="3600" b="1">
              <a:solidFill>
                <a:srgbClr val="FFFFCC"/>
              </a:solidFill>
              <a:latin typeface="Times New Roman" pitchFamily="18" charset="0"/>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350519"/>
            <a:ext cx="2030009" cy="96682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1638300"/>
            <a:ext cx="8229600" cy="1143000"/>
          </a:xfrm>
        </p:spPr>
        <p:txBody>
          <a:bodyPr/>
          <a:lstStyle/>
          <a:p>
            <a:r>
              <a:rPr lang="ar-EG" sz="7200" b="1">
                <a:solidFill>
                  <a:srgbClr val="FFFFCC"/>
                </a:solidFill>
                <a:latin typeface="Times New Roman" pitchFamily="18" charset="0"/>
                <a:cs typeface="Traditional Arabic" pitchFamily="2" charset="-78"/>
              </a:rPr>
              <a:t>ثانيا - صور من حسن الأدب :</a:t>
            </a:r>
            <a:endParaRPr lang="en-US" sz="7200" b="1">
              <a:solidFill>
                <a:srgbClr val="FFFFCC"/>
              </a:solidFill>
              <a:latin typeface="Times New Roman" pitchFamily="18" charset="0"/>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350519"/>
            <a:ext cx="2030009" cy="966824"/>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414338"/>
            <a:ext cx="8229600" cy="1143000"/>
          </a:xfrm>
        </p:spPr>
        <p:txBody>
          <a:bodyPr/>
          <a:lstStyle/>
          <a:p>
            <a:r>
              <a:rPr lang="ar-EG" sz="7200" b="1">
                <a:solidFill>
                  <a:srgbClr val="FFFFCC"/>
                </a:solidFill>
                <a:latin typeface="Times New Roman" pitchFamily="18" charset="0"/>
                <a:cs typeface="Traditional Arabic" pitchFamily="2" charset="-78"/>
              </a:rPr>
              <a:t>1 - أدب الأنبياء الكرام :</a:t>
            </a:r>
            <a:endParaRPr lang="en-US" sz="7200" b="1">
              <a:solidFill>
                <a:srgbClr val="FFFFCC"/>
              </a:solidFill>
              <a:latin typeface="Times New Roman" pitchFamily="18" charset="0"/>
              <a:cs typeface="Traditional Arabic" pitchFamily="2" charset="-78"/>
            </a:endParaRPr>
          </a:p>
        </p:txBody>
      </p:sp>
      <p:sp>
        <p:nvSpPr>
          <p:cNvPr id="9221" name="Rectangle 5"/>
          <p:cNvSpPr>
            <a:spLocks noChangeArrowheads="1"/>
          </p:cNvSpPr>
          <p:nvPr/>
        </p:nvSpPr>
        <p:spPr bwMode="auto">
          <a:xfrm>
            <a:off x="323850" y="3822700"/>
            <a:ext cx="8640763" cy="1406525"/>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2" name="Rectangle 6"/>
          <p:cNvSpPr>
            <a:spLocks noChangeArrowheads="1"/>
          </p:cNvSpPr>
          <p:nvPr/>
        </p:nvSpPr>
        <p:spPr bwMode="auto">
          <a:xfrm>
            <a:off x="541338" y="39893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KW" sz="2800" b="1">
                <a:solidFill>
                  <a:srgbClr val="FFFFCC"/>
                </a:solidFill>
                <a:latin typeface="Times New Roman" pitchFamily="18" charset="0"/>
                <a:cs typeface="Traditional Arabic" pitchFamily="2" charset="-78"/>
              </a:rPr>
              <a:t>يقول ابن القيم : </a:t>
            </a:r>
            <a:r>
              <a:rPr lang="ar-EG" sz="2800" b="1">
                <a:solidFill>
                  <a:srgbClr val="FFFFCC"/>
                </a:solidFill>
                <a:latin typeface="Times New Roman" pitchFamily="18" charset="0"/>
                <a:cs typeface="Traditional Arabic" pitchFamily="2" charset="-78"/>
              </a:rPr>
              <a:t>وقال آدم عليه السلام : { رَبَّنَا ظَلَمْنَا أَنفُسَنَا</a:t>
            </a:r>
            <a:r>
              <a:rPr lang="en-US" sz="2800" b="1">
                <a:solidFill>
                  <a:srgbClr val="FFFFCC"/>
                </a:solidFill>
                <a:cs typeface="Traditional Arabic" pitchFamily="2" charset="-78"/>
              </a:rPr>
              <a:t> </a:t>
            </a:r>
            <a:r>
              <a:rPr lang="ar-EG" sz="2800" b="1">
                <a:solidFill>
                  <a:srgbClr val="FFFFCC"/>
                </a:solidFill>
                <a:latin typeface="Times New Roman" pitchFamily="18" charset="0"/>
                <a:cs typeface="Traditional Arabic" pitchFamily="2" charset="-78"/>
              </a:rPr>
              <a:t>وَإِن لَّمْ تَغْفِرْ لَنَا</a:t>
            </a:r>
            <a:r>
              <a:rPr lang="en-US" sz="2800" b="1">
                <a:solidFill>
                  <a:srgbClr val="FFFFCC"/>
                </a:solidFill>
                <a:cs typeface="Traditional Arabic" pitchFamily="2" charset="-78"/>
              </a:rPr>
              <a:t> </a:t>
            </a:r>
            <a:r>
              <a:rPr lang="ar-EG" sz="2800" b="1">
                <a:solidFill>
                  <a:srgbClr val="FFFFCC"/>
                </a:solidFill>
                <a:latin typeface="Times New Roman" pitchFamily="18" charset="0"/>
                <a:cs typeface="Traditional Arabic" pitchFamily="2" charset="-78"/>
              </a:rPr>
              <a:t>وَتَرْحَمْنَا لَنَكُونَنَّ مِنَ الخَاسِرِينَ } الأعراف23 ، ولم يقل: "رب قدرت عليّ وقضيت عليَّ</a:t>
            </a:r>
            <a:r>
              <a:rPr lang="ar-KW" sz="2800" b="1">
                <a:solidFill>
                  <a:srgbClr val="FFFFCC"/>
                </a:solidFill>
                <a:latin typeface="Times New Roman" pitchFamily="18" charset="0"/>
                <a:cs typeface="Traditional Arabic" pitchFamily="2" charset="-78"/>
              </a:rPr>
              <a:t> </a:t>
            </a:r>
            <a:r>
              <a:rPr lang="ar-EG" sz="2800" b="1">
                <a:solidFill>
                  <a:srgbClr val="FFFFCC"/>
                </a:solidFill>
                <a:latin typeface="Times New Roman" pitchFamily="18" charset="0"/>
                <a:cs typeface="Traditional Arabic" pitchFamily="2" charset="-78"/>
              </a:rPr>
              <a:t>”</a:t>
            </a:r>
            <a:r>
              <a:rPr lang="ar-KW" sz="2800" b="1">
                <a:solidFill>
                  <a:srgbClr val="FFFFCC"/>
                </a:solidFill>
                <a:latin typeface="Times New Roman" pitchFamily="18" charset="0"/>
                <a:cs typeface="Traditional Arabic" pitchFamily="2" charset="-78"/>
              </a:rPr>
              <a:t> </a:t>
            </a:r>
            <a:r>
              <a:rPr lang="ar-EG" sz="2800" b="1">
                <a:solidFill>
                  <a:srgbClr val="FFFFCC"/>
                </a:solidFill>
                <a:latin typeface="Times New Roman" pitchFamily="18" charset="0"/>
                <a:cs typeface="Traditional Arabic" pitchFamily="2" charset="-78"/>
              </a:rPr>
              <a:t>.</a:t>
            </a:r>
            <a:endParaRPr lang="en-US" sz="2800" b="1">
              <a:solidFill>
                <a:srgbClr val="FFFFCC"/>
              </a:solidFill>
              <a:latin typeface="Times New Roman" pitchFamily="18" charset="0"/>
              <a:cs typeface="Traditional Arabic" pitchFamily="2" charset="-78"/>
            </a:endParaRPr>
          </a:p>
        </p:txBody>
      </p:sp>
      <p:sp>
        <p:nvSpPr>
          <p:cNvPr id="9223" name="Rectangle 7"/>
          <p:cNvSpPr>
            <a:spLocks noChangeArrowheads="1"/>
          </p:cNvSpPr>
          <p:nvPr/>
        </p:nvSpPr>
        <p:spPr bwMode="auto">
          <a:xfrm>
            <a:off x="323850" y="2133600"/>
            <a:ext cx="8640763" cy="15113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0" name="Rectangle 4"/>
          <p:cNvSpPr>
            <a:spLocks noChangeArrowheads="1"/>
          </p:cNvSpPr>
          <p:nvPr/>
        </p:nvSpPr>
        <p:spPr bwMode="auto">
          <a:xfrm>
            <a:off x="598488" y="22510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4400" b="1">
                <a:solidFill>
                  <a:srgbClr val="FFFFCC"/>
                </a:solidFill>
                <a:latin typeface="Times New Roman" pitchFamily="18" charset="0"/>
                <a:cs typeface="Traditional Arabic" pitchFamily="2" charset="-78"/>
              </a:rPr>
              <a:t>محمد صلى الله عليه وسلم شَــهِدَ له ربه عز وجل بهذا فقال في شأنه: {وَإِنَّكَ لَعَلَى خُلُقٍ عَظِيمٍ }</a:t>
            </a:r>
            <a:r>
              <a:rPr lang="ar-EG" sz="2800" b="1">
                <a:solidFill>
                  <a:srgbClr val="FFFFCC"/>
                </a:solidFill>
                <a:latin typeface="Times New Roman" pitchFamily="18" charset="0"/>
                <a:cs typeface="Traditional Arabic" pitchFamily="2" charset="-78"/>
              </a:rPr>
              <a:t>القلم:4.</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350519"/>
            <a:ext cx="2030009" cy="9668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23"/>
                                        </p:tgtEl>
                                        <p:attrNameLst>
                                          <p:attrName>style.visibility</p:attrName>
                                        </p:attrNameLst>
                                      </p:cBhvr>
                                      <p:to>
                                        <p:strVal val="visible"/>
                                      </p:to>
                                    </p:set>
                                    <p:animEffect transition="in" filter="strips(downLeft)">
                                      <p:cBhvr>
                                        <p:cTn id="7" dur="500"/>
                                        <p:tgtEl>
                                          <p:spTgt spid="9223"/>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9220"/>
                                        </p:tgtEl>
                                        <p:attrNameLst>
                                          <p:attrName>style.visibility</p:attrName>
                                        </p:attrNameLst>
                                      </p:cBhvr>
                                      <p:to>
                                        <p:strVal val="visible"/>
                                      </p:to>
                                    </p:set>
                                    <p:animEffect transition="in" filter="strips(downLeft)">
                                      <p:cBhvr>
                                        <p:cTn id="10" dur="500"/>
                                        <p:tgtEl>
                                          <p:spTgt spid="922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9221"/>
                                        </p:tgtEl>
                                        <p:attrNameLst>
                                          <p:attrName>style.visibility</p:attrName>
                                        </p:attrNameLst>
                                      </p:cBhvr>
                                      <p:to>
                                        <p:strVal val="visible"/>
                                      </p:to>
                                    </p:set>
                                    <p:animEffect transition="in" filter="strips(downLeft)">
                                      <p:cBhvr>
                                        <p:cTn id="15" dur="500"/>
                                        <p:tgtEl>
                                          <p:spTgt spid="9221"/>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9222"/>
                                        </p:tgtEl>
                                        <p:attrNameLst>
                                          <p:attrName>style.visibility</p:attrName>
                                        </p:attrNameLst>
                                      </p:cBhvr>
                                      <p:to>
                                        <p:strVal val="visible"/>
                                      </p:to>
                                    </p:set>
                                    <p:animEffect transition="in" filter="strips(downLeft)">
                                      <p:cBhvr>
                                        <p:cTn id="18"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22" grpId="0"/>
      <p:bldP spid="9223" grpId="0" animBg="1"/>
      <p:bldP spid="92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6" name="Rectangle 12"/>
          <p:cNvSpPr>
            <a:spLocks noChangeArrowheads="1"/>
          </p:cNvSpPr>
          <p:nvPr/>
        </p:nvSpPr>
        <p:spPr bwMode="auto">
          <a:xfrm>
            <a:off x="250825" y="4445000"/>
            <a:ext cx="8640763" cy="1165225"/>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3" name="Rectangle 9"/>
          <p:cNvSpPr>
            <a:spLocks noChangeArrowheads="1"/>
          </p:cNvSpPr>
          <p:nvPr/>
        </p:nvSpPr>
        <p:spPr bwMode="auto">
          <a:xfrm>
            <a:off x="3205163" y="1293813"/>
            <a:ext cx="2736850" cy="3097212"/>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4" name="Rectangle 10"/>
          <p:cNvSpPr>
            <a:spLocks noChangeArrowheads="1"/>
          </p:cNvSpPr>
          <p:nvPr/>
        </p:nvSpPr>
        <p:spPr bwMode="auto">
          <a:xfrm>
            <a:off x="468313" y="1293813"/>
            <a:ext cx="2519362" cy="3097212"/>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2" name="Rectangle 8"/>
          <p:cNvSpPr>
            <a:spLocks noChangeArrowheads="1"/>
          </p:cNvSpPr>
          <p:nvPr/>
        </p:nvSpPr>
        <p:spPr bwMode="auto">
          <a:xfrm>
            <a:off x="6157913" y="1293813"/>
            <a:ext cx="2519362" cy="3097212"/>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66" name="Rectangle 2"/>
          <p:cNvSpPr>
            <a:spLocks noGrp="1" noChangeArrowheads="1"/>
          </p:cNvSpPr>
          <p:nvPr>
            <p:ph type="title"/>
          </p:nvPr>
        </p:nvSpPr>
        <p:spPr>
          <a:xfrm>
            <a:off x="457200" y="188913"/>
            <a:ext cx="8229600" cy="1143000"/>
          </a:xfrm>
        </p:spPr>
        <p:txBody>
          <a:bodyPr/>
          <a:lstStyle/>
          <a:p>
            <a:r>
              <a:rPr lang="ar-EG" sz="6000" b="1">
                <a:solidFill>
                  <a:srgbClr val="FFFFCC"/>
                </a:solidFill>
                <a:latin typeface="Times New Roman" pitchFamily="18" charset="0"/>
                <a:cs typeface="Traditional Arabic" pitchFamily="2" charset="-78"/>
              </a:rPr>
              <a:t>يقول ابن القيم رحمه الله :</a:t>
            </a:r>
            <a:endParaRPr lang="en-US" sz="6000" b="1">
              <a:solidFill>
                <a:srgbClr val="FFFFCC"/>
              </a:solidFill>
              <a:latin typeface="Times New Roman" pitchFamily="18" charset="0"/>
              <a:cs typeface="Traditional Arabic" pitchFamily="2" charset="-78"/>
            </a:endParaRPr>
          </a:p>
        </p:txBody>
      </p:sp>
      <p:sp>
        <p:nvSpPr>
          <p:cNvPr id="11268" name="Rectangle 4"/>
          <p:cNvSpPr>
            <a:spLocks noChangeArrowheads="1"/>
          </p:cNvSpPr>
          <p:nvPr/>
        </p:nvSpPr>
        <p:spPr bwMode="auto">
          <a:xfrm>
            <a:off x="6300788" y="2239963"/>
            <a:ext cx="23050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2800" b="1">
                <a:solidFill>
                  <a:srgbClr val="FFFFCC"/>
                </a:solidFill>
                <a:latin typeface="Times New Roman" pitchFamily="18" charset="0"/>
                <a:cs typeface="Traditional Arabic" pitchFamily="2" charset="-78"/>
              </a:rPr>
              <a:t>قال المسيح عليه السلام : </a:t>
            </a:r>
            <a:r>
              <a:rPr lang="ar-KW" sz="2800" b="1">
                <a:solidFill>
                  <a:srgbClr val="FFFFCC"/>
                </a:solidFill>
                <a:latin typeface="Times New Roman" pitchFamily="18" charset="0"/>
                <a:cs typeface="Traditional Arabic" pitchFamily="2" charset="-78"/>
              </a:rPr>
              <a:t> </a:t>
            </a:r>
            <a:r>
              <a:rPr lang="ar-EG" sz="2800" b="1">
                <a:solidFill>
                  <a:srgbClr val="FFFFCC"/>
                </a:solidFill>
                <a:latin typeface="Times New Roman" pitchFamily="18" charset="0"/>
                <a:cs typeface="Traditional Arabic" pitchFamily="2" charset="-78"/>
              </a:rPr>
              <a:t>{</a:t>
            </a:r>
            <a:r>
              <a:rPr lang="ar-KW" sz="2800" b="1">
                <a:solidFill>
                  <a:srgbClr val="FFFFCC"/>
                </a:solidFill>
                <a:latin typeface="Times New Roman" pitchFamily="18" charset="0"/>
                <a:cs typeface="Traditional Arabic" pitchFamily="2" charset="-78"/>
              </a:rPr>
              <a:t> </a:t>
            </a:r>
            <a:r>
              <a:rPr lang="ar-EG" sz="2800" b="1">
                <a:solidFill>
                  <a:srgbClr val="FFFFCC"/>
                </a:solidFill>
                <a:latin typeface="Times New Roman" pitchFamily="18" charset="0"/>
                <a:cs typeface="Traditional Arabic" pitchFamily="2" charset="-78"/>
              </a:rPr>
              <a:t> إِن كُنتُ قُلْتُهُ فَقَدْ</a:t>
            </a:r>
            <a:r>
              <a:rPr lang="ar-KW" sz="2800" b="1">
                <a:solidFill>
                  <a:srgbClr val="FFFFCC"/>
                </a:solidFill>
                <a:latin typeface="Times New Roman" pitchFamily="18" charset="0"/>
                <a:cs typeface="Traditional Arabic" pitchFamily="2" charset="-78"/>
              </a:rPr>
              <a:t>        </a:t>
            </a:r>
            <a:r>
              <a:rPr lang="ar-EG" sz="2800" b="1">
                <a:solidFill>
                  <a:srgbClr val="FFFFCC"/>
                </a:solidFill>
                <a:latin typeface="Times New Roman" pitchFamily="18" charset="0"/>
                <a:cs typeface="Traditional Arabic" pitchFamily="2" charset="-78"/>
              </a:rPr>
              <a:t> </a:t>
            </a:r>
            <a:r>
              <a:rPr lang="ar-KW" sz="2800" b="1">
                <a:solidFill>
                  <a:srgbClr val="FFFFCC"/>
                </a:solidFill>
                <a:latin typeface="Times New Roman" pitchFamily="18" charset="0"/>
                <a:cs typeface="Traditional Arabic" pitchFamily="2" charset="-78"/>
              </a:rPr>
              <a:t> </a:t>
            </a:r>
            <a:r>
              <a:rPr lang="ar-EG" sz="2800" b="1">
                <a:solidFill>
                  <a:srgbClr val="FFFFCC"/>
                </a:solidFill>
                <a:latin typeface="Times New Roman" pitchFamily="18" charset="0"/>
                <a:cs typeface="Traditional Arabic" pitchFamily="2" charset="-78"/>
              </a:rPr>
              <a:t>عَلِمْتَهُ }  ولم يقل: لم أقُله</a:t>
            </a:r>
            <a:r>
              <a:rPr lang="ar-KW" sz="2800" b="1">
                <a:solidFill>
                  <a:srgbClr val="FFFFCC"/>
                </a:solidFill>
                <a:latin typeface="Times New Roman" pitchFamily="18" charset="0"/>
                <a:cs typeface="Traditional Arabic" pitchFamily="2" charset="-78"/>
              </a:rPr>
              <a:t> </a:t>
            </a:r>
            <a:r>
              <a:rPr lang="ar-EG" sz="2800" b="1">
                <a:solidFill>
                  <a:srgbClr val="FFFFCC"/>
                </a:solidFill>
                <a:latin typeface="Times New Roman" pitchFamily="18" charset="0"/>
                <a:cs typeface="Traditional Arabic" pitchFamily="2" charset="-78"/>
              </a:rPr>
              <a:t>، وفرق بين الجوابين في حقيقة الأدب.</a:t>
            </a:r>
            <a:endParaRPr lang="en-US" sz="2800" b="1">
              <a:solidFill>
                <a:srgbClr val="FFFFCC"/>
              </a:solidFill>
              <a:latin typeface="Times New Roman" pitchFamily="18" charset="0"/>
              <a:cs typeface="Traditional Arabic" pitchFamily="2" charset="-78"/>
            </a:endParaRPr>
          </a:p>
        </p:txBody>
      </p:sp>
      <p:sp>
        <p:nvSpPr>
          <p:cNvPr id="11269" name="Rectangle 5"/>
          <p:cNvSpPr>
            <a:spLocks noChangeArrowheads="1"/>
          </p:cNvSpPr>
          <p:nvPr/>
        </p:nvSpPr>
        <p:spPr bwMode="auto">
          <a:xfrm>
            <a:off x="3278188" y="2314575"/>
            <a:ext cx="26860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2400" b="1">
                <a:solidFill>
                  <a:srgbClr val="FFFFCC"/>
                </a:solidFill>
                <a:latin typeface="Times New Roman" pitchFamily="18" charset="0"/>
                <a:cs typeface="Traditional Arabic" pitchFamily="2" charset="-78"/>
              </a:rPr>
              <a:t>" وكذلك قولُ إبراهيم الخليل صلى الله عليه وسلم</a:t>
            </a:r>
            <a:r>
              <a:rPr lang="ar-KW" sz="2400" b="1">
                <a:solidFill>
                  <a:srgbClr val="FFFFCC"/>
                </a:solidFill>
                <a:latin typeface="Times New Roman" pitchFamily="18" charset="0"/>
                <a:cs typeface="Traditional Arabic" pitchFamily="2" charset="-78"/>
              </a:rPr>
              <a:t> </a:t>
            </a:r>
            <a:r>
              <a:rPr lang="ar-EG" sz="2400" b="1">
                <a:solidFill>
                  <a:srgbClr val="FFFFCC"/>
                </a:solidFill>
                <a:latin typeface="Times New Roman" pitchFamily="18" charset="0"/>
                <a:cs typeface="Traditional Arabic" pitchFamily="2" charset="-78"/>
              </a:rPr>
              <a:t>: { الَّذِي خَلَقَنِي فَهُوَ يَهْدِينِ (78) َوالَّذِي هُوَ يُطْعِمُنِي وَيَسْقِينِ (79) وَإِذَا مَرِضْتُ فَهُوَ يَشْفِينِ (80)} الشعراء، ولم يقل: "إذا أمرضني" حفظاً للأدب مع الله".</a:t>
            </a:r>
            <a:endParaRPr lang="en-US" sz="2400" b="1">
              <a:solidFill>
                <a:srgbClr val="FFFFCC"/>
              </a:solidFill>
              <a:latin typeface="Times New Roman" pitchFamily="18" charset="0"/>
              <a:cs typeface="Traditional Arabic" pitchFamily="2" charset="-78"/>
            </a:endParaRPr>
          </a:p>
        </p:txBody>
      </p:sp>
      <p:sp>
        <p:nvSpPr>
          <p:cNvPr id="11270" name="Rectangle 6"/>
          <p:cNvSpPr>
            <a:spLocks noChangeArrowheads="1"/>
          </p:cNvSpPr>
          <p:nvPr/>
        </p:nvSpPr>
        <p:spPr bwMode="auto">
          <a:xfrm>
            <a:off x="612775" y="2311400"/>
            <a:ext cx="230663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2800" b="1">
                <a:solidFill>
                  <a:srgbClr val="FFFFCC"/>
                </a:solidFill>
                <a:latin typeface="Times New Roman" pitchFamily="18" charset="0"/>
                <a:cs typeface="Traditional Arabic" pitchFamily="2" charset="-78"/>
              </a:rPr>
              <a:t>موسى عليه الصلاة والسلام، حيث قال: { رَبِّ إِنِّي لِمَا أَنزَلْتَ إِلَيَّ مِنْ خَيْرٍ فَقِيرٌ} القصص 2،  ولم يقل: أطعمني.</a:t>
            </a:r>
            <a:endParaRPr lang="en-US" sz="2800" b="1">
              <a:solidFill>
                <a:srgbClr val="FFFFCC"/>
              </a:solidFill>
              <a:latin typeface="Times New Roman" pitchFamily="18" charset="0"/>
              <a:cs typeface="Traditional Arabic" pitchFamily="2" charset="-78"/>
            </a:endParaRPr>
          </a:p>
        </p:txBody>
      </p:sp>
      <p:sp>
        <p:nvSpPr>
          <p:cNvPr id="11275" name="Rectangle 11"/>
          <p:cNvSpPr>
            <a:spLocks noChangeArrowheads="1"/>
          </p:cNvSpPr>
          <p:nvPr/>
        </p:nvSpPr>
        <p:spPr bwMode="auto">
          <a:xfrm>
            <a:off x="468313" y="44878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2400" b="1">
                <a:solidFill>
                  <a:srgbClr val="FFFFCC"/>
                </a:solidFill>
                <a:latin typeface="Times New Roman" pitchFamily="18" charset="0"/>
                <a:cs typeface="Traditional Arabic" pitchFamily="2" charset="-78"/>
              </a:rPr>
              <a:t>وقول يوسف لأبيه وإخوته: {هَذَا تَأْوِيلُ رُؤْيَايَ مِن قَبْلُ قَدْ جَعَلَهَا رَبِّي حَقاًّ</a:t>
            </a:r>
            <a:r>
              <a:rPr lang="en-US" sz="2400" b="1">
                <a:solidFill>
                  <a:srgbClr val="FFFFCC"/>
                </a:solidFill>
                <a:cs typeface="Traditional Arabic" pitchFamily="2" charset="-78"/>
              </a:rPr>
              <a:t> </a:t>
            </a:r>
            <a:r>
              <a:rPr lang="ar-EG" sz="2400" b="1">
                <a:solidFill>
                  <a:srgbClr val="FFFFCC"/>
                </a:solidFill>
                <a:latin typeface="Times New Roman" pitchFamily="18" charset="0"/>
                <a:cs typeface="Traditional Arabic" pitchFamily="2" charset="-78"/>
              </a:rPr>
              <a:t>وَقَدْ أَحْسَنَ بِي إِذْ أَخْرَجَنِي مِنَ السِّجْنِ }، ولم يقل: "أخرجني من الجُبّ"، حفظاً للأدب مع إخوته: ألا يخجلهم بما جرى في الجُبِّ .</a:t>
            </a:r>
            <a:endParaRPr lang="en-US" sz="2400" b="1">
              <a:solidFill>
                <a:srgbClr val="FFFFCC"/>
              </a:solidFill>
              <a:latin typeface="Times New Roman" pitchFamily="18" charset="0"/>
              <a:cs typeface="Traditional Arabic" pitchFamily="2" charset="-78"/>
            </a:endParaRPr>
          </a:p>
        </p:txBody>
      </p:sp>
      <p:sp>
        <p:nvSpPr>
          <p:cNvPr id="11277" name="Rectangle 13"/>
          <p:cNvSpPr>
            <a:spLocks noChangeArrowheads="1"/>
          </p:cNvSpPr>
          <p:nvPr/>
        </p:nvSpPr>
        <p:spPr bwMode="auto">
          <a:xfrm>
            <a:off x="250825" y="5662613"/>
            <a:ext cx="8640763" cy="10795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8" name="Rectangle 14"/>
          <p:cNvSpPr>
            <a:spLocks noChangeArrowheads="1"/>
          </p:cNvSpPr>
          <p:nvPr/>
        </p:nvSpPr>
        <p:spPr bwMode="auto">
          <a:xfrm>
            <a:off x="519113" y="56705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2800" b="1">
                <a:solidFill>
                  <a:srgbClr val="FFFFCC"/>
                </a:solidFill>
                <a:latin typeface="Times New Roman" pitchFamily="18" charset="0"/>
                <a:cs typeface="Traditional Arabic" pitchFamily="2" charset="-78"/>
              </a:rPr>
              <a:t>وقول أيوب عليه السلام : { مَسَّنِيَ الضُّرُّ</a:t>
            </a:r>
            <a:r>
              <a:rPr lang="en-US" sz="2800" b="1">
                <a:solidFill>
                  <a:srgbClr val="FFFFCC"/>
                </a:solidFill>
                <a:cs typeface="Traditional Arabic" pitchFamily="2" charset="-78"/>
              </a:rPr>
              <a:t> </a:t>
            </a:r>
            <a:r>
              <a:rPr lang="ar-EG" sz="2800" b="1">
                <a:solidFill>
                  <a:srgbClr val="FFFFCC"/>
                </a:solidFill>
                <a:latin typeface="Times New Roman" pitchFamily="18" charset="0"/>
                <a:cs typeface="Traditional Arabic" pitchFamily="2" charset="-78"/>
              </a:rPr>
              <a:t>وَأَنْتَ أَرْحَمُ الرَّاحِمِينَ }الأنبياء:83، ولم يقل: "عافني واشفني".</a:t>
            </a:r>
            <a:endParaRPr lang="en-US" sz="2800" b="1">
              <a:solidFill>
                <a:srgbClr val="FFFFCC"/>
              </a:solidFill>
              <a:latin typeface="Times New Roman" pitchFamily="18" charset="0"/>
              <a:cs typeface="Traditional Arabic" pitchFamily="2" charset="-78"/>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7395" y="188640"/>
            <a:ext cx="1460599" cy="6956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272"/>
                                        </p:tgtEl>
                                        <p:attrNameLst>
                                          <p:attrName>style.visibility</p:attrName>
                                        </p:attrNameLst>
                                      </p:cBhvr>
                                      <p:to>
                                        <p:strVal val="visible"/>
                                      </p:to>
                                    </p:set>
                                    <p:animEffect transition="in" filter="fade">
                                      <p:cBhvr>
                                        <p:cTn id="7" dur="1000"/>
                                        <p:tgtEl>
                                          <p:spTgt spid="11272"/>
                                        </p:tgtEl>
                                      </p:cBhvr>
                                    </p:animEffect>
                                    <p:anim calcmode="lin" valueType="num">
                                      <p:cBhvr>
                                        <p:cTn id="8" dur="1000" fill="hold"/>
                                        <p:tgtEl>
                                          <p:spTgt spid="11272"/>
                                        </p:tgtEl>
                                        <p:attrNameLst>
                                          <p:attrName>ppt_x</p:attrName>
                                        </p:attrNameLst>
                                      </p:cBhvr>
                                      <p:tavLst>
                                        <p:tav tm="0">
                                          <p:val>
                                            <p:strVal val="#ppt_x"/>
                                          </p:val>
                                        </p:tav>
                                        <p:tav tm="100000">
                                          <p:val>
                                            <p:strVal val="#ppt_x"/>
                                          </p:val>
                                        </p:tav>
                                      </p:tavLst>
                                    </p:anim>
                                    <p:anim calcmode="lin" valueType="num">
                                      <p:cBhvr>
                                        <p:cTn id="9" dur="1000" fill="hold"/>
                                        <p:tgtEl>
                                          <p:spTgt spid="1127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268"/>
                                        </p:tgtEl>
                                        <p:attrNameLst>
                                          <p:attrName>style.visibility</p:attrName>
                                        </p:attrNameLst>
                                      </p:cBhvr>
                                      <p:to>
                                        <p:strVal val="visible"/>
                                      </p:to>
                                    </p:set>
                                    <p:animEffect transition="in" filter="fade">
                                      <p:cBhvr>
                                        <p:cTn id="12" dur="1000"/>
                                        <p:tgtEl>
                                          <p:spTgt spid="11268"/>
                                        </p:tgtEl>
                                      </p:cBhvr>
                                    </p:animEffect>
                                    <p:anim calcmode="lin" valueType="num">
                                      <p:cBhvr>
                                        <p:cTn id="13" dur="1000" fill="hold"/>
                                        <p:tgtEl>
                                          <p:spTgt spid="11268"/>
                                        </p:tgtEl>
                                        <p:attrNameLst>
                                          <p:attrName>ppt_x</p:attrName>
                                        </p:attrNameLst>
                                      </p:cBhvr>
                                      <p:tavLst>
                                        <p:tav tm="0">
                                          <p:val>
                                            <p:strVal val="#ppt_x"/>
                                          </p:val>
                                        </p:tav>
                                        <p:tav tm="100000">
                                          <p:val>
                                            <p:strVal val="#ppt_x"/>
                                          </p:val>
                                        </p:tav>
                                      </p:tavLst>
                                    </p:anim>
                                    <p:anim calcmode="lin" valueType="num">
                                      <p:cBhvr>
                                        <p:cTn id="14" dur="1000" fill="hold"/>
                                        <p:tgtEl>
                                          <p:spTgt spid="11268"/>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1273"/>
                                        </p:tgtEl>
                                        <p:attrNameLst>
                                          <p:attrName>style.visibility</p:attrName>
                                        </p:attrNameLst>
                                      </p:cBhvr>
                                      <p:to>
                                        <p:strVal val="visible"/>
                                      </p:to>
                                    </p:set>
                                    <p:animEffect transition="in" filter="fade">
                                      <p:cBhvr>
                                        <p:cTn id="19" dur="1000"/>
                                        <p:tgtEl>
                                          <p:spTgt spid="11273"/>
                                        </p:tgtEl>
                                      </p:cBhvr>
                                    </p:animEffect>
                                    <p:anim calcmode="lin" valueType="num">
                                      <p:cBhvr>
                                        <p:cTn id="20" dur="1000" fill="hold"/>
                                        <p:tgtEl>
                                          <p:spTgt spid="11273"/>
                                        </p:tgtEl>
                                        <p:attrNameLst>
                                          <p:attrName>ppt_x</p:attrName>
                                        </p:attrNameLst>
                                      </p:cBhvr>
                                      <p:tavLst>
                                        <p:tav tm="0">
                                          <p:val>
                                            <p:strVal val="#ppt_x"/>
                                          </p:val>
                                        </p:tav>
                                        <p:tav tm="100000">
                                          <p:val>
                                            <p:strVal val="#ppt_x"/>
                                          </p:val>
                                        </p:tav>
                                      </p:tavLst>
                                    </p:anim>
                                    <p:anim calcmode="lin" valueType="num">
                                      <p:cBhvr>
                                        <p:cTn id="21" dur="1000" fill="hold"/>
                                        <p:tgtEl>
                                          <p:spTgt spid="11273"/>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11269"/>
                                        </p:tgtEl>
                                        <p:attrNameLst>
                                          <p:attrName>style.visibility</p:attrName>
                                        </p:attrNameLst>
                                      </p:cBhvr>
                                      <p:to>
                                        <p:strVal val="visible"/>
                                      </p:to>
                                    </p:set>
                                    <p:animEffect transition="in" filter="fade">
                                      <p:cBhvr>
                                        <p:cTn id="24" dur="1000"/>
                                        <p:tgtEl>
                                          <p:spTgt spid="11269"/>
                                        </p:tgtEl>
                                      </p:cBhvr>
                                    </p:animEffect>
                                    <p:anim calcmode="lin" valueType="num">
                                      <p:cBhvr>
                                        <p:cTn id="25" dur="1000" fill="hold"/>
                                        <p:tgtEl>
                                          <p:spTgt spid="11269"/>
                                        </p:tgtEl>
                                        <p:attrNameLst>
                                          <p:attrName>ppt_x</p:attrName>
                                        </p:attrNameLst>
                                      </p:cBhvr>
                                      <p:tavLst>
                                        <p:tav tm="0">
                                          <p:val>
                                            <p:strVal val="#ppt_x"/>
                                          </p:val>
                                        </p:tav>
                                        <p:tav tm="100000">
                                          <p:val>
                                            <p:strVal val="#ppt_x"/>
                                          </p:val>
                                        </p:tav>
                                      </p:tavLst>
                                    </p:anim>
                                    <p:anim calcmode="lin" valueType="num">
                                      <p:cBhvr>
                                        <p:cTn id="26" dur="1000" fill="hold"/>
                                        <p:tgtEl>
                                          <p:spTgt spid="11269"/>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1274"/>
                                        </p:tgtEl>
                                        <p:attrNameLst>
                                          <p:attrName>style.visibility</p:attrName>
                                        </p:attrNameLst>
                                      </p:cBhvr>
                                      <p:to>
                                        <p:strVal val="visible"/>
                                      </p:to>
                                    </p:set>
                                    <p:animEffect transition="in" filter="fade">
                                      <p:cBhvr>
                                        <p:cTn id="31" dur="1000"/>
                                        <p:tgtEl>
                                          <p:spTgt spid="11274"/>
                                        </p:tgtEl>
                                      </p:cBhvr>
                                    </p:animEffect>
                                    <p:anim calcmode="lin" valueType="num">
                                      <p:cBhvr>
                                        <p:cTn id="32" dur="1000" fill="hold"/>
                                        <p:tgtEl>
                                          <p:spTgt spid="11274"/>
                                        </p:tgtEl>
                                        <p:attrNameLst>
                                          <p:attrName>ppt_x</p:attrName>
                                        </p:attrNameLst>
                                      </p:cBhvr>
                                      <p:tavLst>
                                        <p:tav tm="0">
                                          <p:val>
                                            <p:strVal val="#ppt_x"/>
                                          </p:val>
                                        </p:tav>
                                        <p:tav tm="100000">
                                          <p:val>
                                            <p:strVal val="#ppt_x"/>
                                          </p:val>
                                        </p:tav>
                                      </p:tavLst>
                                    </p:anim>
                                    <p:anim calcmode="lin" valueType="num">
                                      <p:cBhvr>
                                        <p:cTn id="33" dur="1000" fill="hold"/>
                                        <p:tgtEl>
                                          <p:spTgt spid="11274"/>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11270"/>
                                        </p:tgtEl>
                                        <p:attrNameLst>
                                          <p:attrName>style.visibility</p:attrName>
                                        </p:attrNameLst>
                                      </p:cBhvr>
                                      <p:to>
                                        <p:strVal val="visible"/>
                                      </p:to>
                                    </p:set>
                                    <p:animEffect transition="in" filter="fade">
                                      <p:cBhvr>
                                        <p:cTn id="36" dur="1000"/>
                                        <p:tgtEl>
                                          <p:spTgt spid="11270"/>
                                        </p:tgtEl>
                                      </p:cBhvr>
                                    </p:animEffect>
                                    <p:anim calcmode="lin" valueType="num">
                                      <p:cBhvr>
                                        <p:cTn id="37" dur="1000" fill="hold"/>
                                        <p:tgtEl>
                                          <p:spTgt spid="11270"/>
                                        </p:tgtEl>
                                        <p:attrNameLst>
                                          <p:attrName>ppt_x</p:attrName>
                                        </p:attrNameLst>
                                      </p:cBhvr>
                                      <p:tavLst>
                                        <p:tav tm="0">
                                          <p:val>
                                            <p:strVal val="#ppt_x"/>
                                          </p:val>
                                        </p:tav>
                                        <p:tav tm="100000">
                                          <p:val>
                                            <p:strVal val="#ppt_x"/>
                                          </p:val>
                                        </p:tav>
                                      </p:tavLst>
                                    </p:anim>
                                    <p:anim calcmode="lin" valueType="num">
                                      <p:cBhvr>
                                        <p:cTn id="38" dur="1000" fill="hold"/>
                                        <p:tgtEl>
                                          <p:spTgt spid="11270"/>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8" presetClass="entr" presetSubtype="12" fill="hold" grpId="0" nodeType="clickEffect">
                                  <p:stCondLst>
                                    <p:cond delay="0"/>
                                  </p:stCondLst>
                                  <p:childTnLst>
                                    <p:set>
                                      <p:cBhvr>
                                        <p:cTn id="42" dur="1" fill="hold">
                                          <p:stCondLst>
                                            <p:cond delay="0"/>
                                          </p:stCondLst>
                                        </p:cTn>
                                        <p:tgtEl>
                                          <p:spTgt spid="11276"/>
                                        </p:tgtEl>
                                        <p:attrNameLst>
                                          <p:attrName>style.visibility</p:attrName>
                                        </p:attrNameLst>
                                      </p:cBhvr>
                                      <p:to>
                                        <p:strVal val="visible"/>
                                      </p:to>
                                    </p:set>
                                    <p:animEffect transition="in" filter="strips(downLeft)">
                                      <p:cBhvr>
                                        <p:cTn id="43" dur="500"/>
                                        <p:tgtEl>
                                          <p:spTgt spid="11276"/>
                                        </p:tgtEl>
                                      </p:cBhvr>
                                    </p:animEffect>
                                  </p:childTnLst>
                                </p:cTn>
                              </p:par>
                              <p:par>
                                <p:cTn id="44" presetID="18" presetClass="entr" presetSubtype="12" fill="hold" grpId="0" nodeType="withEffect">
                                  <p:stCondLst>
                                    <p:cond delay="0"/>
                                  </p:stCondLst>
                                  <p:childTnLst>
                                    <p:set>
                                      <p:cBhvr>
                                        <p:cTn id="45" dur="1" fill="hold">
                                          <p:stCondLst>
                                            <p:cond delay="0"/>
                                          </p:stCondLst>
                                        </p:cTn>
                                        <p:tgtEl>
                                          <p:spTgt spid="11275"/>
                                        </p:tgtEl>
                                        <p:attrNameLst>
                                          <p:attrName>style.visibility</p:attrName>
                                        </p:attrNameLst>
                                      </p:cBhvr>
                                      <p:to>
                                        <p:strVal val="visible"/>
                                      </p:to>
                                    </p:set>
                                    <p:animEffect transition="in" filter="strips(downLeft)">
                                      <p:cBhvr>
                                        <p:cTn id="46" dur="500"/>
                                        <p:tgtEl>
                                          <p:spTgt spid="11275"/>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12" fill="hold" grpId="0" nodeType="clickEffect">
                                  <p:stCondLst>
                                    <p:cond delay="0"/>
                                  </p:stCondLst>
                                  <p:childTnLst>
                                    <p:set>
                                      <p:cBhvr>
                                        <p:cTn id="50" dur="1" fill="hold">
                                          <p:stCondLst>
                                            <p:cond delay="0"/>
                                          </p:stCondLst>
                                        </p:cTn>
                                        <p:tgtEl>
                                          <p:spTgt spid="11277"/>
                                        </p:tgtEl>
                                        <p:attrNameLst>
                                          <p:attrName>style.visibility</p:attrName>
                                        </p:attrNameLst>
                                      </p:cBhvr>
                                      <p:to>
                                        <p:strVal val="visible"/>
                                      </p:to>
                                    </p:set>
                                    <p:animEffect transition="in" filter="strips(downLeft)">
                                      <p:cBhvr>
                                        <p:cTn id="51" dur="500"/>
                                        <p:tgtEl>
                                          <p:spTgt spid="11277"/>
                                        </p:tgtEl>
                                      </p:cBhvr>
                                    </p:animEffect>
                                  </p:childTnLst>
                                </p:cTn>
                              </p:par>
                              <p:par>
                                <p:cTn id="52" presetID="18" presetClass="entr" presetSubtype="12" fill="hold" grpId="0" nodeType="withEffect">
                                  <p:stCondLst>
                                    <p:cond delay="0"/>
                                  </p:stCondLst>
                                  <p:childTnLst>
                                    <p:set>
                                      <p:cBhvr>
                                        <p:cTn id="53" dur="1" fill="hold">
                                          <p:stCondLst>
                                            <p:cond delay="0"/>
                                          </p:stCondLst>
                                        </p:cTn>
                                        <p:tgtEl>
                                          <p:spTgt spid="11278"/>
                                        </p:tgtEl>
                                        <p:attrNameLst>
                                          <p:attrName>style.visibility</p:attrName>
                                        </p:attrNameLst>
                                      </p:cBhvr>
                                      <p:to>
                                        <p:strVal val="visible"/>
                                      </p:to>
                                    </p:set>
                                    <p:animEffect transition="in" filter="strips(downLeft)">
                                      <p:cBhvr>
                                        <p:cTn id="54" dur="500"/>
                                        <p:tgtEl>
                                          <p:spTgt spid="11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animBg="1"/>
      <p:bldP spid="11273" grpId="0" animBg="1"/>
      <p:bldP spid="11274" grpId="0" animBg="1"/>
      <p:bldP spid="11272" grpId="0" animBg="1"/>
      <p:bldP spid="11268" grpId="0"/>
      <p:bldP spid="11269" grpId="0"/>
      <p:bldP spid="11270" grpId="0"/>
      <p:bldP spid="11275" grpId="0"/>
      <p:bldP spid="11277" grpId="0" animBg="1"/>
      <p:bldP spid="1127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485775"/>
            <a:ext cx="8229600" cy="1143000"/>
          </a:xfrm>
        </p:spPr>
        <p:txBody>
          <a:bodyPr/>
          <a:lstStyle/>
          <a:p>
            <a:r>
              <a:rPr lang="ar-EG" sz="8000" b="1">
                <a:solidFill>
                  <a:srgbClr val="FFFFCC"/>
                </a:solidFill>
                <a:latin typeface="Times New Roman" pitchFamily="18" charset="0"/>
                <a:cs typeface="Traditional Arabic" pitchFamily="2" charset="-78"/>
              </a:rPr>
              <a:t>2 - أدب الصالحين :</a:t>
            </a:r>
            <a:endParaRPr lang="en-US" sz="8000" b="1">
              <a:solidFill>
                <a:srgbClr val="FFFFCC"/>
              </a:solidFill>
              <a:latin typeface="Times New Roman" pitchFamily="18" charset="0"/>
              <a:cs typeface="Traditional Arabic" pitchFamily="2" charset="-78"/>
            </a:endParaRPr>
          </a:p>
        </p:txBody>
      </p:sp>
      <p:sp>
        <p:nvSpPr>
          <p:cNvPr id="18436" name="Rectangle 4"/>
          <p:cNvSpPr>
            <a:spLocks noChangeArrowheads="1"/>
          </p:cNvSpPr>
          <p:nvPr/>
        </p:nvSpPr>
        <p:spPr bwMode="auto">
          <a:xfrm>
            <a:off x="468313" y="22860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4400" b="1">
                <a:solidFill>
                  <a:srgbClr val="FFFFCC"/>
                </a:solidFill>
                <a:latin typeface="Times New Roman" pitchFamily="18" charset="0"/>
                <a:cs typeface="Traditional Arabic" pitchFamily="2" charset="-78"/>
              </a:rPr>
              <a:t>فهذا العباس رضي الله عنه يُسأل: أنت أكبر أم النبي صلى الله عليه وسلم؟ قال:”</a:t>
            </a:r>
            <a:r>
              <a:rPr lang="ar-KW" sz="4400" b="1">
                <a:solidFill>
                  <a:srgbClr val="FFFFCC"/>
                </a:solidFill>
                <a:latin typeface="Times New Roman" pitchFamily="18" charset="0"/>
                <a:cs typeface="Traditional Arabic" pitchFamily="2" charset="-78"/>
              </a:rPr>
              <a:t> </a:t>
            </a:r>
            <a:r>
              <a:rPr lang="ar-EG" sz="4400" b="1">
                <a:solidFill>
                  <a:srgbClr val="FFFFCC"/>
                </a:solidFill>
                <a:latin typeface="Times New Roman" pitchFamily="18" charset="0"/>
                <a:cs typeface="Traditional Arabic" pitchFamily="2" charset="-78"/>
              </a:rPr>
              <a:t>هو أكبر، وأنا وُلِـدْتُ قبله”</a:t>
            </a:r>
            <a:r>
              <a:rPr lang="ar-KW" sz="4400" b="1">
                <a:solidFill>
                  <a:srgbClr val="FFFFCC"/>
                </a:solidFill>
                <a:latin typeface="Times New Roman" pitchFamily="18" charset="0"/>
                <a:cs typeface="Traditional Arabic" pitchFamily="2" charset="-78"/>
              </a:rPr>
              <a:t> </a:t>
            </a:r>
            <a:r>
              <a:rPr lang="ar-EG" sz="3200" b="1">
                <a:solidFill>
                  <a:srgbClr val="FFFFCC"/>
                </a:solidFill>
                <a:latin typeface="Times New Roman" pitchFamily="18" charset="0"/>
                <a:cs typeface="Traditional Arabic" pitchFamily="2" charset="-78"/>
              </a:rPr>
              <a:t>نزهة الفضلاء 1/109.</a:t>
            </a:r>
            <a:endParaRPr lang="en-US" sz="3200" b="1">
              <a:solidFill>
                <a:srgbClr val="FFFFCC"/>
              </a:solidFill>
              <a:latin typeface="Times New Roman" pitchFamily="18" charset="0"/>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350519"/>
            <a:ext cx="2030009" cy="96682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95288" y="1773238"/>
            <a:ext cx="8229600" cy="1143000"/>
          </a:xfrm>
        </p:spPr>
        <p:txBody>
          <a:bodyPr/>
          <a:lstStyle/>
          <a:p>
            <a:pPr algn="justLow"/>
            <a:r>
              <a:rPr lang="ar-EG" b="1">
                <a:solidFill>
                  <a:srgbClr val="FFFFCC"/>
                </a:solidFill>
                <a:latin typeface="Times New Roman" pitchFamily="18" charset="0"/>
                <a:cs typeface="Traditional Arabic" pitchFamily="2" charset="-78"/>
              </a:rPr>
              <a:t>وقال أبو زرعـة : ”</a:t>
            </a:r>
            <a:r>
              <a:rPr lang="ar-KW" b="1">
                <a:solidFill>
                  <a:srgbClr val="FFFFCC"/>
                </a:solidFill>
                <a:latin typeface="Times New Roman" pitchFamily="18" charset="0"/>
                <a:cs typeface="Traditional Arabic" pitchFamily="2" charset="-78"/>
              </a:rPr>
              <a:t> </a:t>
            </a:r>
            <a:r>
              <a:rPr lang="ar-EG" b="1">
                <a:solidFill>
                  <a:srgbClr val="FFFFCC"/>
                </a:solidFill>
                <a:latin typeface="Times New Roman" pitchFamily="18" charset="0"/>
                <a:cs typeface="Traditional Arabic" pitchFamily="2" charset="-78"/>
              </a:rPr>
              <a:t>كنتُ عند أحمد بن حنبل، فذُكر إبراهيم بن طهمان</a:t>
            </a:r>
            <a:r>
              <a:rPr lang="ar-KW" b="1">
                <a:solidFill>
                  <a:srgbClr val="FFFFCC"/>
                </a:solidFill>
                <a:latin typeface="Times New Roman" pitchFamily="18" charset="0"/>
                <a:cs typeface="Traditional Arabic" pitchFamily="2" charset="-78"/>
              </a:rPr>
              <a:t> </a:t>
            </a:r>
            <a:r>
              <a:rPr lang="ar-EG" b="1">
                <a:solidFill>
                  <a:srgbClr val="FFFFCC"/>
                </a:solidFill>
                <a:latin typeface="Times New Roman" pitchFamily="18" charset="0"/>
                <a:cs typeface="Traditional Arabic" pitchFamily="2" charset="-78"/>
              </a:rPr>
              <a:t>، وكان متكئـاً من علة فجلس، وقال: لا ينبغي أن يُذكر الصالحون فيُـتَّـكأ</a:t>
            </a:r>
            <a:r>
              <a:rPr lang="ar-KW" b="1">
                <a:solidFill>
                  <a:srgbClr val="FFFFCC"/>
                </a:solidFill>
                <a:latin typeface="Times New Roman" pitchFamily="18" charset="0"/>
                <a:cs typeface="Traditional Arabic" pitchFamily="2" charset="-78"/>
              </a:rPr>
              <a:t> </a:t>
            </a:r>
            <a:r>
              <a:rPr lang="ar-EG" b="1">
                <a:solidFill>
                  <a:srgbClr val="FFFFCC"/>
                </a:solidFill>
                <a:latin typeface="Times New Roman" pitchFamily="18" charset="0"/>
                <a:cs typeface="Traditional Arabic" pitchFamily="2" charset="-78"/>
              </a:rPr>
              <a:t>”.</a:t>
            </a:r>
            <a:endParaRPr lang="en-US" b="1">
              <a:solidFill>
                <a:srgbClr val="FFFFCC"/>
              </a:solidFill>
              <a:latin typeface="Times New Roman" pitchFamily="18" charset="0"/>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350519"/>
            <a:ext cx="2030009" cy="966824"/>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9750" y="2060575"/>
            <a:ext cx="8229600" cy="1143000"/>
          </a:xfrm>
        </p:spPr>
        <p:txBody>
          <a:bodyPr/>
          <a:lstStyle/>
          <a:p>
            <a:pPr algn="justLow"/>
            <a:r>
              <a:rPr lang="ar-EG" b="1">
                <a:solidFill>
                  <a:srgbClr val="FFFFCC"/>
                </a:solidFill>
                <a:latin typeface="Times New Roman" pitchFamily="18" charset="0"/>
                <a:cs typeface="Traditional Arabic" pitchFamily="2" charset="-78"/>
              </a:rPr>
              <a:t>وهذا الإمام الشافعي يقول: ”</a:t>
            </a:r>
            <a:r>
              <a:rPr lang="ar-KW" b="1">
                <a:solidFill>
                  <a:srgbClr val="FFFFCC"/>
                </a:solidFill>
                <a:latin typeface="Times New Roman" pitchFamily="18" charset="0"/>
                <a:cs typeface="Traditional Arabic" pitchFamily="2" charset="-78"/>
              </a:rPr>
              <a:t> </a:t>
            </a:r>
            <a:r>
              <a:rPr lang="ar-EG" b="1">
                <a:solidFill>
                  <a:srgbClr val="FFFFCC"/>
                </a:solidFill>
                <a:latin typeface="Times New Roman" pitchFamily="18" charset="0"/>
                <a:cs typeface="Traditional Arabic" pitchFamily="2" charset="-78"/>
              </a:rPr>
              <a:t>قدمتُ المدينة فرأيت من مالك بن أنس ما رأيته من هيبته وإجلاله للعلم فازددت لذلك أدباً حتى ربما كنت أكون في مجلسه فأريد أن أصفح الورقة فأصفحهـا صفحاً رقيقاً هيبةً له لئلا يسمع وقعها</a:t>
            </a:r>
            <a:r>
              <a:rPr lang="ar-KW" b="1">
                <a:solidFill>
                  <a:srgbClr val="FFFFCC"/>
                </a:solidFill>
                <a:latin typeface="Times New Roman" pitchFamily="18" charset="0"/>
                <a:cs typeface="Traditional Arabic" pitchFamily="2" charset="-78"/>
              </a:rPr>
              <a:t> </a:t>
            </a:r>
            <a:r>
              <a:rPr lang="ar-EG" b="1">
                <a:solidFill>
                  <a:srgbClr val="FFFFCC"/>
                </a:solidFill>
                <a:latin typeface="Times New Roman" pitchFamily="18" charset="0"/>
                <a:cs typeface="Traditional Arabic" pitchFamily="2" charset="-78"/>
              </a:rPr>
              <a:t>”</a:t>
            </a:r>
            <a:r>
              <a:rPr lang="ar-KW" b="1">
                <a:solidFill>
                  <a:srgbClr val="FFFFCC"/>
                </a:solidFill>
                <a:latin typeface="Times New Roman" pitchFamily="18" charset="0"/>
                <a:cs typeface="Traditional Arabic" pitchFamily="2" charset="-78"/>
              </a:rPr>
              <a:t> </a:t>
            </a:r>
            <a:r>
              <a:rPr lang="ar-EG" b="1">
                <a:solidFill>
                  <a:srgbClr val="FFFFCC"/>
                </a:solidFill>
                <a:latin typeface="Times New Roman" pitchFamily="18" charset="0"/>
                <a:cs typeface="Traditional Arabic" pitchFamily="2" charset="-78"/>
              </a:rPr>
              <a:t>.</a:t>
            </a:r>
            <a:endParaRPr lang="en-US" b="1">
              <a:solidFill>
                <a:srgbClr val="FFFFCC"/>
              </a:solidFill>
              <a:latin typeface="Times New Roman" pitchFamily="18" charset="0"/>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350519"/>
            <a:ext cx="2030009" cy="96682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60350"/>
            <a:ext cx="8229600" cy="1143000"/>
          </a:xfrm>
        </p:spPr>
        <p:txBody>
          <a:bodyPr/>
          <a:lstStyle/>
          <a:p>
            <a:r>
              <a:rPr lang="ar-EG" sz="5400" b="1">
                <a:solidFill>
                  <a:srgbClr val="FFFFCC"/>
                </a:solidFill>
                <a:latin typeface="Times New Roman" pitchFamily="18" charset="0"/>
                <a:cs typeface="Traditional Arabic" pitchFamily="2" charset="-78"/>
              </a:rPr>
              <a:t>ثالثا - الآداب السلوكية وحاجتنا إليها :</a:t>
            </a:r>
            <a:endParaRPr lang="en-US" sz="5400" b="1">
              <a:solidFill>
                <a:srgbClr val="FFFFCC"/>
              </a:solidFill>
              <a:latin typeface="Times New Roman" pitchFamily="18" charset="0"/>
              <a:cs typeface="Traditional Arabic" pitchFamily="2" charset="-78"/>
            </a:endParaRPr>
          </a:p>
        </p:txBody>
      </p:sp>
      <p:sp>
        <p:nvSpPr>
          <p:cNvPr id="22532" name="Rectangle 4"/>
          <p:cNvSpPr>
            <a:spLocks noChangeArrowheads="1"/>
          </p:cNvSpPr>
          <p:nvPr/>
        </p:nvSpPr>
        <p:spPr bwMode="auto">
          <a:xfrm>
            <a:off x="457200" y="1341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EG" sz="5400" b="1">
                <a:solidFill>
                  <a:srgbClr val="FFFFCC"/>
                </a:solidFill>
                <a:latin typeface="Times New Roman" pitchFamily="18" charset="0"/>
                <a:cs typeface="Traditional Arabic" pitchFamily="2" charset="-78"/>
              </a:rPr>
              <a:t>وذلك للأسباب التالية :</a:t>
            </a:r>
            <a:endParaRPr lang="en-US" sz="5400" b="1">
              <a:solidFill>
                <a:srgbClr val="FFFFCC"/>
              </a:solidFill>
              <a:latin typeface="Times New Roman" pitchFamily="18" charset="0"/>
              <a:cs typeface="Traditional Arabic" pitchFamily="2" charset="-78"/>
            </a:endParaRPr>
          </a:p>
        </p:txBody>
      </p:sp>
      <p:sp>
        <p:nvSpPr>
          <p:cNvPr id="22533" name="Rectangle 5"/>
          <p:cNvSpPr>
            <a:spLocks noChangeArrowheads="1"/>
          </p:cNvSpPr>
          <p:nvPr/>
        </p:nvSpPr>
        <p:spPr bwMode="auto">
          <a:xfrm>
            <a:off x="457200" y="2133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4400" b="1">
                <a:solidFill>
                  <a:schemeClr val="bg1"/>
                </a:solidFill>
                <a:latin typeface="Times New Roman" pitchFamily="18" charset="0"/>
                <a:cs typeface="Traditional Arabic" pitchFamily="2" charset="-78"/>
              </a:rPr>
              <a:t>1 - حصول الاطمئنان بين الناس بعضهم بعضاً.</a:t>
            </a:r>
            <a:endParaRPr lang="en-US" sz="4400" b="1">
              <a:solidFill>
                <a:schemeClr val="bg1"/>
              </a:solidFill>
              <a:latin typeface="Times New Roman" pitchFamily="18" charset="0"/>
              <a:cs typeface="Traditional Arabic" pitchFamily="2" charset="-78"/>
            </a:endParaRPr>
          </a:p>
        </p:txBody>
      </p:sp>
      <p:sp>
        <p:nvSpPr>
          <p:cNvPr id="22534" name="Rectangle 6"/>
          <p:cNvSpPr>
            <a:spLocks noChangeArrowheads="1"/>
          </p:cNvSpPr>
          <p:nvPr/>
        </p:nvSpPr>
        <p:spPr bwMode="auto">
          <a:xfrm>
            <a:off x="457200" y="29257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ar-EG" sz="4800" b="1">
                <a:solidFill>
                  <a:schemeClr val="bg1"/>
                </a:solidFill>
                <a:latin typeface="Times New Roman" pitchFamily="18" charset="0"/>
                <a:cs typeface="Traditional Arabic" pitchFamily="2" charset="-78"/>
              </a:rPr>
              <a:t>2 - الأدب ين</a:t>
            </a:r>
            <a:r>
              <a:rPr lang="ar-KW" sz="4800" b="1">
                <a:solidFill>
                  <a:schemeClr val="bg1"/>
                </a:solidFill>
                <a:latin typeface="Times New Roman" pitchFamily="18" charset="0"/>
                <a:cs typeface="Traditional Arabic" pitchFamily="2" charset="-78"/>
              </a:rPr>
              <a:t>ـ</a:t>
            </a:r>
            <a:r>
              <a:rPr lang="ar-EG" sz="4800" b="1">
                <a:solidFill>
                  <a:schemeClr val="bg1"/>
                </a:solidFill>
                <a:latin typeface="Times New Roman" pitchFamily="18" charset="0"/>
                <a:cs typeface="Traditional Arabic" pitchFamily="2" charset="-78"/>
              </a:rPr>
              <a:t>زع الأحقاد.</a:t>
            </a:r>
            <a:endParaRPr lang="en-US" sz="4800" b="1">
              <a:solidFill>
                <a:schemeClr val="bg1"/>
              </a:solidFill>
              <a:latin typeface="Times New Roman" pitchFamily="18" charset="0"/>
              <a:cs typeface="Traditional Arabic" pitchFamily="2" charset="-78"/>
            </a:endParaRPr>
          </a:p>
        </p:txBody>
      </p:sp>
      <p:sp>
        <p:nvSpPr>
          <p:cNvPr id="22535" name="Rectangle 7"/>
          <p:cNvSpPr>
            <a:spLocks noChangeArrowheads="1"/>
          </p:cNvSpPr>
          <p:nvPr/>
        </p:nvSpPr>
        <p:spPr bwMode="auto">
          <a:xfrm>
            <a:off x="457200" y="39338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4400" b="1">
                <a:solidFill>
                  <a:schemeClr val="bg1"/>
                </a:solidFill>
                <a:latin typeface="Times New Roman" pitchFamily="18" charset="0"/>
                <a:cs typeface="Traditional Arabic" pitchFamily="2" charset="-78"/>
              </a:rPr>
              <a:t>3 - الأدب مقياس لاستفادة الشخص من التوجيهات السلوكية لشريعة مجتمعه.</a:t>
            </a:r>
            <a:endParaRPr lang="en-US" sz="4400" b="1">
              <a:solidFill>
                <a:schemeClr val="bg1"/>
              </a:solidFill>
              <a:latin typeface="Times New Roman" pitchFamily="18" charset="0"/>
              <a:cs typeface="Traditional Arabic" pitchFamily="2" charset="-78"/>
            </a:endParaRPr>
          </a:p>
        </p:txBody>
      </p:sp>
      <p:sp>
        <p:nvSpPr>
          <p:cNvPr id="22536" name="Rectangle 8"/>
          <p:cNvSpPr>
            <a:spLocks noChangeArrowheads="1"/>
          </p:cNvSpPr>
          <p:nvPr/>
        </p:nvSpPr>
        <p:spPr bwMode="auto">
          <a:xfrm>
            <a:off x="539750" y="5238750"/>
            <a:ext cx="8229600" cy="1143000"/>
          </a:xfrm>
          <a:prstGeom prst="rect">
            <a:avLst/>
          </a:prstGeom>
          <a:noFill/>
          <a:ln>
            <a:noFill/>
          </a:ln>
          <a:effectLst>
            <a:outerShdw dist="53882" dir="2700000" algn="ctr" rotWithShape="0">
              <a:srgbClr val="008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p>
            <a:pPr algn="justLow"/>
            <a:r>
              <a:rPr lang="ar-EG" sz="4400" b="1">
                <a:solidFill>
                  <a:schemeClr val="bg1"/>
                </a:solidFill>
                <a:latin typeface="Times New Roman" pitchFamily="18" charset="0"/>
                <a:cs typeface="Traditional Arabic" pitchFamily="2" charset="-78"/>
              </a:rPr>
              <a:t>4 -  الأدب يحقق الأخوّة التي هي دعامة المجتمع الأساسية .</a:t>
            </a:r>
            <a:endParaRPr lang="en-US" sz="4400" b="1">
              <a:solidFill>
                <a:schemeClr val="bg1"/>
              </a:solidFill>
              <a:latin typeface="Times New Roman" pitchFamily="18" charset="0"/>
              <a:cs typeface="Traditional Arabic" pitchFamily="2" charset="-78"/>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5954266"/>
            <a:ext cx="1501460" cy="71509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2533"/>
                                        </p:tgtEl>
                                        <p:attrNameLst>
                                          <p:attrName>style.visibility</p:attrName>
                                        </p:attrNameLst>
                                      </p:cBhvr>
                                      <p:to>
                                        <p:strVal val="visible"/>
                                      </p:to>
                                    </p:set>
                                    <p:anim calcmode="lin" valueType="num">
                                      <p:cBhvr>
                                        <p:cTn id="7" dur="500" fill="hold"/>
                                        <p:tgtEl>
                                          <p:spTgt spid="22533"/>
                                        </p:tgtEl>
                                        <p:attrNameLst>
                                          <p:attrName>ppt_w</p:attrName>
                                        </p:attrNameLst>
                                      </p:cBhvr>
                                      <p:tavLst>
                                        <p:tav tm="0">
                                          <p:val>
                                            <p:fltVal val="0"/>
                                          </p:val>
                                        </p:tav>
                                        <p:tav tm="100000">
                                          <p:val>
                                            <p:strVal val="#ppt_w"/>
                                          </p:val>
                                        </p:tav>
                                      </p:tavLst>
                                    </p:anim>
                                    <p:anim calcmode="lin" valueType="num">
                                      <p:cBhvr>
                                        <p:cTn id="8" dur="500" fill="hold"/>
                                        <p:tgtEl>
                                          <p:spTgt spid="2253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2534"/>
                                        </p:tgtEl>
                                        <p:attrNameLst>
                                          <p:attrName>style.visibility</p:attrName>
                                        </p:attrNameLst>
                                      </p:cBhvr>
                                      <p:to>
                                        <p:strVal val="visible"/>
                                      </p:to>
                                    </p:set>
                                    <p:anim calcmode="lin" valueType="num">
                                      <p:cBhvr>
                                        <p:cTn id="13" dur="500" fill="hold"/>
                                        <p:tgtEl>
                                          <p:spTgt spid="22534"/>
                                        </p:tgtEl>
                                        <p:attrNameLst>
                                          <p:attrName>ppt_w</p:attrName>
                                        </p:attrNameLst>
                                      </p:cBhvr>
                                      <p:tavLst>
                                        <p:tav tm="0">
                                          <p:val>
                                            <p:fltVal val="0"/>
                                          </p:val>
                                        </p:tav>
                                        <p:tav tm="100000">
                                          <p:val>
                                            <p:strVal val="#ppt_w"/>
                                          </p:val>
                                        </p:tav>
                                      </p:tavLst>
                                    </p:anim>
                                    <p:anim calcmode="lin" valueType="num">
                                      <p:cBhvr>
                                        <p:cTn id="14" dur="500" fill="hold"/>
                                        <p:tgtEl>
                                          <p:spTgt spid="22534"/>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22535"/>
                                        </p:tgtEl>
                                        <p:attrNameLst>
                                          <p:attrName>style.visibility</p:attrName>
                                        </p:attrNameLst>
                                      </p:cBhvr>
                                      <p:to>
                                        <p:strVal val="visible"/>
                                      </p:to>
                                    </p:set>
                                    <p:anim calcmode="lin" valueType="num">
                                      <p:cBhvr>
                                        <p:cTn id="19" dur="500" fill="hold"/>
                                        <p:tgtEl>
                                          <p:spTgt spid="22535"/>
                                        </p:tgtEl>
                                        <p:attrNameLst>
                                          <p:attrName>ppt_w</p:attrName>
                                        </p:attrNameLst>
                                      </p:cBhvr>
                                      <p:tavLst>
                                        <p:tav tm="0">
                                          <p:val>
                                            <p:fltVal val="0"/>
                                          </p:val>
                                        </p:tav>
                                        <p:tav tm="100000">
                                          <p:val>
                                            <p:strVal val="#ppt_w"/>
                                          </p:val>
                                        </p:tav>
                                      </p:tavLst>
                                    </p:anim>
                                    <p:anim calcmode="lin" valueType="num">
                                      <p:cBhvr>
                                        <p:cTn id="20" dur="500" fill="hold"/>
                                        <p:tgtEl>
                                          <p:spTgt spid="22535"/>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22536"/>
                                        </p:tgtEl>
                                        <p:attrNameLst>
                                          <p:attrName>style.visibility</p:attrName>
                                        </p:attrNameLst>
                                      </p:cBhvr>
                                      <p:to>
                                        <p:strVal val="visible"/>
                                      </p:to>
                                    </p:set>
                                    <p:anim calcmode="lin" valueType="num">
                                      <p:cBhvr>
                                        <p:cTn id="25" dur="500" fill="hold"/>
                                        <p:tgtEl>
                                          <p:spTgt spid="22536"/>
                                        </p:tgtEl>
                                        <p:attrNameLst>
                                          <p:attrName>ppt_w</p:attrName>
                                        </p:attrNameLst>
                                      </p:cBhvr>
                                      <p:tavLst>
                                        <p:tav tm="0">
                                          <p:val>
                                            <p:fltVal val="0"/>
                                          </p:val>
                                        </p:tav>
                                        <p:tav tm="100000">
                                          <p:val>
                                            <p:strVal val="#ppt_w"/>
                                          </p:val>
                                        </p:tav>
                                      </p:tavLst>
                                    </p:anim>
                                    <p:anim calcmode="lin" valueType="num">
                                      <p:cBhvr>
                                        <p:cTn id="26" dur="500" fill="hold"/>
                                        <p:tgtEl>
                                          <p:spTgt spid="2253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p:bldP spid="22534" grpId="0"/>
      <p:bldP spid="22535" grpId="0"/>
      <p:bldP spid="225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ar-EG" b="1">
                <a:solidFill>
                  <a:srgbClr val="FFFFCC"/>
                </a:solidFill>
                <a:latin typeface="Times New Roman" pitchFamily="18" charset="0"/>
                <a:cs typeface="Traditional Arabic" pitchFamily="2" charset="-78"/>
              </a:rPr>
              <a:t>5 - الأدب طريق العلم النافع :</a:t>
            </a:r>
            <a:endParaRPr lang="en-US" b="1">
              <a:solidFill>
                <a:srgbClr val="FFFFCC"/>
              </a:solidFill>
              <a:latin typeface="Times New Roman" pitchFamily="18" charset="0"/>
              <a:cs typeface="Traditional Arabic" pitchFamily="2" charset="-78"/>
            </a:endParaRPr>
          </a:p>
        </p:txBody>
      </p:sp>
      <p:sp>
        <p:nvSpPr>
          <p:cNvPr id="28676" name="Rectangle 4"/>
          <p:cNvSpPr>
            <a:spLocks noChangeArrowheads="1"/>
          </p:cNvSpPr>
          <p:nvPr/>
        </p:nvSpPr>
        <p:spPr bwMode="auto">
          <a:xfrm>
            <a:off x="395288" y="3078163"/>
            <a:ext cx="85693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4400" b="1">
                <a:solidFill>
                  <a:schemeClr val="bg1"/>
                </a:solidFill>
                <a:latin typeface="Times New Roman" pitchFamily="18" charset="0"/>
                <a:cs typeface="Traditional Arabic" pitchFamily="2" charset="-78"/>
              </a:rPr>
              <a:t>قال حمدان بن الأصبهاني : ”</a:t>
            </a:r>
            <a:r>
              <a:rPr lang="ar-KW" sz="4400" b="1">
                <a:solidFill>
                  <a:schemeClr val="bg1"/>
                </a:solidFill>
                <a:latin typeface="Times New Roman" pitchFamily="18" charset="0"/>
                <a:cs typeface="Traditional Arabic" pitchFamily="2" charset="-78"/>
              </a:rPr>
              <a:t> </a:t>
            </a:r>
            <a:r>
              <a:rPr lang="ar-EG" sz="4400" b="1">
                <a:solidFill>
                  <a:schemeClr val="bg1"/>
                </a:solidFill>
                <a:latin typeface="Times New Roman" pitchFamily="18" charset="0"/>
                <a:cs typeface="Traditional Arabic" pitchFamily="2" charset="-78"/>
              </a:rPr>
              <a:t>كنتُ عند شريك فأتاه بعض ولد المهديّ فاستند فسأله عن حديث فلم يلتفت إليه، وأقبل علينا، ثم أعاد فعاد بمثل ذلك، فقال: كأنك تستخف بأولاد الخليفة، قال: لا، ولكن العلم أزين عند أهله من أن تضعوه، قال: فجثـا عند ركبتيه ثم سأله</a:t>
            </a:r>
            <a:r>
              <a:rPr lang="ar-KW" sz="4400" b="1">
                <a:solidFill>
                  <a:schemeClr val="bg1"/>
                </a:solidFill>
                <a:latin typeface="Times New Roman" pitchFamily="18" charset="0"/>
                <a:cs typeface="Traditional Arabic" pitchFamily="2" charset="-78"/>
              </a:rPr>
              <a:t> </a:t>
            </a:r>
            <a:r>
              <a:rPr lang="ar-EG" sz="4400" b="1">
                <a:solidFill>
                  <a:schemeClr val="bg1"/>
                </a:solidFill>
                <a:latin typeface="Times New Roman" pitchFamily="18" charset="0"/>
                <a:cs typeface="Traditional Arabic" pitchFamily="2" charset="-78"/>
              </a:rPr>
              <a:t>، فقال شُريك: هكذا يُطلب العلم”</a:t>
            </a:r>
            <a:r>
              <a:rPr lang="ar-KW" sz="4400" b="1">
                <a:solidFill>
                  <a:schemeClr val="bg1"/>
                </a:solidFill>
                <a:latin typeface="Times New Roman" pitchFamily="18" charset="0"/>
                <a:cs typeface="Traditional Arabic" pitchFamily="2" charset="-78"/>
              </a:rPr>
              <a:t> </a:t>
            </a:r>
            <a:r>
              <a:rPr lang="ar-SA" sz="4400" b="1">
                <a:solidFill>
                  <a:schemeClr val="bg1"/>
                </a:solidFill>
                <a:latin typeface="Times New Roman" pitchFamily="18" charset="0"/>
                <a:cs typeface="Traditional Arabic" pitchFamily="2" charset="-78"/>
              </a:rPr>
              <a:t> </a:t>
            </a:r>
            <a:r>
              <a:rPr lang="ar-SA" sz="3600" b="1">
                <a:solidFill>
                  <a:schemeClr val="bg1"/>
                </a:solidFill>
                <a:latin typeface="Times New Roman" pitchFamily="18" charset="0"/>
                <a:cs typeface="Traditional Arabic" pitchFamily="2" charset="-78"/>
              </a:rPr>
              <a:t>نزهة الفضلاء 2/631-632.</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486512"/>
            <a:ext cx="2030009" cy="96682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638300"/>
            <a:ext cx="8229600" cy="1143000"/>
          </a:xfrm>
        </p:spPr>
        <p:txBody>
          <a:bodyPr/>
          <a:lstStyle/>
          <a:p>
            <a:r>
              <a:rPr lang="ar-EG" sz="6600" b="1">
                <a:solidFill>
                  <a:srgbClr val="FFFFCC"/>
                </a:solidFill>
                <a:latin typeface="Times New Roman" pitchFamily="18" charset="0"/>
                <a:cs typeface="Traditional Arabic" pitchFamily="2" charset="-78"/>
              </a:rPr>
              <a:t>رابعا - طريق اكتساب الأدب :</a:t>
            </a:r>
            <a:endParaRPr lang="en-US" sz="6600" b="1">
              <a:solidFill>
                <a:srgbClr val="FFFFCC"/>
              </a:solidFill>
              <a:latin typeface="Times New Roman" pitchFamily="18" charset="0"/>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350519"/>
            <a:ext cx="2030009" cy="96682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557213"/>
            <a:ext cx="8229600" cy="1143000"/>
          </a:xfrm>
        </p:spPr>
        <p:txBody>
          <a:bodyPr/>
          <a:lstStyle/>
          <a:p>
            <a:r>
              <a:rPr lang="ar-EG" sz="5400" b="1">
                <a:solidFill>
                  <a:srgbClr val="FFFFCC"/>
                </a:solidFill>
                <a:latin typeface="Times New Roman" pitchFamily="18" charset="0"/>
                <a:cs typeface="Traditional Arabic" pitchFamily="2" charset="-78"/>
              </a:rPr>
              <a:t>1 - تربية النشء عليه وأخذهم بتعاليمه :</a:t>
            </a:r>
            <a:endParaRPr lang="en-US" sz="5400" b="1">
              <a:solidFill>
                <a:srgbClr val="FFFFCC"/>
              </a:solidFill>
              <a:latin typeface="Times New Roman" pitchFamily="18" charset="0"/>
              <a:cs typeface="Traditional Arabic" pitchFamily="2" charset="-78"/>
            </a:endParaRPr>
          </a:p>
        </p:txBody>
      </p:sp>
      <p:sp>
        <p:nvSpPr>
          <p:cNvPr id="31748" name="Rectangle 4"/>
          <p:cNvSpPr>
            <a:spLocks noChangeArrowheads="1"/>
          </p:cNvSpPr>
          <p:nvPr/>
        </p:nvSpPr>
        <p:spPr bwMode="auto">
          <a:xfrm>
            <a:off x="539750" y="22764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4400" b="1">
                <a:solidFill>
                  <a:schemeClr val="bg1"/>
                </a:solidFill>
                <a:latin typeface="Times New Roman" pitchFamily="18" charset="0"/>
                <a:cs typeface="Traditional Arabic" pitchFamily="2" charset="-78"/>
              </a:rPr>
              <a:t>قال الإمام مالك رحمه الله تعالى : ”</a:t>
            </a:r>
            <a:r>
              <a:rPr lang="ar-KW" sz="4400" b="1">
                <a:solidFill>
                  <a:schemeClr val="bg1"/>
                </a:solidFill>
                <a:latin typeface="Times New Roman" pitchFamily="18" charset="0"/>
                <a:cs typeface="Traditional Arabic" pitchFamily="2" charset="-78"/>
              </a:rPr>
              <a:t> </a:t>
            </a:r>
            <a:r>
              <a:rPr lang="ar-EG" sz="4400" b="1">
                <a:solidFill>
                  <a:schemeClr val="bg1"/>
                </a:solidFill>
                <a:latin typeface="Times New Roman" pitchFamily="18" charset="0"/>
                <a:cs typeface="Traditional Arabic" pitchFamily="2" charset="-78"/>
              </a:rPr>
              <a:t>كانت أمي تُعـَـمِّـمُـني وتقول لي: اذهب إلى ربيـعـةَ فتعلم من أدبه قبل علمـه”</a:t>
            </a:r>
            <a:r>
              <a:rPr lang="ar-KW" sz="4400" b="1">
                <a:solidFill>
                  <a:schemeClr val="bg1"/>
                </a:solidFill>
                <a:latin typeface="Times New Roman" pitchFamily="18" charset="0"/>
                <a:cs typeface="Traditional Arabic" pitchFamily="2" charset="-78"/>
              </a:rPr>
              <a:t> </a:t>
            </a:r>
            <a:r>
              <a:rPr lang="ar-SA" sz="4400" b="1">
                <a:solidFill>
                  <a:schemeClr val="bg1"/>
                </a:solidFill>
                <a:latin typeface="Times New Roman" pitchFamily="18" charset="0"/>
                <a:cs typeface="Traditional Arabic" pitchFamily="2" charset="-78"/>
              </a:rPr>
              <a:t> </a:t>
            </a:r>
            <a:r>
              <a:rPr lang="ar-SA" sz="3200" b="1">
                <a:solidFill>
                  <a:schemeClr val="bg1"/>
                </a:solidFill>
                <a:latin typeface="Times New Roman" pitchFamily="18" charset="0"/>
                <a:cs typeface="Traditional Arabic" pitchFamily="2" charset="-78"/>
              </a:rPr>
              <a:t>صفحات من أدب الرأي 63.</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350519"/>
            <a:ext cx="2030009" cy="96682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r"/>
            <a:r>
              <a:rPr lang="ar-EG" sz="4800" b="1">
                <a:solidFill>
                  <a:srgbClr val="FFFFCC"/>
                </a:solidFill>
                <a:latin typeface="Times New Roman" pitchFamily="18" charset="0"/>
                <a:cs typeface="Traditional Arabic" pitchFamily="2" charset="-78"/>
              </a:rPr>
              <a:t>2 - إبراز القدوات .</a:t>
            </a:r>
            <a:endParaRPr lang="en-US" sz="4800" b="1">
              <a:solidFill>
                <a:srgbClr val="FFFFCC"/>
              </a:solidFill>
              <a:latin typeface="Times New Roman" pitchFamily="18" charset="0"/>
              <a:cs typeface="Traditional Arabic" pitchFamily="2" charset="-78"/>
            </a:endParaRPr>
          </a:p>
        </p:txBody>
      </p:sp>
      <p:sp>
        <p:nvSpPr>
          <p:cNvPr id="33796" name="Rectangle 4"/>
          <p:cNvSpPr>
            <a:spLocks noChangeArrowheads="1"/>
          </p:cNvSpPr>
          <p:nvPr/>
        </p:nvSpPr>
        <p:spPr bwMode="auto">
          <a:xfrm>
            <a:off x="468313" y="14843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4400" b="1">
                <a:solidFill>
                  <a:srgbClr val="FFFFCC"/>
                </a:solidFill>
                <a:latin typeface="Times New Roman" pitchFamily="18" charset="0"/>
                <a:cs typeface="Traditional Arabic" pitchFamily="2" charset="-78"/>
              </a:rPr>
              <a:t>3 - تعليم الناس وتذكيرهم دوماً بأهمية الأدب في حياتهم ومجتمعاتهم وخطورة تركه وإهماله </a:t>
            </a:r>
            <a:r>
              <a:rPr lang="en-US" sz="4400" b="1">
                <a:solidFill>
                  <a:srgbClr val="FFFFCC"/>
                </a:solidFill>
                <a:latin typeface="Times New Roman" pitchFamily="18" charset="0"/>
                <a:cs typeface="Traditional Arabic" pitchFamily="2" charset="-78"/>
              </a:rPr>
              <a:t>.</a:t>
            </a:r>
          </a:p>
        </p:txBody>
      </p:sp>
      <p:sp>
        <p:nvSpPr>
          <p:cNvPr id="33797" name="Rectangle 5"/>
          <p:cNvSpPr>
            <a:spLocks noChangeArrowheads="1"/>
          </p:cNvSpPr>
          <p:nvPr/>
        </p:nvSpPr>
        <p:spPr bwMode="auto">
          <a:xfrm>
            <a:off x="539750" y="26463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ar-EG" sz="4800" b="1">
                <a:solidFill>
                  <a:srgbClr val="FFFFCC"/>
                </a:solidFill>
                <a:latin typeface="Times New Roman" pitchFamily="18" charset="0"/>
                <a:cs typeface="Traditional Arabic" pitchFamily="2" charset="-78"/>
              </a:rPr>
              <a:t>4 - ترسيخ الأخلاق القويمة في المجتم</a:t>
            </a:r>
            <a:r>
              <a:rPr lang="ar-KW" sz="4800" b="1">
                <a:solidFill>
                  <a:srgbClr val="FFFFCC"/>
                </a:solidFill>
                <a:latin typeface="Times New Roman" pitchFamily="18" charset="0"/>
                <a:cs typeface="Traditional Arabic" pitchFamily="2" charset="-78"/>
              </a:rPr>
              <a:t>ع.</a:t>
            </a:r>
            <a:endParaRPr lang="en-US" sz="4800" b="1">
              <a:solidFill>
                <a:srgbClr val="FFFFCC"/>
              </a:solidFill>
              <a:latin typeface="Times New Roman" pitchFamily="18" charset="0"/>
              <a:cs typeface="Traditional Arabic" pitchFamily="2" charset="-78"/>
            </a:endParaRPr>
          </a:p>
        </p:txBody>
      </p:sp>
      <p:sp>
        <p:nvSpPr>
          <p:cNvPr id="33798" name="Rectangle 6"/>
          <p:cNvSpPr>
            <a:spLocks noChangeArrowheads="1"/>
          </p:cNvSpPr>
          <p:nvPr/>
        </p:nvSpPr>
        <p:spPr bwMode="auto">
          <a:xfrm>
            <a:off x="663575" y="34385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EG" sz="4800" b="1">
                <a:solidFill>
                  <a:srgbClr val="FFFFCC"/>
                </a:solidFill>
                <a:latin typeface="Times New Roman" pitchFamily="18" charset="0"/>
                <a:cs typeface="Traditional Arabic" pitchFamily="2" charset="-78"/>
              </a:rPr>
              <a:t>5 - قراءة الكتب التي أفردت لأبواب الأدب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350519"/>
            <a:ext cx="2030009" cy="9668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slide(fromBottom)">
                                      <p:cBhvr>
                                        <p:cTn id="7" dur="500"/>
                                        <p:tgtEl>
                                          <p:spTgt spid="337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3796"/>
                                        </p:tgtEl>
                                        <p:attrNameLst>
                                          <p:attrName>style.visibility</p:attrName>
                                        </p:attrNameLst>
                                      </p:cBhvr>
                                      <p:to>
                                        <p:strVal val="visible"/>
                                      </p:to>
                                    </p:set>
                                    <p:animEffect transition="in" filter="slide(fromBottom)">
                                      <p:cBhvr>
                                        <p:cTn id="12" dur="500"/>
                                        <p:tgtEl>
                                          <p:spTgt spid="337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3797"/>
                                        </p:tgtEl>
                                        <p:attrNameLst>
                                          <p:attrName>style.visibility</p:attrName>
                                        </p:attrNameLst>
                                      </p:cBhvr>
                                      <p:to>
                                        <p:strVal val="visible"/>
                                      </p:to>
                                    </p:set>
                                    <p:animEffect transition="in" filter="slide(fromBottom)">
                                      <p:cBhvr>
                                        <p:cTn id="17" dur="500"/>
                                        <p:tgtEl>
                                          <p:spTgt spid="3379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3798"/>
                                        </p:tgtEl>
                                        <p:attrNameLst>
                                          <p:attrName>style.visibility</p:attrName>
                                        </p:attrNameLst>
                                      </p:cBhvr>
                                      <p:to>
                                        <p:strVal val="visible"/>
                                      </p:to>
                                    </p:set>
                                    <p:animEffect transition="in" filter="slide(fromBottom)">
                                      <p:cBhvr>
                                        <p:cTn id="22" dur="5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6" grpId="0"/>
      <p:bldP spid="33797" grpId="0"/>
      <p:bldP spid="337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131763"/>
            <a:ext cx="8229600" cy="1143000"/>
          </a:xfrm>
        </p:spPr>
        <p:txBody>
          <a:bodyPr/>
          <a:lstStyle/>
          <a:p>
            <a:r>
              <a:rPr lang="ar-EG" sz="4800" b="1">
                <a:solidFill>
                  <a:srgbClr val="FFFFCC"/>
                </a:solidFill>
                <a:latin typeface="Times New Roman" pitchFamily="18" charset="0"/>
                <a:cs typeface="Traditional Arabic" pitchFamily="2" charset="-78"/>
              </a:rPr>
              <a:t>6 - مصاحبة المربين المؤدَّبين المؤدِّبين :</a:t>
            </a:r>
            <a:endParaRPr lang="en-US" sz="4800" b="1">
              <a:solidFill>
                <a:srgbClr val="FFFFCC"/>
              </a:solidFill>
              <a:latin typeface="Times New Roman" pitchFamily="18" charset="0"/>
              <a:cs typeface="Traditional Arabic" pitchFamily="2" charset="-78"/>
            </a:endParaRPr>
          </a:p>
        </p:txBody>
      </p:sp>
      <p:sp>
        <p:nvSpPr>
          <p:cNvPr id="37892" name="Rectangle 4"/>
          <p:cNvSpPr>
            <a:spLocks noChangeArrowheads="1"/>
          </p:cNvSpPr>
          <p:nvPr/>
        </p:nvSpPr>
        <p:spPr bwMode="auto">
          <a:xfrm>
            <a:off x="395288" y="9191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ar-EG" sz="4400" b="1">
                <a:solidFill>
                  <a:schemeClr val="bg1"/>
                </a:solidFill>
                <a:latin typeface="Times New Roman" pitchFamily="18" charset="0"/>
                <a:cs typeface="Traditional Arabic" pitchFamily="2" charset="-78"/>
              </a:rPr>
              <a:t>قال الإمام الغزالي رحمه الله تعالى :</a:t>
            </a:r>
            <a:endParaRPr lang="en-US" sz="4400" b="1">
              <a:solidFill>
                <a:schemeClr val="bg1"/>
              </a:solidFill>
              <a:latin typeface="Times New Roman" pitchFamily="18" charset="0"/>
              <a:cs typeface="Traditional Arabic" pitchFamily="2" charset="-78"/>
            </a:endParaRPr>
          </a:p>
        </p:txBody>
      </p:sp>
      <p:sp>
        <p:nvSpPr>
          <p:cNvPr id="37893" name="Rectangle 5"/>
          <p:cNvSpPr>
            <a:spLocks noChangeArrowheads="1"/>
          </p:cNvSpPr>
          <p:nvPr/>
        </p:nvSpPr>
        <p:spPr bwMode="auto">
          <a:xfrm>
            <a:off x="539750" y="3367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4400" b="1">
                <a:solidFill>
                  <a:schemeClr val="bg1"/>
                </a:solidFill>
                <a:latin typeface="Times New Roman" pitchFamily="18" charset="0"/>
                <a:cs typeface="Traditional Arabic" pitchFamily="2" charset="-78"/>
              </a:rPr>
              <a:t>”</a:t>
            </a:r>
            <a:r>
              <a:rPr lang="ar-KW" sz="4400" b="1">
                <a:solidFill>
                  <a:schemeClr val="bg1"/>
                </a:solidFill>
                <a:latin typeface="Times New Roman" pitchFamily="18" charset="0"/>
                <a:cs typeface="Traditional Arabic" pitchFamily="2" charset="-78"/>
              </a:rPr>
              <a:t> </a:t>
            </a:r>
            <a:r>
              <a:rPr lang="ar-EG" sz="4400" b="1">
                <a:solidFill>
                  <a:schemeClr val="bg1"/>
                </a:solidFill>
                <a:latin typeface="Times New Roman" pitchFamily="18" charset="0"/>
                <a:cs typeface="Traditional Arabic" pitchFamily="2" charset="-78"/>
              </a:rPr>
              <a:t>الطريق الثاني (</a:t>
            </a:r>
            <a:r>
              <a:rPr lang="ar-KW" sz="4400" b="1">
                <a:solidFill>
                  <a:schemeClr val="bg1"/>
                </a:solidFill>
                <a:latin typeface="Times New Roman" pitchFamily="18" charset="0"/>
                <a:cs typeface="Traditional Arabic" pitchFamily="2" charset="-78"/>
              </a:rPr>
              <a:t> </a:t>
            </a:r>
            <a:r>
              <a:rPr lang="ar-EG" sz="4400" b="1">
                <a:solidFill>
                  <a:schemeClr val="bg1"/>
                </a:solidFill>
                <a:latin typeface="Times New Roman" pitchFamily="18" charset="0"/>
                <a:cs typeface="Traditional Arabic" pitchFamily="2" charset="-78"/>
              </a:rPr>
              <a:t>أي من طُرق تهذيب النفس</a:t>
            </a:r>
            <a:r>
              <a:rPr lang="ar-KW" sz="4400" b="1">
                <a:solidFill>
                  <a:schemeClr val="bg1"/>
                </a:solidFill>
                <a:latin typeface="Times New Roman" pitchFamily="18" charset="0"/>
                <a:cs typeface="Traditional Arabic" pitchFamily="2" charset="-78"/>
              </a:rPr>
              <a:t> </a:t>
            </a:r>
            <a:r>
              <a:rPr lang="ar-EG" sz="4400" b="1">
                <a:solidFill>
                  <a:schemeClr val="bg1"/>
                </a:solidFill>
                <a:latin typeface="Times New Roman" pitchFamily="18" charset="0"/>
                <a:cs typeface="Traditional Arabic" pitchFamily="2" charset="-78"/>
              </a:rPr>
              <a:t>) : أن يطلب صديقاً صدوقاً بصيراً متديناً يلاحظ أحواله وأفعاله، فما كره من أخلاقه وأفعاله وعيوبه ينبهه عليه، فهكذا كان يفعل الأكابر من أئمة الدين، كان عمر يقول: رحم الله امرأً أهدى إليَّ عيوبي”</a:t>
            </a:r>
            <a:r>
              <a:rPr lang="ar-KW" sz="4400" b="1">
                <a:solidFill>
                  <a:schemeClr val="bg1"/>
                </a:solidFill>
                <a:latin typeface="Times New Roman" pitchFamily="18" charset="0"/>
                <a:cs typeface="Traditional Arabic" pitchFamily="2" charset="-78"/>
              </a:rPr>
              <a:t> </a:t>
            </a:r>
            <a:r>
              <a:rPr lang="ar-EG" sz="4400" b="1">
                <a:solidFill>
                  <a:schemeClr val="bg1"/>
                </a:solidFill>
                <a:latin typeface="Times New Roman" pitchFamily="18" charset="0"/>
                <a:cs typeface="Traditional Arabic" pitchFamily="2" charset="-78"/>
              </a:rPr>
              <a:t> </a:t>
            </a:r>
            <a:r>
              <a:rPr lang="ar-EG" sz="3600" b="1">
                <a:solidFill>
                  <a:schemeClr val="bg1"/>
                </a:solidFill>
                <a:latin typeface="Times New Roman" pitchFamily="18" charset="0"/>
                <a:cs typeface="Traditional Arabic" pitchFamily="2" charset="-78"/>
              </a:rPr>
              <a:t>إحياء علوم الدين 3/82 .</a:t>
            </a:r>
            <a:endParaRPr lang="en-US" sz="3600" b="1">
              <a:solidFill>
                <a:schemeClr val="bg1"/>
              </a:solidFill>
              <a:latin typeface="Times New Roman" pitchFamily="18" charset="0"/>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486512"/>
            <a:ext cx="2030009" cy="96682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r"/>
            <a:r>
              <a:rPr lang="ar-EG" b="1">
                <a:solidFill>
                  <a:srgbClr val="FFFFCC"/>
                </a:solidFill>
                <a:latin typeface="Times New Roman" pitchFamily="18" charset="0"/>
                <a:cs typeface="Traditional Arabic" pitchFamily="2" charset="-78"/>
              </a:rPr>
              <a:t>7 - توقي الآداب المرذولة .</a:t>
            </a:r>
            <a:endParaRPr lang="en-US" b="1">
              <a:solidFill>
                <a:srgbClr val="FFFFCC"/>
              </a:solidFill>
              <a:latin typeface="Times New Roman" pitchFamily="18" charset="0"/>
              <a:cs typeface="Traditional Arabic" pitchFamily="2" charset="-78"/>
            </a:endParaRPr>
          </a:p>
        </p:txBody>
      </p:sp>
      <p:sp>
        <p:nvSpPr>
          <p:cNvPr id="40964" name="Rectangle 4"/>
          <p:cNvSpPr>
            <a:spLocks noChangeArrowheads="1"/>
          </p:cNvSpPr>
          <p:nvPr/>
        </p:nvSpPr>
        <p:spPr bwMode="auto">
          <a:xfrm>
            <a:off x="468313" y="10683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ar-EG" sz="4400" b="1">
                <a:solidFill>
                  <a:srgbClr val="FFFFCC"/>
                </a:solidFill>
                <a:latin typeface="Times New Roman" pitchFamily="18" charset="0"/>
                <a:cs typeface="Traditional Arabic" pitchFamily="2" charset="-78"/>
              </a:rPr>
              <a:t>8 - رياضة النفس ومجاهدتها : </a:t>
            </a:r>
            <a:endParaRPr lang="en-US" sz="4400" b="1">
              <a:solidFill>
                <a:srgbClr val="FFFFCC"/>
              </a:solidFill>
              <a:latin typeface="Times New Roman" pitchFamily="18" charset="0"/>
              <a:cs typeface="Traditional Arabic" pitchFamily="2" charset="-78"/>
            </a:endParaRPr>
          </a:p>
        </p:txBody>
      </p:sp>
      <p:sp>
        <p:nvSpPr>
          <p:cNvPr id="40965" name="Rectangle 5"/>
          <p:cNvSpPr>
            <a:spLocks noChangeArrowheads="1"/>
          </p:cNvSpPr>
          <p:nvPr/>
        </p:nvSpPr>
        <p:spPr bwMode="auto">
          <a:xfrm>
            <a:off x="395288" y="3300413"/>
            <a:ext cx="84455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Low"/>
            <a:r>
              <a:rPr lang="ar-EG" sz="4000" b="1">
                <a:solidFill>
                  <a:schemeClr val="bg1"/>
                </a:solidFill>
                <a:latin typeface="Times New Roman" pitchFamily="18" charset="0"/>
                <a:cs typeface="Traditional Arabic" pitchFamily="2" charset="-78"/>
              </a:rPr>
              <a:t>وقد قال الإمام الغزالي: ”</a:t>
            </a:r>
            <a:r>
              <a:rPr lang="ar-KW" sz="4000" b="1">
                <a:solidFill>
                  <a:schemeClr val="bg1"/>
                </a:solidFill>
                <a:latin typeface="Times New Roman" pitchFamily="18" charset="0"/>
                <a:cs typeface="Traditional Arabic" pitchFamily="2" charset="-78"/>
              </a:rPr>
              <a:t> </a:t>
            </a:r>
            <a:r>
              <a:rPr lang="ar-EG" sz="4000" b="1">
                <a:solidFill>
                  <a:schemeClr val="bg1"/>
                </a:solidFill>
                <a:latin typeface="Times New Roman" pitchFamily="18" charset="0"/>
                <a:cs typeface="Traditional Arabic" pitchFamily="2" charset="-78"/>
              </a:rPr>
              <a:t>فمن أراد – مثلاً - أن يُحصّل لنفسه خُلق الجود فطريقه أن يتكلف تعاطي فعل الجواد وهو بذل المال، فلا يزال يطالب نفسه ويواظب عليه تكلفاً مجاهداً نفسه فيه حتى يصير ذلك طبعاً له ويتيسر عليه فيصير به جواداً.. وجميع الأخلاق المحمودة شرعاً تحصل بهذا الطريق”</a:t>
            </a:r>
            <a:r>
              <a:rPr lang="ar-KW" sz="4000" b="1">
                <a:solidFill>
                  <a:schemeClr val="bg1"/>
                </a:solidFill>
                <a:latin typeface="Times New Roman" pitchFamily="18" charset="0"/>
                <a:cs typeface="Traditional Arabic" pitchFamily="2" charset="-78"/>
              </a:rPr>
              <a:t> </a:t>
            </a:r>
            <a:r>
              <a:rPr lang="ar-SA" sz="4000" b="1">
                <a:solidFill>
                  <a:schemeClr val="bg1"/>
                </a:solidFill>
                <a:latin typeface="Times New Roman" pitchFamily="18" charset="0"/>
                <a:cs typeface="Traditional Arabic" pitchFamily="2" charset="-78"/>
              </a:rPr>
              <a:t> </a:t>
            </a:r>
            <a:r>
              <a:rPr lang="ar-SA" sz="3200" b="1">
                <a:solidFill>
                  <a:schemeClr val="bg1"/>
                </a:solidFill>
                <a:latin typeface="Times New Roman" pitchFamily="18" charset="0"/>
                <a:cs typeface="Traditional Arabic" pitchFamily="2" charset="-78"/>
              </a:rPr>
              <a:t>إحياء علوم الدين 3/83.</a:t>
            </a:r>
            <a:endParaRPr lang="en-US" sz="3200" b="1">
              <a:solidFill>
                <a:schemeClr val="bg1"/>
              </a:solidFill>
              <a:latin typeface="Times New Roman" pitchFamily="18" charset="0"/>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5486512"/>
            <a:ext cx="2030009" cy="9668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0962"/>
                                        </p:tgtEl>
                                        <p:attrNameLst>
                                          <p:attrName>style.visibility</p:attrName>
                                        </p:attrNameLst>
                                      </p:cBhvr>
                                      <p:to>
                                        <p:strVal val="visible"/>
                                      </p:to>
                                    </p:set>
                                    <p:animEffect transition="in" filter="fade">
                                      <p:cBhvr>
                                        <p:cTn id="7" dur="1000"/>
                                        <p:tgtEl>
                                          <p:spTgt spid="40962"/>
                                        </p:tgtEl>
                                      </p:cBhvr>
                                    </p:animEffect>
                                    <p:anim calcmode="lin" valueType="num">
                                      <p:cBhvr>
                                        <p:cTn id="8" dur="1000" fill="hold"/>
                                        <p:tgtEl>
                                          <p:spTgt spid="40962"/>
                                        </p:tgtEl>
                                        <p:attrNameLst>
                                          <p:attrName>ppt_x</p:attrName>
                                        </p:attrNameLst>
                                      </p:cBhvr>
                                      <p:tavLst>
                                        <p:tav tm="0">
                                          <p:val>
                                            <p:strVal val="#ppt_x-.1"/>
                                          </p:val>
                                        </p:tav>
                                        <p:tav tm="100000">
                                          <p:val>
                                            <p:strVal val="#ppt_x"/>
                                          </p:val>
                                        </p:tav>
                                      </p:tavLst>
                                    </p:anim>
                                    <p:anim calcmode="lin" valueType="num">
                                      <p:cBhvr>
                                        <p:cTn id="9" dur="1000" fill="hold"/>
                                        <p:tgtEl>
                                          <p:spTgt spid="40962"/>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40964"/>
                                        </p:tgtEl>
                                        <p:attrNameLst>
                                          <p:attrName>style.visibility</p:attrName>
                                        </p:attrNameLst>
                                      </p:cBhvr>
                                      <p:to>
                                        <p:strVal val="visible"/>
                                      </p:to>
                                    </p:set>
                                    <p:animEffect transition="in" filter="fade">
                                      <p:cBhvr>
                                        <p:cTn id="14" dur="1000"/>
                                        <p:tgtEl>
                                          <p:spTgt spid="40964"/>
                                        </p:tgtEl>
                                      </p:cBhvr>
                                    </p:animEffect>
                                    <p:anim calcmode="lin" valueType="num">
                                      <p:cBhvr>
                                        <p:cTn id="15" dur="1000" fill="hold"/>
                                        <p:tgtEl>
                                          <p:spTgt spid="40964"/>
                                        </p:tgtEl>
                                        <p:attrNameLst>
                                          <p:attrName>ppt_x</p:attrName>
                                        </p:attrNameLst>
                                      </p:cBhvr>
                                      <p:tavLst>
                                        <p:tav tm="0">
                                          <p:val>
                                            <p:strVal val="#ppt_x-.1"/>
                                          </p:val>
                                        </p:tav>
                                        <p:tav tm="100000">
                                          <p:val>
                                            <p:strVal val="#ppt_x"/>
                                          </p:val>
                                        </p:tav>
                                      </p:tavLst>
                                    </p:anim>
                                    <p:anim calcmode="lin" valueType="num">
                                      <p:cBhvr>
                                        <p:cTn id="16" dur="1000" fill="hold"/>
                                        <p:tgtEl>
                                          <p:spTgt spid="40964"/>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40965"/>
                                        </p:tgtEl>
                                        <p:attrNameLst>
                                          <p:attrName>style.visibility</p:attrName>
                                        </p:attrNameLst>
                                      </p:cBhvr>
                                      <p:to>
                                        <p:strVal val="visible"/>
                                      </p:to>
                                    </p:set>
                                    <p:animEffect transition="in" filter="fade">
                                      <p:cBhvr>
                                        <p:cTn id="21" dur="1000"/>
                                        <p:tgtEl>
                                          <p:spTgt spid="40965"/>
                                        </p:tgtEl>
                                      </p:cBhvr>
                                    </p:animEffect>
                                    <p:anim calcmode="lin" valueType="num">
                                      <p:cBhvr>
                                        <p:cTn id="22" dur="1000" fill="hold"/>
                                        <p:tgtEl>
                                          <p:spTgt spid="40965"/>
                                        </p:tgtEl>
                                        <p:attrNameLst>
                                          <p:attrName>ppt_x</p:attrName>
                                        </p:attrNameLst>
                                      </p:cBhvr>
                                      <p:tavLst>
                                        <p:tav tm="0">
                                          <p:val>
                                            <p:strVal val="#ppt_x-.1"/>
                                          </p:val>
                                        </p:tav>
                                        <p:tav tm="100000">
                                          <p:val>
                                            <p:strVal val="#ppt_x"/>
                                          </p:val>
                                        </p:tav>
                                      </p:tavLst>
                                    </p:anim>
                                    <p:anim calcmode="lin" valueType="num">
                                      <p:cBhvr>
                                        <p:cTn id="23" dur="1000" fill="hold"/>
                                        <p:tgtEl>
                                          <p:spTgt spid="409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4" grpId="0"/>
      <p:bldP spid="4096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02" name="Picture 18" descr="icon_questions_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13" y="58738"/>
            <a:ext cx="3048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41990" name="Text Box 6"/>
          <p:cNvSpPr txBox="1">
            <a:spLocks noChangeArrowheads="1"/>
          </p:cNvSpPr>
          <p:nvPr/>
        </p:nvSpPr>
        <p:spPr bwMode="auto">
          <a:xfrm>
            <a:off x="1428750" y="4870450"/>
            <a:ext cx="7391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4400" b="1">
                <a:solidFill>
                  <a:schemeClr val="bg1"/>
                </a:solidFill>
                <a:cs typeface="Traditional Arabic" pitchFamily="2" charset="-78"/>
              </a:rPr>
              <a:t>4 – </a:t>
            </a:r>
            <a:r>
              <a:rPr lang="ar-KW" sz="4400" b="1">
                <a:solidFill>
                  <a:schemeClr val="bg1"/>
                </a:solidFill>
                <a:cs typeface="Traditional Arabic" pitchFamily="2" charset="-78"/>
              </a:rPr>
              <a:t>ما هو طريق اكتساب الآداب السلوكية ؟</a:t>
            </a:r>
            <a:endParaRPr lang="ar-SA" sz="4400" b="1">
              <a:solidFill>
                <a:schemeClr val="bg1"/>
              </a:solidFill>
              <a:cs typeface="Traditional Arabic" pitchFamily="2" charset="-78"/>
            </a:endParaRPr>
          </a:p>
        </p:txBody>
      </p:sp>
      <p:sp>
        <p:nvSpPr>
          <p:cNvPr id="41992" name="Text Box 8"/>
          <p:cNvSpPr txBox="1">
            <a:spLocks noChangeArrowheads="1"/>
          </p:cNvSpPr>
          <p:nvPr/>
        </p:nvSpPr>
        <p:spPr bwMode="auto">
          <a:xfrm>
            <a:off x="3563938" y="476250"/>
            <a:ext cx="5318125"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4000" b="1">
                <a:solidFill>
                  <a:schemeClr val="bg1"/>
                </a:solidFill>
                <a:cs typeface="Traditional Arabic" pitchFamily="2" charset="-78"/>
              </a:rPr>
              <a:t>1 – </a:t>
            </a:r>
            <a:r>
              <a:rPr lang="ar-KW" sz="4000" b="1">
                <a:solidFill>
                  <a:schemeClr val="bg1"/>
                </a:solidFill>
                <a:cs typeface="Traditional Arabic" pitchFamily="2" charset="-78"/>
              </a:rPr>
              <a:t>اهتم العلماء والأخيار بالآداب السلوكية ، دلل على ذلك مما ورد في الآثار ؟</a:t>
            </a:r>
            <a:endParaRPr lang="en-US" sz="4000">
              <a:solidFill>
                <a:schemeClr val="bg1"/>
              </a:solidFill>
              <a:cs typeface="Traditional Arabic" pitchFamily="2" charset="-78"/>
            </a:endParaRPr>
          </a:p>
        </p:txBody>
      </p:sp>
      <p:sp>
        <p:nvSpPr>
          <p:cNvPr id="41993" name="Text Box 9"/>
          <p:cNvSpPr txBox="1">
            <a:spLocks noChangeArrowheads="1"/>
          </p:cNvSpPr>
          <p:nvPr/>
        </p:nvSpPr>
        <p:spPr bwMode="auto">
          <a:xfrm>
            <a:off x="762000" y="2322513"/>
            <a:ext cx="8075613"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4000" b="1">
                <a:solidFill>
                  <a:schemeClr val="bg1"/>
                </a:solidFill>
                <a:cs typeface="Traditional Arabic" pitchFamily="2" charset="-78"/>
              </a:rPr>
              <a:t>2 – </a:t>
            </a:r>
            <a:r>
              <a:rPr lang="ar-KW" sz="4000" b="1">
                <a:solidFill>
                  <a:schemeClr val="bg1"/>
                </a:solidFill>
                <a:cs typeface="Traditional Arabic" pitchFamily="2" charset="-78"/>
              </a:rPr>
              <a:t>تجلت صور الآداب السلوكية في حياة الأنبياء ومن تبعهم من الصحابة والصالحين ، اذكر أمثلة على ذلك ؟</a:t>
            </a:r>
            <a:endParaRPr lang="en-US" sz="4000">
              <a:solidFill>
                <a:schemeClr val="bg1"/>
              </a:solidFill>
              <a:cs typeface="Traditional Arabic" pitchFamily="2" charset="-78"/>
            </a:endParaRPr>
          </a:p>
        </p:txBody>
      </p:sp>
      <p:sp>
        <p:nvSpPr>
          <p:cNvPr id="41994" name="Text Box 10"/>
          <p:cNvSpPr txBox="1">
            <a:spLocks noChangeArrowheads="1"/>
          </p:cNvSpPr>
          <p:nvPr/>
        </p:nvSpPr>
        <p:spPr bwMode="auto">
          <a:xfrm>
            <a:off x="1042988" y="3717925"/>
            <a:ext cx="7770812"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4000" b="1">
                <a:solidFill>
                  <a:schemeClr val="bg1"/>
                </a:solidFill>
                <a:cs typeface="Traditional Arabic" pitchFamily="2" charset="-78"/>
              </a:rPr>
              <a:t>3 – </a:t>
            </a:r>
            <a:r>
              <a:rPr lang="ar-KW" sz="4000" b="1">
                <a:solidFill>
                  <a:schemeClr val="bg1"/>
                </a:solidFill>
                <a:cs typeface="Traditional Arabic" pitchFamily="2" charset="-78"/>
              </a:rPr>
              <a:t>إن إشاعة الآداب السلوكية بين أفراد المجتمع يحقق الأخوة والاطمئنان وينزع الأحقاد ، بين ذلك ؟</a:t>
            </a:r>
            <a:endParaRPr lang="en-US" sz="4000">
              <a:solidFill>
                <a:schemeClr val="bg1"/>
              </a:solidFill>
              <a:cs typeface="Traditional Arabic" pitchFamily="2" charset="-78"/>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5486512"/>
            <a:ext cx="2030009" cy="9668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1992"/>
                                        </p:tgtEl>
                                        <p:attrNameLst>
                                          <p:attrName>style.visibility</p:attrName>
                                        </p:attrNameLst>
                                      </p:cBhvr>
                                      <p:to>
                                        <p:strVal val="visible"/>
                                      </p:to>
                                    </p:set>
                                    <p:animEffect transition="in" filter="box(in)">
                                      <p:cBhvr>
                                        <p:cTn id="7" dur="500"/>
                                        <p:tgtEl>
                                          <p:spTgt spid="419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1993"/>
                                        </p:tgtEl>
                                        <p:attrNameLst>
                                          <p:attrName>style.visibility</p:attrName>
                                        </p:attrNameLst>
                                      </p:cBhvr>
                                      <p:to>
                                        <p:strVal val="visible"/>
                                      </p:to>
                                    </p:set>
                                    <p:anim calcmode="lin" valueType="num">
                                      <p:cBhvr additive="base">
                                        <p:cTn id="12" dur="500" fill="hold"/>
                                        <p:tgtEl>
                                          <p:spTgt spid="41993"/>
                                        </p:tgtEl>
                                        <p:attrNameLst>
                                          <p:attrName>ppt_x</p:attrName>
                                        </p:attrNameLst>
                                      </p:cBhvr>
                                      <p:tavLst>
                                        <p:tav tm="0">
                                          <p:val>
                                            <p:strVal val="#ppt_x"/>
                                          </p:val>
                                        </p:tav>
                                        <p:tav tm="100000">
                                          <p:val>
                                            <p:strVal val="#ppt_x"/>
                                          </p:val>
                                        </p:tav>
                                      </p:tavLst>
                                    </p:anim>
                                    <p:anim calcmode="lin" valueType="num">
                                      <p:cBhvr additive="base">
                                        <p:cTn id="13" dur="500" fill="hold"/>
                                        <p:tgtEl>
                                          <p:spTgt spid="4199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1994"/>
                                        </p:tgtEl>
                                        <p:attrNameLst>
                                          <p:attrName>style.visibility</p:attrName>
                                        </p:attrNameLst>
                                      </p:cBhvr>
                                      <p:to>
                                        <p:strVal val="visible"/>
                                      </p:to>
                                    </p:set>
                                    <p:animEffect transition="in" filter="blinds(horizontal)">
                                      <p:cBhvr>
                                        <p:cTn id="18" dur="500"/>
                                        <p:tgtEl>
                                          <p:spTgt spid="4199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41990"/>
                                        </p:tgtEl>
                                        <p:attrNameLst>
                                          <p:attrName>style.visibility</p:attrName>
                                        </p:attrNameLst>
                                      </p:cBhvr>
                                      <p:to>
                                        <p:strVal val="visible"/>
                                      </p:to>
                                    </p:set>
                                    <p:animEffect transition="in" filter="blinds(horizontal)">
                                      <p:cBhvr>
                                        <p:cTn id="23" dur="500"/>
                                        <p:tgtEl>
                                          <p:spTgt spid="419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0" grpId="0"/>
      <p:bldP spid="41992" grpId="0"/>
      <p:bldP spid="41993" grpId="0"/>
      <p:bldP spid="41994" grpId="0"/>
    </p:bld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61</TotalTime>
  <Words>829</Words>
  <Application>Microsoft Office PowerPoint</Application>
  <PresentationFormat>On-screen Show (4:3)</PresentationFormat>
  <Paragraphs>44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تصميم افتراضي</vt:lpstr>
      <vt:lpstr>الأدب في جانبـه السلـوكي</vt:lpstr>
      <vt:lpstr>أولا - أهميـة الأدب وفضله :</vt:lpstr>
      <vt:lpstr>” أدب المرء عنوان سعادته وفلاحه، وقلة أدبه عنوان شقاوته وبواره، فما استُجلب خير الدنيا والآخرة بمثل الأدب، ولا استجلب حرمانها بمثل قلة الأدب، فانظر إلى الأدب مع الوالدين كيف نجّى صاحبه من حبس الغار حين أطبقت عليهم الصخرة، والإخلال به مع الأم تأويلاً، وإقبالاً على الصلاة كيف امتُحن صاحبه بهدم صومعته، وضَرْبِ الناس له ، ورميـهِ بالفاحشة.  وتأمل أحوال كلِّ شقيّ ومغتر ومُدْبِـرٍ كيف تجد قلة الأدب هي التي ساقته إلى الحرمـان" مدارج السالكين 2/615-316.</vt:lpstr>
      <vt:lpstr>ثانيا - صور من حسن الأدب :</vt:lpstr>
      <vt:lpstr>1 - أدب الأنبياء الكرام :</vt:lpstr>
      <vt:lpstr>يقول ابن القيم رحمه الله :</vt:lpstr>
      <vt:lpstr>2 - أدب الصالحين :</vt:lpstr>
      <vt:lpstr>وقال أبو زرعـة : ” كنتُ عند أحمد بن حنبل، فذُكر إبراهيم بن طهمان ، وكان متكئـاً من علة فجلس، وقال: لا ينبغي أن يُذكر الصالحون فيُـتَّـكأ ”.</vt:lpstr>
      <vt:lpstr>وهذا الإمام الشافعي يقول: ” قدمتُ المدينة فرأيت من مالك بن أنس ما رأيته من هيبته وإجلاله للعلم فازددت لذلك أدباً حتى ربما كنت أكون في مجلسه فأريد أن أصفح الورقة فأصفحهـا صفحاً رقيقاً هيبةً له لئلا يسمع وقعها ” .</vt:lpstr>
      <vt:lpstr>ثالثا - الآداب السلوكية وحاجتنا إليها :</vt:lpstr>
      <vt:lpstr>5 - الأدب طريق العلم النافع :</vt:lpstr>
      <vt:lpstr>رابعا - طريق اكتساب الأدب :</vt:lpstr>
      <vt:lpstr>1 - تربية النشء عليه وأخذهم بتعاليمه :</vt:lpstr>
      <vt:lpstr>2 - إبراز القدوات .</vt:lpstr>
      <vt:lpstr>6 - مصاحبة المربين المؤدَّبين المؤدِّبين :</vt:lpstr>
      <vt:lpstr>7 - توقي الآداب المرذولة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الأدب في جانبـه السلـوكي</dc:title>
  <dc:creator>user</dc:creator>
  <cp:lastModifiedBy>desktop</cp:lastModifiedBy>
  <cp:revision>111</cp:revision>
  <dcterms:created xsi:type="dcterms:W3CDTF">2009-02-25T19:36:38Z</dcterms:created>
  <dcterms:modified xsi:type="dcterms:W3CDTF">2018-10-12T18:36:45Z</dcterms:modified>
</cp:coreProperties>
</file>