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Lst>
  <p:notesMasterIdLst>
    <p:notesMasterId r:id="rId22"/>
  </p:notesMasterIdLst>
  <p:sldIdLst>
    <p:sldId id="263" r:id="rId2"/>
    <p:sldId id="264" r:id="rId3"/>
    <p:sldId id="265" r:id="rId4"/>
    <p:sldId id="266" r:id="rId5"/>
    <p:sldId id="267" r:id="rId6"/>
    <p:sldId id="282" r:id="rId7"/>
    <p:sldId id="268" r:id="rId8"/>
    <p:sldId id="280" r:id="rId9"/>
    <p:sldId id="281" r:id="rId10"/>
    <p:sldId id="279" r:id="rId11"/>
    <p:sldId id="272" r:id="rId12"/>
    <p:sldId id="283" r:id="rId13"/>
    <p:sldId id="270" r:id="rId14"/>
    <p:sldId id="271" r:id="rId15"/>
    <p:sldId id="284" r:id="rId16"/>
    <p:sldId id="285" r:id="rId17"/>
    <p:sldId id="287" r:id="rId18"/>
    <p:sldId id="286" r:id="rId19"/>
    <p:sldId id="288" r:id="rId20"/>
    <p:sldId id="289" r:id="rId21"/>
  </p:sldIdLst>
  <p:sldSz cx="9144000" cy="6858000" type="screen4x3"/>
  <p:notesSz cx="6858000" cy="9144000"/>
  <p:custDataLst>
    <p:tags r:id="rId23"/>
  </p:custDataLst>
  <p:defaultTextStyle>
    <a:defPPr>
      <a:defRPr lang="en-US"/>
    </a:defPPr>
    <a:lvl1pPr algn="l" rtl="0" eaLnBrk="0" fontAlgn="base" hangingPunct="0">
      <a:spcBef>
        <a:spcPct val="0"/>
      </a:spcBef>
      <a:spcAft>
        <a:spcPct val="0"/>
      </a:spcAft>
      <a:defRPr kumimoji="1" sz="2400" kern="1200">
        <a:solidFill>
          <a:schemeClr val="tx1"/>
        </a:solidFill>
        <a:latin typeface="Arial" charset="0"/>
        <a:ea typeface="+mn-ea"/>
        <a:cs typeface="+mn-cs"/>
      </a:defRPr>
    </a:lvl1pPr>
    <a:lvl2pPr marL="457200" algn="l" rtl="0" eaLnBrk="0" fontAlgn="base" hangingPunct="0">
      <a:spcBef>
        <a:spcPct val="0"/>
      </a:spcBef>
      <a:spcAft>
        <a:spcPct val="0"/>
      </a:spcAft>
      <a:defRPr kumimoji="1" sz="2400" kern="1200">
        <a:solidFill>
          <a:schemeClr val="tx1"/>
        </a:solidFill>
        <a:latin typeface="Arial" charset="0"/>
        <a:ea typeface="+mn-ea"/>
        <a:cs typeface="+mn-cs"/>
      </a:defRPr>
    </a:lvl2pPr>
    <a:lvl3pPr marL="914400" algn="l" rtl="0" eaLnBrk="0" fontAlgn="base" hangingPunct="0">
      <a:spcBef>
        <a:spcPct val="0"/>
      </a:spcBef>
      <a:spcAft>
        <a:spcPct val="0"/>
      </a:spcAft>
      <a:defRPr kumimoji="1" sz="2400" kern="1200">
        <a:solidFill>
          <a:schemeClr val="tx1"/>
        </a:solidFill>
        <a:latin typeface="Arial" charset="0"/>
        <a:ea typeface="+mn-ea"/>
        <a:cs typeface="+mn-cs"/>
      </a:defRPr>
    </a:lvl3pPr>
    <a:lvl4pPr marL="1371600" algn="l" rtl="0" eaLnBrk="0" fontAlgn="base" hangingPunct="0">
      <a:spcBef>
        <a:spcPct val="0"/>
      </a:spcBef>
      <a:spcAft>
        <a:spcPct val="0"/>
      </a:spcAft>
      <a:defRPr kumimoji="1" sz="2400" kern="1200">
        <a:solidFill>
          <a:schemeClr val="tx1"/>
        </a:solidFill>
        <a:latin typeface="Arial" charset="0"/>
        <a:ea typeface="+mn-ea"/>
        <a:cs typeface="+mn-cs"/>
      </a:defRPr>
    </a:lvl4pPr>
    <a:lvl5pPr marL="1828800" algn="l" rtl="0" eaLnBrk="0" fontAlgn="base" hangingPunct="0">
      <a:spcBef>
        <a:spcPct val="0"/>
      </a:spcBef>
      <a:spcAft>
        <a:spcPct val="0"/>
      </a:spcAft>
      <a:defRPr kumimoji="1" sz="2400" kern="1200">
        <a:solidFill>
          <a:schemeClr val="tx1"/>
        </a:solidFill>
        <a:latin typeface="Arial" charset="0"/>
        <a:ea typeface="+mn-ea"/>
        <a:cs typeface="+mn-cs"/>
      </a:defRPr>
    </a:lvl5pPr>
    <a:lvl6pPr marL="2286000" algn="l" defTabSz="914400" rtl="0" eaLnBrk="1" latinLnBrk="0" hangingPunct="1">
      <a:defRPr kumimoji="1" sz="2400" kern="1200">
        <a:solidFill>
          <a:schemeClr val="tx1"/>
        </a:solidFill>
        <a:latin typeface="Arial" charset="0"/>
        <a:ea typeface="+mn-ea"/>
        <a:cs typeface="+mn-cs"/>
      </a:defRPr>
    </a:lvl6pPr>
    <a:lvl7pPr marL="2743200" algn="l" defTabSz="914400" rtl="0" eaLnBrk="1" latinLnBrk="0" hangingPunct="1">
      <a:defRPr kumimoji="1" sz="2400" kern="1200">
        <a:solidFill>
          <a:schemeClr val="tx1"/>
        </a:solidFill>
        <a:latin typeface="Arial" charset="0"/>
        <a:ea typeface="+mn-ea"/>
        <a:cs typeface="+mn-cs"/>
      </a:defRPr>
    </a:lvl7pPr>
    <a:lvl8pPr marL="3200400" algn="l" defTabSz="914400" rtl="0" eaLnBrk="1" latinLnBrk="0" hangingPunct="1">
      <a:defRPr kumimoji="1" sz="2400" kern="1200">
        <a:solidFill>
          <a:schemeClr val="tx1"/>
        </a:solidFill>
        <a:latin typeface="Arial" charset="0"/>
        <a:ea typeface="+mn-ea"/>
        <a:cs typeface="+mn-cs"/>
      </a:defRPr>
    </a:lvl8pPr>
    <a:lvl9pPr marL="3657600" algn="l" defTabSz="914400" rtl="0" eaLnBrk="1" latinLnBrk="0" hangingPunct="1">
      <a:defRPr kumimoji="1"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66"/>
    <a:srgbClr val="008080"/>
    <a:srgbClr val="333399"/>
    <a:srgbClr val="666699"/>
    <a:srgbClr val="6600FF"/>
    <a:srgbClr val="009999"/>
    <a:srgbClr val="FF3300"/>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0" autoAdjust="0"/>
    <p:restoredTop sz="94660" autoAdjust="0"/>
  </p:normalViewPr>
  <p:slideViewPr>
    <p:cSldViewPr>
      <p:cViewPr>
        <p:scale>
          <a:sx n="70" d="100"/>
          <a:sy n="70" d="100"/>
        </p:scale>
        <p:origin x="-2730" y="-10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050" tIns="0" rIns="19050" bIns="0" numCol="1" anchor="t" anchorCtr="0" compatLnSpc="1">
            <a:prstTxWarp prst="textNoShape">
              <a:avLst/>
            </a:prstTxWarp>
          </a:bodyPr>
          <a:lstStyle>
            <a:lvl1pPr>
              <a:defRPr sz="1000" i="1"/>
            </a:lvl1pPr>
          </a:lstStyle>
          <a:p>
            <a:r>
              <a:rPr lang="en-US"/>
              <a:t>*</a:t>
            </a:r>
            <a:endParaRPr lang="en-US" sz="1200" i="0"/>
          </a:p>
        </p:txBody>
      </p:sp>
      <p:sp>
        <p:nvSpPr>
          <p:cNvPr id="205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050" tIns="0" rIns="19050" bIns="0" numCol="1" anchor="t" anchorCtr="0" compatLnSpc="1">
            <a:prstTxWarp prst="textNoShape">
              <a:avLst/>
            </a:prstTxWarp>
          </a:bodyPr>
          <a:lstStyle>
            <a:lvl1pPr algn="r">
              <a:defRPr sz="1000" i="1"/>
            </a:lvl1pPr>
          </a:lstStyle>
          <a:p>
            <a:r>
              <a:rPr lang="en-US"/>
              <a:t>07/16/96</a:t>
            </a:r>
            <a:endParaRPr lang="en-US" sz="1200" i="0"/>
          </a:p>
        </p:txBody>
      </p:sp>
      <p:sp>
        <p:nvSpPr>
          <p:cNvPr id="2052" name="Rectangle 4"/>
          <p:cNvSpPr>
            <a:spLocks noGrp="1" noRot="1" noChangeAspect="1" noChangeArrowheads="1"/>
          </p:cNvSpPr>
          <p:nvPr>
            <p:ph type="sldImg" idx="2"/>
          </p:nvPr>
        </p:nvSpPr>
        <p:spPr bwMode="auto">
          <a:xfrm>
            <a:off x="1143000" y="685800"/>
            <a:ext cx="4572000" cy="3429000"/>
          </a:xfrm>
          <a:prstGeom prst="rect">
            <a:avLst/>
          </a:prstGeom>
          <a:noFill/>
          <a:ln w="12700" cap="sq">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050" tIns="0" rIns="19050" bIns="0" numCol="1" anchor="b" anchorCtr="0" compatLnSpc="1">
            <a:prstTxWarp prst="textNoShape">
              <a:avLst/>
            </a:prstTxWarp>
          </a:bodyPr>
          <a:lstStyle>
            <a:lvl1pPr>
              <a:defRPr sz="1000" i="1"/>
            </a:lvl1pPr>
          </a:lstStyle>
          <a:p>
            <a:r>
              <a:rPr lang="en-US"/>
              <a:t>*</a:t>
            </a:r>
            <a:endParaRPr lang="en-US" sz="1200" i="0"/>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050" tIns="0" rIns="19050" bIns="0" numCol="1" anchor="b" anchorCtr="0" compatLnSpc="1">
            <a:prstTxWarp prst="textNoShape">
              <a:avLst/>
            </a:prstTxWarp>
          </a:bodyPr>
          <a:lstStyle>
            <a:lvl1pPr algn="r">
              <a:defRPr sz="1000" i="1"/>
            </a:lvl1pPr>
          </a:lstStyle>
          <a:p>
            <a:r>
              <a:rPr lang="en-US"/>
              <a:t>##</a:t>
            </a:r>
            <a:endParaRPr lang="en-US" sz="1200" i="0"/>
          </a:p>
        </p:txBody>
      </p:sp>
    </p:spTree>
    <p:extLst>
      <p:ext uri="{BB962C8B-B14F-4D97-AF65-F5344CB8AC3E}">
        <p14:creationId xmlns:p14="http://schemas.microsoft.com/office/powerpoint/2010/main" val="35601536"/>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6386" name="Rectangle 1026"/>
          <p:cNvSpPr>
            <a:spLocks noGrp="1" noChangeArrowheads="1"/>
          </p:cNvSpPr>
          <p:nvPr>
            <p:ph type="subTitle" sz="quarter" idx="1"/>
          </p:nvPr>
        </p:nvSpPr>
        <p:spPr>
          <a:xfrm>
            <a:off x="3657600" y="2362200"/>
            <a:ext cx="5181600" cy="403225"/>
          </a:xfrm>
        </p:spPr>
        <p:txBody>
          <a:bodyPr>
            <a:spAutoFit/>
          </a:bodyPr>
          <a:lstStyle>
            <a:lvl1pPr marL="0" indent="0">
              <a:lnSpc>
                <a:spcPct val="85000"/>
              </a:lnSpc>
              <a:buFontTx/>
              <a:buNone/>
              <a:defRPr sz="2400"/>
            </a:lvl1pPr>
          </a:lstStyle>
          <a:p>
            <a:pPr lvl="0"/>
            <a:r>
              <a:rPr lang="en-US" noProof="0" smtClean="0"/>
              <a:t>Click to add subtitle</a:t>
            </a:r>
          </a:p>
        </p:txBody>
      </p:sp>
      <p:sp>
        <p:nvSpPr>
          <p:cNvPr id="16387" name="Rectangle 1027"/>
          <p:cNvSpPr>
            <a:spLocks noChangeArrowheads="1"/>
          </p:cNvSpPr>
          <p:nvPr/>
        </p:nvSpPr>
        <p:spPr bwMode="auto">
          <a:xfrm>
            <a:off x="0" y="1676400"/>
            <a:ext cx="9148763" cy="1320800"/>
          </a:xfrm>
          <a:prstGeom prst="rect">
            <a:avLst/>
          </a:prstGeom>
          <a:noFill/>
          <a:ln>
            <a:noFill/>
          </a:ln>
          <a:effectLst/>
          <a:extLst>
            <a:ext uri="{909E8E84-426E-40DD-AFC4-6F175D3DCCD1}">
              <a14:hiddenFill xmlns:a14="http://schemas.microsoft.com/office/drawing/2010/main">
                <a:gradFill rotWithShape="0">
                  <a:gsLst>
                    <a:gs pos="0">
                      <a:srgbClr val="33CCCC">
                        <a:gamma/>
                        <a:shade val="46275"/>
                        <a:invGamma/>
                      </a:srgbClr>
                    </a:gs>
                    <a:gs pos="50000">
                      <a:srgbClr val="33CCCC"/>
                    </a:gs>
                    <a:gs pos="100000">
                      <a:srgbClr val="33CCCC">
                        <a:gamma/>
                        <a:shade val="46275"/>
                        <a:invGamma/>
                      </a:srgbClr>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6388" name="Rectangle 1028"/>
          <p:cNvSpPr>
            <a:spLocks noGrp="1" noChangeArrowheads="1"/>
          </p:cNvSpPr>
          <p:nvPr>
            <p:ph type="ctrTitle" sz="quarter"/>
          </p:nvPr>
        </p:nvSpPr>
        <p:spPr>
          <a:xfrm>
            <a:off x="3657600" y="1524000"/>
            <a:ext cx="5181600" cy="506413"/>
          </a:xfrm>
        </p:spPr>
        <p:txBody>
          <a:bodyPr anchor="b"/>
          <a:lstStyle>
            <a:lvl1pPr>
              <a:defRPr/>
            </a:lvl1pPr>
          </a:lstStyle>
          <a:p>
            <a:pPr lvl="0"/>
            <a:r>
              <a:rPr lang="en-US" noProof="0" smtClean="0"/>
              <a:t>Click to add title</a:t>
            </a:r>
          </a:p>
        </p:txBody>
      </p:sp>
    </p:spTree>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extLst>
      <p:ext uri="{BB962C8B-B14F-4D97-AF65-F5344CB8AC3E}">
        <p14:creationId xmlns:p14="http://schemas.microsoft.com/office/powerpoint/2010/main" val="1768060296"/>
      </p:ext>
    </p:extLst>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Tree>
    <p:extLst>
      <p:ext uri="{BB962C8B-B14F-4D97-AF65-F5344CB8AC3E}">
        <p14:creationId xmlns:p14="http://schemas.microsoft.com/office/powerpoint/2010/main" val="3756288793"/>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1676400" y="1981200"/>
            <a:ext cx="33147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5143500" y="1981200"/>
            <a:ext cx="33147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extLst>
      <p:ext uri="{BB962C8B-B14F-4D97-AF65-F5344CB8AC3E}">
        <p14:creationId xmlns:p14="http://schemas.microsoft.com/office/powerpoint/2010/main" val="188318507"/>
      </p:ext>
    </p:extLst>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extLst>
      <p:ext uri="{BB962C8B-B14F-4D97-AF65-F5344CB8AC3E}">
        <p14:creationId xmlns:p14="http://schemas.microsoft.com/office/powerpoint/2010/main" val="1620838601"/>
      </p:ext>
    </p:extLst>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Tree>
    <p:extLst>
      <p:ext uri="{BB962C8B-B14F-4D97-AF65-F5344CB8AC3E}">
        <p14:creationId xmlns:p14="http://schemas.microsoft.com/office/powerpoint/2010/main" val="2948110599"/>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Tree>
    <p:extLst>
      <p:ext uri="{BB962C8B-B14F-4D97-AF65-F5344CB8AC3E}">
        <p14:creationId xmlns:p14="http://schemas.microsoft.com/office/powerpoint/2010/main" val="901277198"/>
      </p:ext>
    </p:extLst>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extLst>
      <p:ext uri="{BB962C8B-B14F-4D97-AF65-F5344CB8AC3E}">
        <p14:creationId xmlns:p14="http://schemas.microsoft.com/office/powerpoint/2010/main" val="4216021054"/>
      </p:ext>
    </p:extLst>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extLst>
      <p:ext uri="{BB962C8B-B14F-4D97-AF65-F5344CB8AC3E}">
        <p14:creationId xmlns:p14="http://schemas.microsoft.com/office/powerpoint/2010/main" val="1860100794"/>
      </p:ext>
    </p:extLst>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extLst>
      <p:ext uri="{BB962C8B-B14F-4D97-AF65-F5344CB8AC3E}">
        <p14:creationId xmlns:p14="http://schemas.microsoft.com/office/powerpoint/2010/main" val="682051668"/>
      </p:ext>
    </p:extLst>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685800"/>
            <a:ext cx="1752600" cy="5791200"/>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1600200" y="685800"/>
            <a:ext cx="5105400" cy="57912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extLst>
      <p:ext uri="{BB962C8B-B14F-4D97-AF65-F5344CB8AC3E}">
        <p14:creationId xmlns:p14="http://schemas.microsoft.com/office/powerpoint/2010/main" val="1885967811"/>
      </p:ext>
    </p:extLst>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عنوان ومخطط">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685800"/>
            <a:ext cx="7010400" cy="506413"/>
          </a:xfrm>
        </p:spPr>
        <p:txBody>
          <a:bodyPr/>
          <a:lstStyle/>
          <a:p>
            <a:r>
              <a:rPr lang="ar-SA" smtClean="0"/>
              <a:t>انقر لتحرير نمط العنوان الرئيسي</a:t>
            </a:r>
            <a:endParaRPr lang="en-US"/>
          </a:p>
        </p:txBody>
      </p:sp>
      <p:sp>
        <p:nvSpPr>
          <p:cNvPr id="3" name="عنصر نائب للمخطط 2"/>
          <p:cNvSpPr>
            <a:spLocks noGrp="1"/>
          </p:cNvSpPr>
          <p:nvPr>
            <p:ph type="chart" idx="1"/>
          </p:nvPr>
        </p:nvSpPr>
        <p:spPr>
          <a:xfrm>
            <a:off x="1676400" y="1981200"/>
            <a:ext cx="6781800" cy="4495800"/>
          </a:xfrm>
        </p:spPr>
        <p:txBody>
          <a:bodyPr/>
          <a:lstStyle/>
          <a:p>
            <a:endParaRPr lang="en-US"/>
          </a:p>
        </p:txBody>
      </p:sp>
    </p:spTree>
    <p:extLst>
      <p:ext uri="{BB962C8B-B14F-4D97-AF65-F5344CB8AC3E}">
        <p14:creationId xmlns:p14="http://schemas.microsoft.com/office/powerpoint/2010/main" val="4197901944"/>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1600200" y="685800"/>
            <a:ext cx="7010400" cy="50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spAutoFit/>
          </a:bodyPr>
          <a:lstStyle/>
          <a:p>
            <a:pPr lvl="0"/>
            <a:r>
              <a:rPr lang="en-US" smtClean="0"/>
              <a:t>Click add title</a:t>
            </a:r>
          </a:p>
        </p:txBody>
      </p:sp>
      <p:sp>
        <p:nvSpPr>
          <p:cNvPr id="15363" name="Rectangle 3"/>
          <p:cNvSpPr>
            <a:spLocks noGrp="1" noChangeArrowheads="1"/>
          </p:cNvSpPr>
          <p:nvPr>
            <p:ph type="body" idx="1"/>
          </p:nvPr>
        </p:nvSpPr>
        <p:spPr bwMode="auto">
          <a:xfrm>
            <a:off x="1676400" y="1981200"/>
            <a:ext cx="67818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3366"/>
                  </a:outerShdw>
                </a:effectLst>
              </a14:hiddenEffects>
            </a:ext>
          </a:extLst>
        </p:spPr>
        <p:txBody>
          <a:bodyPr vert="horz" wrap="square" lIns="92075" tIns="46038" rIns="92075" bIns="46038" numCol="1" anchor="t" anchorCtr="0" compatLnSpc="1">
            <a:prstTxWarp prst="textNoShape">
              <a:avLst/>
            </a:prstTxWarp>
          </a:bodyPr>
          <a:lstStyle/>
          <a:p>
            <a:pPr lvl="0"/>
            <a:r>
              <a:rPr lang="en-US" smtClean="0"/>
              <a:t>Click to add text</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Lst>
  <p:transition spd="med">
    <p:wipe dir="r"/>
  </p:transition>
  <p:txStyles>
    <p:titleStyle>
      <a:lvl1pPr algn="l" rtl="0" eaLnBrk="0" fontAlgn="base" hangingPunct="0">
        <a:lnSpc>
          <a:spcPct val="85000"/>
        </a:lnSpc>
        <a:spcBef>
          <a:spcPct val="0"/>
        </a:spcBef>
        <a:spcAft>
          <a:spcPct val="0"/>
        </a:spcAft>
        <a:defRPr kumimoji="1" sz="3200" b="1">
          <a:solidFill>
            <a:srgbClr val="666699"/>
          </a:solidFill>
          <a:latin typeface="+mj-lt"/>
          <a:ea typeface="+mj-ea"/>
          <a:cs typeface="+mj-cs"/>
        </a:defRPr>
      </a:lvl1pPr>
      <a:lvl2pPr algn="l" rtl="0" eaLnBrk="0" fontAlgn="base" hangingPunct="0">
        <a:lnSpc>
          <a:spcPct val="85000"/>
        </a:lnSpc>
        <a:spcBef>
          <a:spcPct val="0"/>
        </a:spcBef>
        <a:spcAft>
          <a:spcPct val="0"/>
        </a:spcAft>
        <a:defRPr kumimoji="1" sz="3200" b="1">
          <a:solidFill>
            <a:srgbClr val="666699"/>
          </a:solidFill>
          <a:latin typeface="Tahoma" pitchFamily="34" charset="0"/>
        </a:defRPr>
      </a:lvl2pPr>
      <a:lvl3pPr algn="l" rtl="0" eaLnBrk="0" fontAlgn="base" hangingPunct="0">
        <a:lnSpc>
          <a:spcPct val="85000"/>
        </a:lnSpc>
        <a:spcBef>
          <a:spcPct val="0"/>
        </a:spcBef>
        <a:spcAft>
          <a:spcPct val="0"/>
        </a:spcAft>
        <a:defRPr kumimoji="1" sz="3200" b="1">
          <a:solidFill>
            <a:srgbClr val="666699"/>
          </a:solidFill>
          <a:latin typeface="Tahoma" pitchFamily="34" charset="0"/>
        </a:defRPr>
      </a:lvl3pPr>
      <a:lvl4pPr algn="l" rtl="0" eaLnBrk="0" fontAlgn="base" hangingPunct="0">
        <a:lnSpc>
          <a:spcPct val="85000"/>
        </a:lnSpc>
        <a:spcBef>
          <a:spcPct val="0"/>
        </a:spcBef>
        <a:spcAft>
          <a:spcPct val="0"/>
        </a:spcAft>
        <a:defRPr kumimoji="1" sz="3200" b="1">
          <a:solidFill>
            <a:srgbClr val="666699"/>
          </a:solidFill>
          <a:latin typeface="Tahoma" pitchFamily="34" charset="0"/>
        </a:defRPr>
      </a:lvl4pPr>
      <a:lvl5pPr algn="l" rtl="0" eaLnBrk="0" fontAlgn="base" hangingPunct="0">
        <a:lnSpc>
          <a:spcPct val="85000"/>
        </a:lnSpc>
        <a:spcBef>
          <a:spcPct val="0"/>
        </a:spcBef>
        <a:spcAft>
          <a:spcPct val="0"/>
        </a:spcAft>
        <a:defRPr kumimoji="1" sz="3200" b="1">
          <a:solidFill>
            <a:srgbClr val="666699"/>
          </a:solidFill>
          <a:latin typeface="Tahoma" pitchFamily="34" charset="0"/>
        </a:defRPr>
      </a:lvl5pPr>
      <a:lvl6pPr marL="457200" algn="l" rtl="0" eaLnBrk="0" fontAlgn="base" hangingPunct="0">
        <a:lnSpc>
          <a:spcPct val="85000"/>
        </a:lnSpc>
        <a:spcBef>
          <a:spcPct val="0"/>
        </a:spcBef>
        <a:spcAft>
          <a:spcPct val="0"/>
        </a:spcAft>
        <a:defRPr kumimoji="1" sz="3200" b="1">
          <a:solidFill>
            <a:srgbClr val="666699"/>
          </a:solidFill>
          <a:latin typeface="Tahoma" pitchFamily="34" charset="0"/>
        </a:defRPr>
      </a:lvl6pPr>
      <a:lvl7pPr marL="914400" algn="l" rtl="0" eaLnBrk="0" fontAlgn="base" hangingPunct="0">
        <a:lnSpc>
          <a:spcPct val="85000"/>
        </a:lnSpc>
        <a:spcBef>
          <a:spcPct val="0"/>
        </a:spcBef>
        <a:spcAft>
          <a:spcPct val="0"/>
        </a:spcAft>
        <a:defRPr kumimoji="1" sz="3200" b="1">
          <a:solidFill>
            <a:srgbClr val="666699"/>
          </a:solidFill>
          <a:latin typeface="Tahoma" pitchFamily="34" charset="0"/>
        </a:defRPr>
      </a:lvl7pPr>
      <a:lvl8pPr marL="1371600" algn="l" rtl="0" eaLnBrk="0" fontAlgn="base" hangingPunct="0">
        <a:lnSpc>
          <a:spcPct val="85000"/>
        </a:lnSpc>
        <a:spcBef>
          <a:spcPct val="0"/>
        </a:spcBef>
        <a:spcAft>
          <a:spcPct val="0"/>
        </a:spcAft>
        <a:defRPr kumimoji="1" sz="3200" b="1">
          <a:solidFill>
            <a:srgbClr val="666699"/>
          </a:solidFill>
          <a:latin typeface="Tahoma" pitchFamily="34" charset="0"/>
        </a:defRPr>
      </a:lvl8pPr>
      <a:lvl9pPr marL="1828800" algn="l" rtl="0" eaLnBrk="0" fontAlgn="base" hangingPunct="0">
        <a:lnSpc>
          <a:spcPct val="85000"/>
        </a:lnSpc>
        <a:spcBef>
          <a:spcPct val="0"/>
        </a:spcBef>
        <a:spcAft>
          <a:spcPct val="0"/>
        </a:spcAft>
        <a:defRPr kumimoji="1" sz="3200" b="1">
          <a:solidFill>
            <a:srgbClr val="666699"/>
          </a:solidFill>
          <a:latin typeface="Tahoma" pitchFamily="34" charset="0"/>
        </a:defRPr>
      </a:lvl9pPr>
    </p:titleStyle>
    <p:bodyStyle>
      <a:lvl1pPr marL="342900" indent="-342900" algn="l" rtl="0" eaLnBrk="0" fontAlgn="base" hangingPunct="0">
        <a:spcBef>
          <a:spcPct val="20000"/>
        </a:spcBef>
        <a:spcAft>
          <a:spcPct val="0"/>
        </a:spcAft>
        <a:buClr>
          <a:srgbClr val="3366CC"/>
        </a:buClr>
        <a:buChar char="•"/>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3366CC"/>
        </a:buClr>
        <a:buChar char="•"/>
        <a:defRPr kumimoji="1" sz="2400">
          <a:solidFill>
            <a:schemeClr val="tx1"/>
          </a:solidFill>
          <a:latin typeface="+mn-lt"/>
        </a:defRPr>
      </a:lvl2pPr>
      <a:lvl3pPr marL="1143000" indent="-228600" algn="l" rtl="0" eaLnBrk="0" fontAlgn="base" hangingPunct="0">
        <a:spcBef>
          <a:spcPct val="20000"/>
        </a:spcBef>
        <a:spcAft>
          <a:spcPct val="0"/>
        </a:spcAft>
        <a:buClr>
          <a:srgbClr val="3366CC"/>
        </a:buClr>
        <a:buChar char="•"/>
        <a:defRPr kumimoji="1" sz="2000">
          <a:solidFill>
            <a:schemeClr val="tx1"/>
          </a:solidFill>
          <a:latin typeface="+mn-lt"/>
        </a:defRPr>
      </a:lvl3pPr>
      <a:lvl4pPr marL="1600200" indent="-228600" algn="l" rtl="0" eaLnBrk="0" fontAlgn="base" hangingPunct="0">
        <a:spcBef>
          <a:spcPct val="20000"/>
        </a:spcBef>
        <a:spcAft>
          <a:spcPct val="0"/>
        </a:spcAft>
        <a:buClr>
          <a:srgbClr val="3366CC"/>
        </a:buClr>
        <a:buChar char="•"/>
        <a:defRPr kumimoji="1" sz="2000">
          <a:solidFill>
            <a:schemeClr val="tx1"/>
          </a:solidFill>
          <a:latin typeface="+mn-lt"/>
        </a:defRPr>
      </a:lvl4pPr>
      <a:lvl5pPr marL="2057400" indent="-228600" algn="l" rtl="0" eaLnBrk="0" fontAlgn="base" hangingPunct="0">
        <a:spcBef>
          <a:spcPct val="20000"/>
        </a:spcBef>
        <a:spcAft>
          <a:spcPct val="0"/>
        </a:spcAft>
        <a:buClr>
          <a:srgbClr val="3366CC"/>
        </a:buClr>
        <a:buChar char="•"/>
        <a:defRPr kumimoji="1">
          <a:solidFill>
            <a:schemeClr val="tx1"/>
          </a:solidFill>
          <a:latin typeface="+mn-lt"/>
        </a:defRPr>
      </a:lvl5pPr>
      <a:lvl6pPr marL="2514600" indent="-228600" algn="l" rtl="0" eaLnBrk="0" fontAlgn="base" hangingPunct="0">
        <a:spcBef>
          <a:spcPct val="20000"/>
        </a:spcBef>
        <a:spcAft>
          <a:spcPct val="0"/>
        </a:spcAft>
        <a:buClr>
          <a:srgbClr val="3366CC"/>
        </a:buClr>
        <a:buChar char="•"/>
        <a:defRPr kumimoji="1">
          <a:solidFill>
            <a:schemeClr val="tx1"/>
          </a:solidFill>
          <a:latin typeface="+mn-lt"/>
        </a:defRPr>
      </a:lvl6pPr>
      <a:lvl7pPr marL="2971800" indent="-228600" algn="l" rtl="0" eaLnBrk="0" fontAlgn="base" hangingPunct="0">
        <a:spcBef>
          <a:spcPct val="20000"/>
        </a:spcBef>
        <a:spcAft>
          <a:spcPct val="0"/>
        </a:spcAft>
        <a:buClr>
          <a:srgbClr val="3366CC"/>
        </a:buClr>
        <a:buChar char="•"/>
        <a:defRPr kumimoji="1">
          <a:solidFill>
            <a:schemeClr val="tx1"/>
          </a:solidFill>
          <a:latin typeface="+mn-lt"/>
        </a:defRPr>
      </a:lvl7pPr>
      <a:lvl8pPr marL="3429000" indent="-228600" algn="l" rtl="0" eaLnBrk="0" fontAlgn="base" hangingPunct="0">
        <a:spcBef>
          <a:spcPct val="20000"/>
        </a:spcBef>
        <a:spcAft>
          <a:spcPct val="0"/>
        </a:spcAft>
        <a:buClr>
          <a:srgbClr val="3366CC"/>
        </a:buClr>
        <a:buChar char="•"/>
        <a:defRPr kumimoji="1">
          <a:solidFill>
            <a:schemeClr val="tx1"/>
          </a:solidFill>
          <a:latin typeface="+mn-lt"/>
        </a:defRPr>
      </a:lvl8pPr>
      <a:lvl9pPr marL="3886200" indent="-228600" algn="l" rtl="0" eaLnBrk="0" fontAlgn="base" hangingPunct="0">
        <a:spcBef>
          <a:spcPct val="20000"/>
        </a:spcBef>
        <a:spcAft>
          <a:spcPct val="0"/>
        </a:spcAft>
        <a:buClr>
          <a:srgbClr val="3366CC"/>
        </a:buClr>
        <a:buChar char="•"/>
        <a:defRPr kumimoj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80" name="Rectangle 16"/>
          <p:cNvSpPr>
            <a:spLocks noGrp="1" noChangeArrowheads="1"/>
          </p:cNvSpPr>
          <p:nvPr>
            <p:ph type="subTitle" idx="1"/>
          </p:nvPr>
        </p:nvSpPr>
        <p:spPr>
          <a:xfrm>
            <a:off x="3657600" y="2362200"/>
            <a:ext cx="5181600" cy="3895725"/>
          </a:xfrm>
        </p:spPr>
        <p:txBody>
          <a:bodyPr/>
          <a:lstStyle/>
          <a:p>
            <a:pPr algn="ctr" rtl="1"/>
            <a:r>
              <a:rPr lang="ar-KW" sz="10600" b="1">
                <a:cs typeface="Traditional Arabic" pitchFamily="2" charset="-78"/>
              </a:rPr>
              <a:t>الأخلاق في الإسلام</a:t>
            </a:r>
          </a:p>
          <a:p>
            <a:pPr algn="ctr" rtl="1"/>
            <a:r>
              <a:rPr lang="ar-KW" sz="6600" b="1">
                <a:cs typeface="Traditional Arabic" pitchFamily="2" charset="-78"/>
              </a:rPr>
              <a:t>وضرورة التخلق بها</a:t>
            </a:r>
            <a:endParaRPr lang="en-US" sz="6600" b="1">
              <a:cs typeface="Traditional Arabic" pitchFamily="2" charset="-78"/>
            </a:endParaRPr>
          </a:p>
        </p:txBody>
      </p:sp>
      <p:sp>
        <p:nvSpPr>
          <p:cNvPr id="3" name="مربع نص 1"/>
          <p:cNvSpPr txBox="1">
            <a:spLocks noChangeArrowheads="1"/>
          </p:cNvSpPr>
          <p:nvPr/>
        </p:nvSpPr>
        <p:spPr bwMode="auto">
          <a:xfrm>
            <a:off x="76200" y="6073775"/>
            <a:ext cx="3200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eaLnBrk="1" hangingPunct="1"/>
            <a:r>
              <a:rPr lang="ar-KW" sz="4000" b="1" dirty="0">
                <a:latin typeface="Traditional Arabic" pitchFamily="2" charset="-78"/>
                <a:cs typeface="Traditional Arabic" pitchFamily="2" charset="-78"/>
              </a:rPr>
              <a:t>من كتاب زاد الأخيار</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0"/>
            <a:ext cx="1302031" cy="620113"/>
          </a:xfrm>
          <a:prstGeom prst="rect">
            <a:avLst/>
          </a:prstGeom>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80"/>
                                        </p:tgtEl>
                                        <p:attrNameLst>
                                          <p:attrName>style.visibility</p:attrName>
                                        </p:attrNameLst>
                                      </p:cBhvr>
                                      <p:to>
                                        <p:strVal val="visible"/>
                                      </p:to>
                                    </p:set>
                                    <p:animEffect transition="in" filter="wipe(left)">
                                      <p:cBhvr>
                                        <p:cTn id="7" dur="500"/>
                                        <p:tgtEl>
                                          <p:spTgt spid="11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0"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5" name="Text Box 7"/>
          <p:cNvSpPr txBox="1">
            <a:spLocks noChangeArrowheads="1"/>
          </p:cNvSpPr>
          <p:nvPr/>
        </p:nvSpPr>
        <p:spPr bwMode="auto">
          <a:xfrm>
            <a:off x="1524000" y="1679575"/>
            <a:ext cx="7327900" cy="411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kumimoji="0" lang="ar-EG" sz="4400" b="1">
                <a:solidFill>
                  <a:srgbClr val="FF3300"/>
                </a:solidFill>
                <a:cs typeface="Traditional Arabic" pitchFamily="2" charset="-78"/>
              </a:rPr>
              <a:t>أولا - تعريف الأخلاق :</a:t>
            </a:r>
          </a:p>
          <a:p>
            <a:pPr algn="justLow" rtl="1"/>
            <a:r>
              <a:rPr kumimoji="0" lang="ar-EG" sz="4400" b="1">
                <a:cs typeface="Traditional Arabic" pitchFamily="2" charset="-78"/>
              </a:rPr>
              <a:t>الخلق في اللغة الطبع والسجية، وفي اصطلاح العلماء، كما يعرّفـــه الغزالي عبارة عن هيئة في النفس راسخة، عنها تصدر الأفعال بسهولة ويسر من غير حاجة إلى فكر ورويـّـة</a:t>
            </a:r>
            <a:r>
              <a:rPr kumimoji="0" lang="ar-SA" sz="4400" b="1">
                <a:cs typeface="Traditional Arabic" pitchFamily="2" charset="-78"/>
              </a:rPr>
              <a:t> . </a:t>
            </a:r>
            <a:r>
              <a:rPr kumimoji="0" lang="ar-SA" sz="3200" b="1">
                <a:cs typeface="Traditional Arabic" pitchFamily="2" charset="-78"/>
              </a:rPr>
              <a:t>إحياء علوم الدين 3/68.</a:t>
            </a:r>
            <a:endParaRPr kumimoji="0" lang="en-US" sz="32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2295"/>
                                        </p:tgtEl>
                                        <p:attrNameLst>
                                          <p:attrName>style.visibility</p:attrName>
                                        </p:attrNameLst>
                                      </p:cBhvr>
                                      <p:to>
                                        <p:strVal val="visible"/>
                                      </p:to>
                                    </p:set>
                                    <p:animEffect transition="in" filter="strips(downLeft)">
                                      <p:cBhvr>
                                        <p:cTn id="7" dur="500"/>
                                        <p:tgtEl>
                                          <p:spTgt spid="12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4" name="Text Box 8"/>
          <p:cNvSpPr txBox="1">
            <a:spLocks noChangeArrowheads="1"/>
          </p:cNvSpPr>
          <p:nvPr/>
        </p:nvSpPr>
        <p:spPr bwMode="auto">
          <a:xfrm>
            <a:off x="1676400" y="1676400"/>
            <a:ext cx="7086600" cy="3751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kumimoji="0" lang="ar-EG" sz="4800" b="1">
                <a:solidFill>
                  <a:srgbClr val="FF3300"/>
                </a:solidFill>
                <a:cs typeface="Traditional Arabic" pitchFamily="2" charset="-78"/>
              </a:rPr>
              <a:t>ثانيا - أهمية الأخلاق :</a:t>
            </a:r>
          </a:p>
          <a:p>
            <a:pPr algn="justLow" rtl="1"/>
            <a:r>
              <a:rPr kumimoji="0" lang="ar-KW" sz="4800" b="1">
                <a:cs typeface="Traditional Arabic" pitchFamily="2" charset="-78"/>
              </a:rPr>
              <a:t>يقول</a:t>
            </a:r>
            <a:r>
              <a:rPr kumimoji="0" lang="ar-EG" sz="4800" b="1">
                <a:cs typeface="Traditional Arabic" pitchFamily="2" charset="-78"/>
              </a:rPr>
              <a:t> الإمام الغزالي في إحيائه ”</a:t>
            </a:r>
            <a:r>
              <a:rPr kumimoji="0" lang="ar-KW" sz="4800" b="1">
                <a:cs typeface="Traditional Arabic" pitchFamily="2" charset="-78"/>
              </a:rPr>
              <a:t> </a:t>
            </a:r>
            <a:r>
              <a:rPr kumimoji="0" lang="ar-EG" sz="4800" b="1">
                <a:cs typeface="Traditional Arabic" pitchFamily="2" charset="-78"/>
              </a:rPr>
              <a:t>فإن كل صفة تظهر في القلب يفيض أثرها على الجوارح حتى لا تتحرك إلا على وفقها لامحالة</a:t>
            </a:r>
            <a:r>
              <a:rPr kumimoji="0" lang="ar-KW" sz="4800" b="1">
                <a:cs typeface="Traditional Arabic" pitchFamily="2" charset="-78"/>
              </a:rPr>
              <a:t> </a:t>
            </a:r>
            <a:r>
              <a:rPr kumimoji="0" lang="ar-EG" sz="4800" b="1">
                <a:cs typeface="Traditional Arabic" pitchFamily="2" charset="-78"/>
              </a:rPr>
              <a:t>”</a:t>
            </a:r>
            <a:r>
              <a:rPr kumimoji="0" lang="ar-KW" sz="4800" b="1">
                <a:cs typeface="Traditional Arabic" pitchFamily="2" charset="-78"/>
              </a:rPr>
              <a:t> </a:t>
            </a:r>
            <a:r>
              <a:rPr kumimoji="0" lang="ar-SA" sz="3600" b="1">
                <a:cs typeface="Traditional Arabic" pitchFamily="2" charset="-78"/>
              </a:rPr>
              <a:t>إحياء علوم الدين 3/76.</a:t>
            </a:r>
            <a:endParaRPr kumimoji="0" lang="en-US" sz="36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0" name="Text Box 10"/>
          <p:cNvSpPr txBox="1">
            <a:spLocks noChangeArrowheads="1"/>
          </p:cNvSpPr>
          <p:nvPr/>
        </p:nvSpPr>
        <p:spPr bwMode="auto">
          <a:xfrm>
            <a:off x="1524000" y="1511300"/>
            <a:ext cx="7239000"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lang="ar-EG" sz="3200" b="1">
                <a:cs typeface="Traditional Arabic" pitchFamily="2" charset="-78"/>
              </a:rPr>
              <a:t>للأخلاق في الإسلام مكانة عظيمة جداً، تظهر من وجوه كثيرة، نذكر منها ما يلي:</a:t>
            </a:r>
          </a:p>
          <a:p>
            <a:pPr algn="justLow" rtl="1"/>
            <a:r>
              <a:rPr lang="ar-EG" sz="3200" b="1">
                <a:solidFill>
                  <a:srgbClr val="FF3300"/>
                </a:solidFill>
                <a:cs typeface="Traditional Arabic" pitchFamily="2" charset="-78"/>
              </a:rPr>
              <a:t>1 -</a:t>
            </a:r>
            <a:r>
              <a:rPr lang="ar-EG" sz="3200" b="1">
                <a:cs typeface="Traditional Arabic" pitchFamily="2" charset="-78"/>
              </a:rPr>
              <a:t>  في الحديث الشريف عن النبي صلى الله عليه وسلم : ”</a:t>
            </a:r>
            <a:r>
              <a:rPr lang="ar-KW" sz="3200" b="1">
                <a:cs typeface="Traditional Arabic" pitchFamily="2" charset="-78"/>
              </a:rPr>
              <a:t> </a:t>
            </a:r>
            <a:r>
              <a:rPr lang="ar-EG" sz="3200" b="1">
                <a:solidFill>
                  <a:srgbClr val="008080"/>
                </a:solidFill>
                <a:cs typeface="Traditional Arabic" pitchFamily="2" charset="-78"/>
              </a:rPr>
              <a:t>إنما بعثت لأتمم صالح الأخلاق</a:t>
            </a:r>
            <a:r>
              <a:rPr lang="ar-EG" sz="3200" b="1">
                <a:cs typeface="Traditional Arabic" pitchFamily="2" charset="-78"/>
              </a:rPr>
              <a:t>”</a:t>
            </a:r>
            <a:r>
              <a:rPr lang="ar-KW" sz="3200" b="1">
                <a:cs typeface="Traditional Arabic" pitchFamily="2" charset="-78"/>
              </a:rPr>
              <a:t> </a:t>
            </a:r>
            <a:r>
              <a:rPr lang="ar-EG" sz="2800" b="1">
                <a:cs typeface="Traditional Arabic" pitchFamily="2" charset="-78"/>
              </a:rPr>
              <a:t>رواه البخاري في الأدب المفرد .</a:t>
            </a:r>
          </a:p>
          <a:p>
            <a:pPr algn="justLow" rtl="1"/>
            <a:r>
              <a:rPr lang="ar-EG" sz="3200" b="1">
                <a:solidFill>
                  <a:srgbClr val="FF3300"/>
                </a:solidFill>
                <a:cs typeface="Traditional Arabic" pitchFamily="2" charset="-78"/>
              </a:rPr>
              <a:t>2 - </a:t>
            </a:r>
            <a:r>
              <a:rPr lang="ar-EG" sz="3200" b="1">
                <a:cs typeface="Traditional Arabic" pitchFamily="2" charset="-78"/>
              </a:rPr>
              <a:t> عن النبي صلى الله عليه وسلم  ”</a:t>
            </a:r>
            <a:r>
              <a:rPr lang="ar-KW" sz="3200" b="1">
                <a:cs typeface="Traditional Arabic" pitchFamily="2" charset="-78"/>
              </a:rPr>
              <a:t> </a:t>
            </a:r>
            <a:r>
              <a:rPr lang="ar-EG" sz="3200" b="1">
                <a:solidFill>
                  <a:srgbClr val="008080"/>
                </a:solidFill>
                <a:cs typeface="Traditional Arabic" pitchFamily="2" charset="-78"/>
              </a:rPr>
              <a:t>أثقل ش</a:t>
            </a:r>
            <a:r>
              <a:rPr lang="ar-KW" sz="3200" b="1">
                <a:solidFill>
                  <a:srgbClr val="008080"/>
                </a:solidFill>
                <a:cs typeface="Traditional Arabic" pitchFamily="2" charset="-78"/>
              </a:rPr>
              <a:t>يء</a:t>
            </a:r>
            <a:r>
              <a:rPr lang="ar-EG" sz="3200" b="1">
                <a:solidFill>
                  <a:srgbClr val="008080"/>
                </a:solidFill>
                <a:cs typeface="Traditional Arabic" pitchFamily="2" charset="-78"/>
              </a:rPr>
              <a:t> في الميزان الخلق الحسن</a:t>
            </a:r>
            <a:r>
              <a:rPr lang="ar-EG" sz="3200" b="1">
                <a:cs typeface="Traditional Arabic" pitchFamily="2" charset="-78"/>
              </a:rPr>
              <a:t>”</a:t>
            </a:r>
            <a:r>
              <a:rPr lang="ar-KW" sz="3200" b="1">
                <a:cs typeface="Traditional Arabic" pitchFamily="2" charset="-78"/>
              </a:rPr>
              <a:t> </a:t>
            </a:r>
            <a:r>
              <a:rPr lang="ar-EG" sz="2800" b="1">
                <a:cs typeface="Traditional Arabic" pitchFamily="2" charset="-78"/>
              </a:rPr>
              <a:t>رواه ابن حبان .</a:t>
            </a:r>
          </a:p>
          <a:p>
            <a:pPr algn="justLow" rtl="1"/>
            <a:r>
              <a:rPr lang="ar-EG" sz="3200" b="1">
                <a:solidFill>
                  <a:srgbClr val="FF3300"/>
                </a:solidFill>
                <a:cs typeface="Traditional Arabic" pitchFamily="2" charset="-78"/>
              </a:rPr>
              <a:t>3 -</a:t>
            </a:r>
            <a:r>
              <a:rPr lang="ar-EG" sz="3200" b="1">
                <a:cs typeface="Traditional Arabic" pitchFamily="2" charset="-78"/>
              </a:rPr>
              <a:t> قال رسول الله صلى الله عليه وسلم ”</a:t>
            </a:r>
            <a:r>
              <a:rPr lang="ar-KW" sz="3200" b="1">
                <a:cs typeface="Traditional Arabic" pitchFamily="2" charset="-78"/>
              </a:rPr>
              <a:t> </a:t>
            </a:r>
            <a:r>
              <a:rPr lang="ar-EG" sz="3200" b="1">
                <a:solidFill>
                  <a:srgbClr val="008080"/>
                </a:solidFill>
                <a:cs typeface="Traditional Arabic" pitchFamily="2" charset="-78"/>
              </a:rPr>
              <a:t>أكمل المؤمنين إيماناً أحسنهم خلقاً</a:t>
            </a:r>
            <a:r>
              <a:rPr lang="ar-KW" sz="3200" b="1">
                <a:solidFill>
                  <a:srgbClr val="008080"/>
                </a:solidFill>
                <a:cs typeface="Traditional Arabic" pitchFamily="2" charset="-78"/>
              </a:rPr>
              <a:t> </a:t>
            </a:r>
            <a:r>
              <a:rPr lang="ar-EG" sz="3200" b="1">
                <a:cs typeface="Traditional Arabic" pitchFamily="2" charset="-78"/>
              </a:rPr>
              <a:t>”</a:t>
            </a:r>
            <a:r>
              <a:rPr lang="ar-KW" sz="3200" b="1">
                <a:cs typeface="Traditional Arabic" pitchFamily="2" charset="-78"/>
              </a:rPr>
              <a:t> </a:t>
            </a:r>
            <a:r>
              <a:rPr lang="ar-EG" sz="2800" b="1">
                <a:cs typeface="Traditional Arabic" pitchFamily="2" charset="-78"/>
              </a:rPr>
              <a:t>رواه أحمد .</a:t>
            </a:r>
          </a:p>
          <a:p>
            <a:pPr algn="justLow" rtl="1"/>
            <a:r>
              <a:rPr lang="ar-EG" sz="3200" b="1">
                <a:solidFill>
                  <a:srgbClr val="FF3300"/>
                </a:solidFill>
                <a:cs typeface="Traditional Arabic" pitchFamily="2" charset="-78"/>
              </a:rPr>
              <a:t>4 -</a:t>
            </a:r>
            <a:r>
              <a:rPr lang="ar-EG" sz="3200" b="1">
                <a:cs typeface="Traditional Arabic" pitchFamily="2" charset="-78"/>
              </a:rPr>
              <a:t> عن النبي صلى الله عليه وسلم </a:t>
            </a:r>
            <a:r>
              <a:rPr lang="ar-KW" sz="3200" b="1">
                <a:cs typeface="Traditional Arabic" pitchFamily="2" charset="-78"/>
              </a:rPr>
              <a:t>:</a:t>
            </a:r>
            <a:r>
              <a:rPr lang="ar-EG" sz="3200" b="1">
                <a:cs typeface="Traditional Arabic" pitchFamily="2" charset="-78"/>
              </a:rPr>
              <a:t>”</a:t>
            </a:r>
            <a:r>
              <a:rPr lang="ar-KW" sz="3200" b="1">
                <a:cs typeface="Traditional Arabic" pitchFamily="2" charset="-78"/>
              </a:rPr>
              <a:t> </a:t>
            </a:r>
            <a:r>
              <a:rPr lang="ar-EG" sz="3200" b="1">
                <a:solidFill>
                  <a:srgbClr val="008080"/>
                </a:solidFill>
                <a:cs typeface="Traditional Arabic" pitchFamily="2" charset="-78"/>
              </a:rPr>
              <a:t>إن أحبكم  إليَّ وأقربكم مني مجلساً يوم القيامة أحاسنكم أخلاقاً</a:t>
            </a:r>
            <a:r>
              <a:rPr lang="ar-EG" sz="3200" b="1">
                <a:cs typeface="Traditional Arabic" pitchFamily="2" charset="-78"/>
              </a:rPr>
              <a:t>”</a:t>
            </a:r>
            <a:r>
              <a:rPr lang="ar-KW" sz="3200" b="1">
                <a:cs typeface="Traditional Arabic" pitchFamily="2" charset="-78"/>
              </a:rPr>
              <a:t> </a:t>
            </a:r>
            <a:r>
              <a:rPr lang="ar-EG" sz="2800" b="1">
                <a:cs typeface="Traditional Arabic" pitchFamily="2" charset="-78"/>
              </a:rPr>
              <a:t>رواه الترمذي.</a:t>
            </a:r>
          </a:p>
        </p:txBody>
      </p:sp>
      <p:sp>
        <p:nvSpPr>
          <p:cNvPr id="25611" name="Text Box 11"/>
          <p:cNvSpPr txBox="1">
            <a:spLocks noChangeArrowheads="1"/>
          </p:cNvSpPr>
          <p:nvPr/>
        </p:nvSpPr>
        <p:spPr bwMode="auto">
          <a:xfrm>
            <a:off x="2133600" y="381000"/>
            <a:ext cx="6096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EG" sz="4400" b="1">
                <a:solidFill>
                  <a:srgbClr val="FF3300"/>
                </a:solidFill>
                <a:cs typeface="Traditional Arabic" pitchFamily="2" charset="-78"/>
              </a:rPr>
              <a:t>ثالثا - مكانة الأخلاق في الإسلام :</a:t>
            </a:r>
            <a:endParaRPr lang="en-US" sz="44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4" name="Text Box 10"/>
          <p:cNvSpPr txBox="1">
            <a:spLocks noChangeArrowheads="1"/>
          </p:cNvSpPr>
          <p:nvPr/>
        </p:nvSpPr>
        <p:spPr bwMode="auto">
          <a:xfrm>
            <a:off x="1600200" y="1371600"/>
            <a:ext cx="70866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lang="ar-EG" sz="3200" b="1">
                <a:solidFill>
                  <a:srgbClr val="FF3300"/>
                </a:solidFill>
                <a:cs typeface="Traditional Arabic" pitchFamily="2" charset="-78"/>
              </a:rPr>
              <a:t>5 -</a:t>
            </a:r>
            <a:r>
              <a:rPr lang="ar-EG" sz="3200" b="1">
                <a:cs typeface="Traditional Arabic" pitchFamily="2" charset="-78"/>
              </a:rPr>
              <a:t> جاء في الحديث أن بعض المسلمين قال لرسول الله صلى الله عليه وسلم : إن فلانة تصوم النهار وتقوم الليل وهي سيئة الخلق تؤذي جيرانها بلسانها، قال: ”</a:t>
            </a:r>
            <a:r>
              <a:rPr lang="ar-KW" sz="3200" b="1">
                <a:cs typeface="Traditional Arabic" pitchFamily="2" charset="-78"/>
              </a:rPr>
              <a:t> </a:t>
            </a:r>
            <a:r>
              <a:rPr lang="ar-EG" sz="3200" b="1">
                <a:solidFill>
                  <a:srgbClr val="008080"/>
                </a:solidFill>
                <a:cs typeface="Traditional Arabic" pitchFamily="2" charset="-78"/>
              </a:rPr>
              <a:t>لاخير فيها هي من أهل النار</a:t>
            </a:r>
            <a:r>
              <a:rPr lang="ar-EG" sz="3200" b="1">
                <a:cs typeface="Traditional Arabic" pitchFamily="2" charset="-78"/>
              </a:rPr>
              <a:t>”</a:t>
            </a:r>
            <a:r>
              <a:rPr lang="ar-KW" sz="3200" b="1">
                <a:cs typeface="Traditional Arabic" pitchFamily="2" charset="-78"/>
              </a:rPr>
              <a:t> </a:t>
            </a:r>
            <a:r>
              <a:rPr lang="ar-EG" sz="3200" b="1">
                <a:cs typeface="Traditional Arabic" pitchFamily="2" charset="-78"/>
              </a:rPr>
              <a:t>رواه أحمد.</a:t>
            </a:r>
          </a:p>
        </p:txBody>
      </p:sp>
      <p:sp>
        <p:nvSpPr>
          <p:cNvPr id="26635" name="Text Box 11"/>
          <p:cNvSpPr txBox="1">
            <a:spLocks noChangeArrowheads="1"/>
          </p:cNvSpPr>
          <p:nvPr/>
        </p:nvSpPr>
        <p:spPr bwMode="auto">
          <a:xfrm>
            <a:off x="2133600" y="381000"/>
            <a:ext cx="6096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EG" sz="4400" b="1">
                <a:solidFill>
                  <a:srgbClr val="FF3300"/>
                </a:solidFill>
                <a:cs typeface="Traditional Arabic" pitchFamily="2" charset="-78"/>
              </a:rPr>
              <a:t>ثالثا - مكانة الأخلاق في الإسلام :</a:t>
            </a:r>
            <a:endParaRPr lang="en-US" sz="4400" b="1">
              <a:solidFill>
                <a:srgbClr val="FF3300"/>
              </a:solidFill>
              <a:cs typeface="Traditional Arabic" pitchFamily="2" charset="-78"/>
            </a:endParaRPr>
          </a:p>
        </p:txBody>
      </p:sp>
      <p:pic>
        <p:nvPicPr>
          <p:cNvPr id="26636" name="Picture 12" descr="CWOMN15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3810000"/>
            <a:ext cx="1506538" cy="2657475"/>
          </a:xfrm>
          <a:prstGeom prst="rect">
            <a:avLst/>
          </a:prstGeom>
          <a:noFill/>
          <a:extLst>
            <a:ext uri="{909E8E84-426E-40DD-AFC4-6F175D3DCCD1}">
              <a14:hiddenFill xmlns:a14="http://schemas.microsoft.com/office/drawing/2010/main">
                <a:solidFill>
                  <a:srgbClr val="FFFFFF"/>
                </a:solidFill>
              </a14:hiddenFill>
            </a:ext>
          </a:extLst>
        </p:spPr>
      </p:pic>
      <p:sp>
        <p:nvSpPr>
          <p:cNvPr id="26637" name="Oval 13"/>
          <p:cNvSpPr>
            <a:spLocks noChangeArrowheads="1"/>
          </p:cNvSpPr>
          <p:nvPr/>
        </p:nvSpPr>
        <p:spPr bwMode="auto">
          <a:xfrm>
            <a:off x="7239000" y="4267200"/>
            <a:ext cx="152400" cy="152400"/>
          </a:xfrm>
          <a:prstGeom prst="ellipse">
            <a:avLst/>
          </a:pr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8" name="Oval 14"/>
          <p:cNvSpPr>
            <a:spLocks noChangeArrowheads="1"/>
          </p:cNvSpPr>
          <p:nvPr/>
        </p:nvSpPr>
        <p:spPr bwMode="auto">
          <a:xfrm>
            <a:off x="2209800" y="3962400"/>
            <a:ext cx="2209800" cy="2057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1"/>
            <a:r>
              <a:rPr lang="ar-KW" sz="6600">
                <a:cs typeface="Arial" charset="0"/>
              </a:rPr>
              <a:t>يا ...</a:t>
            </a:r>
            <a:endParaRPr lang="en-US" sz="6600">
              <a:cs typeface="Arial"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26636"/>
                                        </p:tgtEl>
                                        <p:attrNameLst>
                                          <p:attrName>style.visibility</p:attrName>
                                        </p:attrNameLst>
                                      </p:cBhvr>
                                      <p:to>
                                        <p:strVal val="visible"/>
                                      </p:to>
                                    </p:set>
                                    <p:anim calcmode="lin" valueType="num">
                                      <p:cBhvr additive="base">
                                        <p:cTn id="7" dur="500" fill="hold"/>
                                        <p:tgtEl>
                                          <p:spTgt spid="26636"/>
                                        </p:tgtEl>
                                        <p:attrNameLst>
                                          <p:attrName>ppt_x</p:attrName>
                                        </p:attrNameLst>
                                      </p:cBhvr>
                                      <p:tavLst>
                                        <p:tav tm="0">
                                          <p:val>
                                            <p:strVal val="1+#ppt_w/2"/>
                                          </p:val>
                                        </p:tav>
                                        <p:tav tm="100000">
                                          <p:val>
                                            <p:strVal val="#ppt_x"/>
                                          </p:val>
                                        </p:tav>
                                      </p:tavLst>
                                    </p:anim>
                                    <p:anim calcmode="lin" valueType="num">
                                      <p:cBhvr additive="base">
                                        <p:cTn id="8" dur="500" fill="hold"/>
                                        <p:tgtEl>
                                          <p:spTgt spid="2663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2663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35" presetClass="path" presetSubtype="0" accel="50000" decel="50000" fill="hold" grpId="1" nodeType="clickEffect">
                                  <p:stCondLst>
                                    <p:cond delay="0"/>
                                  </p:stCondLst>
                                  <p:childTnLst>
                                    <p:animMotion origin="layout" path="M 0 -1.15607E-6 L -0.375 -1.15607E-6 " pathEditMode="relative" rAng="0" ptsTypes="AA">
                                      <p:cBhvr>
                                        <p:cTn id="15" dur="2000" fill="hold"/>
                                        <p:tgtEl>
                                          <p:spTgt spid="26637"/>
                                        </p:tgtEl>
                                        <p:attrNameLst>
                                          <p:attrName>ppt_x</p:attrName>
                                          <p:attrName>ppt_y</p:attrName>
                                        </p:attrNameLst>
                                      </p:cBhvr>
                                      <p:rCtr x="-18750" y="0"/>
                                    </p:animMotion>
                                  </p:childTnLst>
                                </p:cTn>
                              </p:par>
                            </p:childTnLst>
                          </p:cTn>
                        </p:par>
                        <p:par>
                          <p:cTn id="16" fill="hold" nodeType="afterGroup">
                            <p:stCondLst>
                              <p:cond delay="2000"/>
                            </p:stCondLst>
                            <p:childTnLst>
                              <p:par>
                                <p:cTn id="17" presetID="53" presetClass="entr" presetSubtype="0" fill="hold" grpId="0" nodeType="afterEffect">
                                  <p:stCondLst>
                                    <p:cond delay="0"/>
                                  </p:stCondLst>
                                  <p:childTnLst>
                                    <p:set>
                                      <p:cBhvr>
                                        <p:cTn id="18" dur="1" fill="hold">
                                          <p:stCondLst>
                                            <p:cond delay="0"/>
                                          </p:stCondLst>
                                        </p:cTn>
                                        <p:tgtEl>
                                          <p:spTgt spid="26638"/>
                                        </p:tgtEl>
                                        <p:attrNameLst>
                                          <p:attrName>style.visibility</p:attrName>
                                        </p:attrNameLst>
                                      </p:cBhvr>
                                      <p:to>
                                        <p:strVal val="visible"/>
                                      </p:to>
                                    </p:set>
                                    <p:anim calcmode="lin" valueType="num">
                                      <p:cBhvr>
                                        <p:cTn id="19" dur="500" fill="hold"/>
                                        <p:tgtEl>
                                          <p:spTgt spid="26638"/>
                                        </p:tgtEl>
                                        <p:attrNameLst>
                                          <p:attrName>ppt_w</p:attrName>
                                        </p:attrNameLst>
                                      </p:cBhvr>
                                      <p:tavLst>
                                        <p:tav tm="0">
                                          <p:val>
                                            <p:fltVal val="0"/>
                                          </p:val>
                                        </p:tav>
                                        <p:tav tm="100000">
                                          <p:val>
                                            <p:strVal val="#ppt_w"/>
                                          </p:val>
                                        </p:tav>
                                      </p:tavLst>
                                    </p:anim>
                                    <p:anim calcmode="lin" valueType="num">
                                      <p:cBhvr>
                                        <p:cTn id="20" dur="500" fill="hold"/>
                                        <p:tgtEl>
                                          <p:spTgt spid="26638"/>
                                        </p:tgtEl>
                                        <p:attrNameLst>
                                          <p:attrName>ppt_h</p:attrName>
                                        </p:attrNameLst>
                                      </p:cBhvr>
                                      <p:tavLst>
                                        <p:tav tm="0">
                                          <p:val>
                                            <p:fltVal val="0"/>
                                          </p:val>
                                        </p:tav>
                                        <p:tav tm="100000">
                                          <p:val>
                                            <p:strVal val="#ppt_h"/>
                                          </p:val>
                                        </p:tav>
                                      </p:tavLst>
                                    </p:anim>
                                    <p:animEffect transition="in" filter="fade">
                                      <p:cBhvr>
                                        <p:cTn id="21" dur="500"/>
                                        <p:tgtEl>
                                          <p:spTgt spid="266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7" grpId="0" animBg="1"/>
      <p:bldP spid="26637" grpId="1" animBg="1"/>
      <p:bldP spid="2663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ChangeArrowheads="1"/>
          </p:cNvSpPr>
          <p:nvPr/>
        </p:nvSpPr>
        <p:spPr bwMode="auto">
          <a:xfrm>
            <a:off x="1524000" y="2028825"/>
            <a:ext cx="73152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lang="ar-EG" sz="3200" b="1" dirty="0">
                <a:solidFill>
                  <a:srgbClr val="FF3300"/>
                </a:solidFill>
                <a:cs typeface="Traditional Arabic" pitchFamily="2" charset="-78"/>
              </a:rPr>
              <a:t>6 -</a:t>
            </a:r>
            <a:r>
              <a:rPr lang="ar-EG" sz="3200" b="1" dirty="0">
                <a:cs typeface="Traditional Arabic" pitchFamily="2" charset="-78"/>
              </a:rPr>
              <a:t> أن النبي صلى الله عليه وسلم كان يدعو ربه ويقول : </a:t>
            </a:r>
            <a:r>
              <a:rPr lang="ar-KW" sz="3200" b="1" dirty="0">
                <a:cs typeface="Traditional Arabic" pitchFamily="2" charset="-78"/>
              </a:rPr>
              <a:t> </a:t>
            </a:r>
            <a:r>
              <a:rPr lang="ar-EG" sz="3200" b="1" dirty="0" smtClean="0">
                <a:cs typeface="Traditional Arabic" pitchFamily="2" charset="-78"/>
              </a:rPr>
              <a:t>”</a:t>
            </a:r>
            <a:r>
              <a:rPr lang="ar-KW" sz="3200" b="1" dirty="0" smtClean="0">
                <a:cs typeface="Traditional Arabic" pitchFamily="2" charset="-78"/>
              </a:rPr>
              <a:t> </a:t>
            </a:r>
            <a:r>
              <a:rPr lang="ar-EG" sz="3200" b="1" dirty="0">
                <a:solidFill>
                  <a:srgbClr val="008080"/>
                </a:solidFill>
                <a:cs typeface="Traditional Arabic" pitchFamily="2" charset="-78"/>
              </a:rPr>
              <a:t>اللهم اهدني لأحسن الأخلاق فإنه لا يهدي لأحسنها إلا أنت، واصرف عني </a:t>
            </a:r>
            <a:r>
              <a:rPr lang="ar-EG" sz="3200" b="1" dirty="0" err="1">
                <a:solidFill>
                  <a:srgbClr val="008080"/>
                </a:solidFill>
                <a:cs typeface="Traditional Arabic" pitchFamily="2" charset="-78"/>
              </a:rPr>
              <a:t>سيئها</a:t>
            </a:r>
            <a:r>
              <a:rPr lang="ar-EG" sz="3200" b="1" dirty="0">
                <a:solidFill>
                  <a:srgbClr val="008080"/>
                </a:solidFill>
                <a:cs typeface="Traditional Arabic" pitchFamily="2" charset="-78"/>
              </a:rPr>
              <a:t> فإنه لا يصرف عني </a:t>
            </a:r>
            <a:r>
              <a:rPr lang="ar-EG" sz="3200" b="1" dirty="0" err="1">
                <a:solidFill>
                  <a:srgbClr val="008080"/>
                </a:solidFill>
                <a:cs typeface="Traditional Arabic" pitchFamily="2" charset="-78"/>
              </a:rPr>
              <a:t>سيئها</a:t>
            </a:r>
            <a:r>
              <a:rPr lang="ar-EG" sz="3200" b="1" dirty="0">
                <a:solidFill>
                  <a:srgbClr val="008080"/>
                </a:solidFill>
                <a:cs typeface="Traditional Arabic" pitchFamily="2" charset="-78"/>
              </a:rPr>
              <a:t> إلا أنت</a:t>
            </a:r>
            <a:r>
              <a:rPr lang="ar-KW" sz="3200" b="1" dirty="0">
                <a:cs typeface="Traditional Arabic" pitchFamily="2" charset="-78"/>
              </a:rPr>
              <a:t> </a:t>
            </a:r>
            <a:r>
              <a:rPr lang="ar-EG" sz="3200" b="1" dirty="0">
                <a:cs typeface="Traditional Arabic" pitchFamily="2" charset="-78"/>
              </a:rPr>
              <a:t>”</a:t>
            </a:r>
            <a:r>
              <a:rPr lang="ar-KW" sz="3200" b="1" dirty="0">
                <a:cs typeface="Traditional Arabic" pitchFamily="2" charset="-78"/>
              </a:rPr>
              <a:t> </a:t>
            </a:r>
            <a:r>
              <a:rPr lang="ar-EG" sz="3200" b="1" dirty="0">
                <a:cs typeface="Traditional Arabic" pitchFamily="2" charset="-78"/>
              </a:rPr>
              <a:t>رواه مسلم.</a:t>
            </a:r>
          </a:p>
          <a:p>
            <a:pPr algn="justLow" rtl="1"/>
            <a:r>
              <a:rPr lang="ar-EG" sz="3200" b="1" dirty="0">
                <a:solidFill>
                  <a:srgbClr val="FF3300"/>
                </a:solidFill>
                <a:cs typeface="Traditional Arabic" pitchFamily="2" charset="-78"/>
              </a:rPr>
              <a:t>7 -</a:t>
            </a:r>
            <a:r>
              <a:rPr lang="ar-EG" sz="3200" b="1" dirty="0">
                <a:cs typeface="Traditional Arabic" pitchFamily="2" charset="-78"/>
              </a:rPr>
              <a:t> مدح الله تعالى رسوله الكريم صلى الله عليه وسلم بحسن الخلق{ </a:t>
            </a:r>
            <a:r>
              <a:rPr lang="ar-EG" sz="3200" b="1" dirty="0">
                <a:solidFill>
                  <a:srgbClr val="008080"/>
                </a:solidFill>
                <a:cs typeface="Traditional Arabic" pitchFamily="2" charset="-78"/>
              </a:rPr>
              <a:t>وَإِنَّكَ لَعَلَى خُلُقٍ عَظِيمٍ</a:t>
            </a:r>
            <a:r>
              <a:rPr lang="ar-EG" sz="3200" b="1" dirty="0">
                <a:cs typeface="Traditional Arabic" pitchFamily="2" charset="-78"/>
              </a:rPr>
              <a:t> } القلم 4.</a:t>
            </a:r>
          </a:p>
          <a:p>
            <a:pPr algn="justLow" rtl="1"/>
            <a:r>
              <a:rPr lang="ar-EG" sz="3200" b="1" dirty="0">
                <a:solidFill>
                  <a:srgbClr val="FF3300"/>
                </a:solidFill>
                <a:cs typeface="Traditional Arabic" pitchFamily="2" charset="-78"/>
              </a:rPr>
              <a:t>8 -</a:t>
            </a:r>
            <a:r>
              <a:rPr lang="ar-EG" sz="3200" b="1" dirty="0">
                <a:cs typeface="Traditional Arabic" pitchFamily="2" charset="-78"/>
              </a:rPr>
              <a:t> كثرة الآيات القرآنية المتعلقة بموضوع الأخلاق مما يدل على أن الأخلاق أمر مهم جداً لا يستغني عنه المسلم .</a:t>
            </a:r>
            <a:endParaRPr lang="en-US" sz="3200" b="1" dirty="0">
              <a:cs typeface="Traditional Arabic" pitchFamily="2" charset="-78"/>
            </a:endParaRPr>
          </a:p>
        </p:txBody>
      </p:sp>
      <p:sp>
        <p:nvSpPr>
          <p:cNvPr id="43013" name="Text Box 5"/>
          <p:cNvSpPr txBox="1">
            <a:spLocks noChangeArrowheads="1"/>
          </p:cNvSpPr>
          <p:nvPr/>
        </p:nvSpPr>
        <p:spPr bwMode="auto">
          <a:xfrm>
            <a:off x="2133600" y="762000"/>
            <a:ext cx="6096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EG" sz="4400" b="1">
                <a:solidFill>
                  <a:srgbClr val="FF3300"/>
                </a:solidFill>
                <a:cs typeface="Traditional Arabic" pitchFamily="2" charset="-78"/>
              </a:rPr>
              <a:t>ثالثا - مكانة الأخلاق في الإسلام :</a:t>
            </a:r>
            <a:endParaRPr lang="en-US" sz="44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62" name="Text Box 14"/>
          <p:cNvSpPr txBox="1">
            <a:spLocks noChangeArrowheads="1"/>
          </p:cNvSpPr>
          <p:nvPr/>
        </p:nvSpPr>
        <p:spPr bwMode="auto">
          <a:xfrm>
            <a:off x="1752600" y="1685925"/>
            <a:ext cx="7010400"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lang="ar-EG" sz="3600" b="1">
                <a:solidFill>
                  <a:srgbClr val="FF3300"/>
                </a:solidFill>
                <a:cs typeface="Traditional Arabic" pitchFamily="2" charset="-78"/>
              </a:rPr>
              <a:t>1 - التعميم والتفصيل في الأخلاق:</a:t>
            </a:r>
          </a:p>
          <a:p>
            <a:pPr algn="justLow" rtl="1"/>
            <a:r>
              <a:rPr lang="ar-EG" sz="3600" b="1">
                <a:cs typeface="Traditional Arabic" pitchFamily="2" charset="-78"/>
              </a:rPr>
              <a:t>{ </a:t>
            </a:r>
            <a:r>
              <a:rPr lang="ar-EG" sz="3600" b="1">
                <a:solidFill>
                  <a:srgbClr val="008080"/>
                </a:solidFill>
                <a:cs typeface="Traditional Arabic" pitchFamily="2" charset="-78"/>
              </a:rPr>
              <a:t>وَقُل لِّعِبَادِي يَقُولُوا الَتِي هِيَ أَحْسَنُ إِنَّ الشَّيْطَانَ يَنزَغُ بَيْنَهُمْ إِنَّ الشَّيْطَانَ كَانَ لِلإِنسَانِ عَدُواًّ مُّبيِناً</a:t>
            </a:r>
            <a:r>
              <a:rPr lang="ar-EG" sz="3600" b="1">
                <a:cs typeface="Traditional Arabic" pitchFamily="2" charset="-78"/>
              </a:rPr>
              <a:t> }</a:t>
            </a:r>
            <a:r>
              <a:rPr lang="ar-KW" sz="3600" b="1">
                <a:cs typeface="Traditional Arabic" pitchFamily="2" charset="-78"/>
              </a:rPr>
              <a:t>ا</a:t>
            </a:r>
            <a:r>
              <a:rPr lang="ar-SA" sz="2800" b="1">
                <a:cs typeface="Traditional Arabic" pitchFamily="2" charset="-78"/>
              </a:rPr>
              <a:t>لإسراء 53.</a:t>
            </a:r>
            <a:endParaRPr lang="ar-EG" sz="2800" b="1">
              <a:cs typeface="Traditional Arabic" pitchFamily="2" charset="-78"/>
            </a:endParaRPr>
          </a:p>
          <a:p>
            <a:pPr algn="justLow" rtl="1"/>
            <a:r>
              <a:rPr lang="ar-EG" sz="3600" b="1">
                <a:cs typeface="Traditional Arabic" pitchFamily="2" charset="-78"/>
              </a:rPr>
              <a:t>وفي قوله تعالى: {</a:t>
            </a:r>
            <a:r>
              <a:rPr lang="ar-KW" sz="3600" b="1">
                <a:cs typeface="Traditional Arabic" pitchFamily="2" charset="-78"/>
              </a:rPr>
              <a:t> </a:t>
            </a:r>
            <a:r>
              <a:rPr lang="ar-EG" sz="3600" b="1">
                <a:solidFill>
                  <a:srgbClr val="008080"/>
                </a:solidFill>
                <a:cs typeface="Traditional Arabic" pitchFamily="2" charset="-78"/>
              </a:rPr>
              <a:t>وَيَنْهَى عَنِ الفَحْشَاءِ وَالْمُنكَرِ وَالْبَغْيِ يَعِظُكُمْ لَعَلَّكُمْ تَذَكَّرُونَ</a:t>
            </a:r>
            <a:r>
              <a:rPr lang="ar-EG" sz="3600" b="1">
                <a:cs typeface="Traditional Arabic" pitchFamily="2" charset="-78"/>
              </a:rPr>
              <a:t> } </a:t>
            </a:r>
            <a:r>
              <a:rPr lang="ar-EG" sz="2800" b="1">
                <a:cs typeface="Traditional Arabic" pitchFamily="2" charset="-78"/>
              </a:rPr>
              <a:t>النحل 90</a:t>
            </a:r>
            <a:r>
              <a:rPr lang="ar-EG" sz="3600" b="1">
                <a:cs typeface="Traditional Arabic" pitchFamily="2" charset="-78"/>
              </a:rPr>
              <a:t>، دعوة عامة للابتعاد عن رذائل الأخلاق.</a:t>
            </a:r>
          </a:p>
          <a:p>
            <a:pPr algn="justLow" rtl="1"/>
            <a:r>
              <a:rPr lang="ar-KW" sz="3600" b="1">
                <a:cs typeface="Traditional Arabic" pitchFamily="2" charset="-78"/>
              </a:rPr>
              <a:t>    </a:t>
            </a:r>
            <a:r>
              <a:rPr lang="ar-EG" sz="3600" b="1">
                <a:cs typeface="Traditional Arabic" pitchFamily="2" charset="-78"/>
              </a:rPr>
              <a:t>وفي السنة النبوية من هذه الدعوة العامة ”</a:t>
            </a:r>
            <a:r>
              <a:rPr lang="ar-KW" sz="3600" b="1">
                <a:cs typeface="Traditional Arabic" pitchFamily="2" charset="-78"/>
              </a:rPr>
              <a:t> </a:t>
            </a:r>
            <a:r>
              <a:rPr lang="ar-EG" sz="3600" b="1">
                <a:solidFill>
                  <a:srgbClr val="008080"/>
                </a:solidFill>
                <a:cs typeface="Traditional Arabic" pitchFamily="2" charset="-78"/>
              </a:rPr>
              <a:t>إن العبد ليدرك بحسن خلقه درجة الصائم القائم</a:t>
            </a:r>
            <a:r>
              <a:rPr lang="ar-KW" sz="3600" b="1">
                <a:cs typeface="Traditional Arabic" pitchFamily="2" charset="-78"/>
              </a:rPr>
              <a:t> </a:t>
            </a:r>
            <a:r>
              <a:rPr lang="ar-EG" sz="3600" b="1">
                <a:cs typeface="Traditional Arabic" pitchFamily="2" charset="-78"/>
              </a:rPr>
              <a:t>”</a:t>
            </a:r>
            <a:r>
              <a:rPr lang="ar-KW" sz="3600" b="1">
                <a:cs typeface="Traditional Arabic" pitchFamily="2" charset="-78"/>
              </a:rPr>
              <a:t> </a:t>
            </a:r>
            <a:r>
              <a:rPr lang="ar-EG" sz="2800" b="1">
                <a:cs typeface="Traditional Arabic" pitchFamily="2" charset="-78"/>
              </a:rPr>
              <a:t>رواه ابوداود.</a:t>
            </a:r>
          </a:p>
        </p:txBody>
      </p:sp>
      <p:sp>
        <p:nvSpPr>
          <p:cNvPr id="27663" name="Text Box 15"/>
          <p:cNvSpPr txBox="1">
            <a:spLocks noChangeArrowheads="1"/>
          </p:cNvSpPr>
          <p:nvPr/>
        </p:nvSpPr>
        <p:spPr bwMode="auto">
          <a:xfrm>
            <a:off x="1524000" y="304800"/>
            <a:ext cx="7239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EG" sz="4400" b="1">
                <a:solidFill>
                  <a:srgbClr val="FF3300"/>
                </a:solidFill>
                <a:cs typeface="Traditional Arabic" pitchFamily="2" charset="-78"/>
              </a:rPr>
              <a:t>رابعا - خصائص نظام الأخلاق في الإسلام</a:t>
            </a:r>
            <a:r>
              <a:rPr lang="ar-KW" sz="4400" b="1">
                <a:solidFill>
                  <a:srgbClr val="FF3300"/>
                </a:solidFill>
                <a:cs typeface="Traditional Arabic" pitchFamily="2" charset="-78"/>
              </a:rPr>
              <a:t> </a:t>
            </a:r>
            <a:r>
              <a:rPr lang="ar-EG" sz="4400" b="1">
                <a:solidFill>
                  <a:srgbClr val="FF3300"/>
                </a:solidFill>
                <a:cs typeface="Traditional Arabic" pitchFamily="2" charset="-78"/>
              </a:rPr>
              <a:t>:</a:t>
            </a:r>
            <a:endParaRPr lang="en-US" sz="44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4"/>
          <p:cNvSpPr txBox="1">
            <a:spLocks noChangeArrowheads="1"/>
          </p:cNvSpPr>
          <p:nvPr/>
        </p:nvSpPr>
        <p:spPr bwMode="auto">
          <a:xfrm>
            <a:off x="1676400" y="1447800"/>
            <a:ext cx="7010400"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lang="ar-EG" sz="3600" b="1">
                <a:solidFill>
                  <a:srgbClr val="FF3300"/>
                </a:solidFill>
                <a:cs typeface="Traditional Arabic" pitchFamily="2" charset="-78"/>
              </a:rPr>
              <a:t>2 - شمول الأخلاق :</a:t>
            </a:r>
          </a:p>
          <a:p>
            <a:pPr algn="justLow" rtl="1"/>
            <a:r>
              <a:rPr lang="ar-KW" sz="3600" b="1">
                <a:cs typeface="Traditional Arabic" pitchFamily="2" charset="-78"/>
              </a:rPr>
              <a:t>     </a:t>
            </a:r>
            <a:r>
              <a:rPr lang="ar-EG" sz="3600" b="1">
                <a:cs typeface="Traditional Arabic" pitchFamily="2" charset="-78"/>
              </a:rPr>
              <a:t>فهي تشمل جميع أفعال الإنسان الخاصة بنفسه أو المتعلقة بغيره سواء أكان الغير فرداً أو جماعة أو دولة ، ولهذا كان من المقرر في شرع الإسلام أن على الدولة الإسلامية أن تلتزم بمعاني الأخلاق، وهذا التقرير موجود </a:t>
            </a:r>
            <a:r>
              <a:rPr lang="ar-EG" sz="3600" b="1">
                <a:solidFill>
                  <a:srgbClr val="FF3300"/>
                </a:solidFill>
                <a:cs typeface="Traditional Arabic" pitchFamily="2" charset="-78"/>
              </a:rPr>
              <a:t>في القرآن الكريم وفي السنة النبوية المطهرة وفي أقوال الفقهاء</a:t>
            </a:r>
            <a:r>
              <a:rPr lang="ar-KW" sz="3600" b="1">
                <a:cs typeface="Traditional Arabic" pitchFamily="2" charset="-78"/>
              </a:rPr>
              <a:t> </a:t>
            </a:r>
            <a:r>
              <a:rPr lang="ar-EG" sz="3600" b="1">
                <a:cs typeface="Traditional Arabic" pitchFamily="2" charset="-78"/>
              </a:rPr>
              <a:t>، فمن ذلك :</a:t>
            </a:r>
          </a:p>
          <a:p>
            <a:pPr algn="justLow" rtl="1"/>
            <a:r>
              <a:rPr lang="ar-EG" sz="3600" b="1">
                <a:solidFill>
                  <a:srgbClr val="FF3300"/>
                </a:solidFill>
                <a:cs typeface="Traditional Arabic" pitchFamily="2" charset="-78"/>
              </a:rPr>
              <a:t>أ -</a:t>
            </a:r>
            <a:r>
              <a:rPr lang="ar-EG" sz="3600" b="1">
                <a:cs typeface="Traditional Arabic" pitchFamily="2" charset="-78"/>
              </a:rPr>
              <a:t> قال الله تعالى: { </a:t>
            </a:r>
            <a:r>
              <a:rPr lang="ar-EG" sz="3600" b="1">
                <a:solidFill>
                  <a:srgbClr val="008080"/>
                </a:solidFill>
                <a:cs typeface="Traditional Arabic" pitchFamily="2" charset="-78"/>
              </a:rPr>
              <a:t>وَإِمَّا تَخَافَنَّ مِن قَوْمٍ خِيَانَةً فَانبِذْ إِلَيْهِمْ عَلَى سَوَاءٍ إِنَّ اللَّهَ لاَ يُحِبُّ الخَائِنِينَ</a:t>
            </a:r>
            <a:r>
              <a:rPr lang="ar-EG" sz="3600" b="1">
                <a:cs typeface="Traditional Arabic" pitchFamily="2" charset="-78"/>
              </a:rPr>
              <a:t> }</a:t>
            </a:r>
            <a:r>
              <a:rPr lang="ar-SA" sz="3600" b="1">
                <a:cs typeface="Traditional Arabic" pitchFamily="2" charset="-78"/>
              </a:rPr>
              <a:t> </a:t>
            </a:r>
            <a:r>
              <a:rPr lang="ar-SA" sz="2800" b="1">
                <a:cs typeface="Traditional Arabic" pitchFamily="2" charset="-78"/>
              </a:rPr>
              <a:t>الأنفال 58.</a:t>
            </a:r>
            <a:endParaRPr lang="ar-EG" sz="2800" b="1">
              <a:cs typeface="Traditional Arabic" pitchFamily="2" charset="-78"/>
            </a:endParaRPr>
          </a:p>
        </p:txBody>
      </p:sp>
      <p:sp>
        <p:nvSpPr>
          <p:cNvPr id="39941" name="Text Box 5"/>
          <p:cNvSpPr txBox="1">
            <a:spLocks noChangeArrowheads="1"/>
          </p:cNvSpPr>
          <p:nvPr/>
        </p:nvSpPr>
        <p:spPr bwMode="auto">
          <a:xfrm>
            <a:off x="1524000" y="304800"/>
            <a:ext cx="7239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EG" sz="4400" b="1">
                <a:solidFill>
                  <a:srgbClr val="FF3300"/>
                </a:solidFill>
                <a:cs typeface="Traditional Arabic" pitchFamily="2" charset="-78"/>
              </a:rPr>
              <a:t>رابعا - خصائص نظام الأخلاق في الإسلام</a:t>
            </a:r>
            <a:r>
              <a:rPr lang="ar-KW" sz="4400" b="1">
                <a:solidFill>
                  <a:srgbClr val="FF3300"/>
                </a:solidFill>
                <a:cs typeface="Traditional Arabic" pitchFamily="2" charset="-78"/>
              </a:rPr>
              <a:t> </a:t>
            </a:r>
            <a:r>
              <a:rPr lang="ar-EG" sz="4400" b="1">
                <a:solidFill>
                  <a:srgbClr val="FF3300"/>
                </a:solidFill>
                <a:cs typeface="Traditional Arabic" pitchFamily="2" charset="-78"/>
              </a:rPr>
              <a:t>:</a:t>
            </a:r>
            <a:endParaRPr lang="en-US" sz="44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1447800" y="1219200"/>
            <a:ext cx="7467600" cy="545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lang="ar-EG" sz="3200" b="1">
                <a:solidFill>
                  <a:srgbClr val="FF3300"/>
                </a:solidFill>
                <a:cs typeface="Traditional Arabic" pitchFamily="2" charset="-78"/>
              </a:rPr>
              <a:t>ب -</a:t>
            </a:r>
            <a:r>
              <a:rPr lang="ar-EG" sz="3200" b="1">
                <a:cs typeface="Traditional Arabic" pitchFamily="2" charset="-78"/>
              </a:rPr>
              <a:t> كان من شروط معاهدة الحديبية بين النبي صلى الله عليه وسلم وبين مشركي قريش، أن من يأت من قريش النبي صلى الله عليه وسلم مسلماً يرده النبي صلى الله عليه وسلم ولا يؤويه.</a:t>
            </a:r>
          </a:p>
          <a:p>
            <a:pPr algn="justLow" rtl="1"/>
            <a:r>
              <a:rPr lang="ar-EG" sz="3200" b="1">
                <a:cs typeface="Traditional Arabic" pitchFamily="2" charset="-78"/>
              </a:rPr>
              <a:t>وبعد الفراغ من كتابة المعاهدة جاء أبو جندل من قريش مسلماً معلناً إسلامه يستصرخ المسلمين أن يؤووه ويحموه من قريش، فقال له الرسول الكريم صلى الله عليه وسلم : ”</a:t>
            </a:r>
            <a:r>
              <a:rPr lang="ar-KW" sz="3200" b="1">
                <a:cs typeface="Traditional Arabic" pitchFamily="2" charset="-78"/>
              </a:rPr>
              <a:t> </a:t>
            </a:r>
            <a:r>
              <a:rPr lang="ar-EG" sz="3200" b="1">
                <a:solidFill>
                  <a:srgbClr val="008080"/>
                </a:solidFill>
                <a:cs typeface="Traditional Arabic" pitchFamily="2" charset="-78"/>
              </a:rPr>
              <a:t>إنا عقدنا بيننا وبين القوم صلحاً فأعطيناهم على ذلك وأعطونا عليه عهدا ، وإنا لن نغدر بهم</a:t>
            </a:r>
            <a:r>
              <a:rPr lang="ar-KW" sz="3200" b="1">
                <a:cs typeface="Traditional Arabic" pitchFamily="2" charset="-78"/>
              </a:rPr>
              <a:t> </a:t>
            </a:r>
            <a:r>
              <a:rPr lang="ar-EG" sz="3200" b="1">
                <a:cs typeface="Traditional Arabic" pitchFamily="2" charset="-78"/>
              </a:rPr>
              <a:t>”</a:t>
            </a:r>
            <a:r>
              <a:rPr lang="ar-KW" sz="3200" b="1">
                <a:cs typeface="Traditional Arabic" pitchFamily="2" charset="-78"/>
              </a:rPr>
              <a:t> </a:t>
            </a:r>
            <a:r>
              <a:rPr lang="ar-SA" sz="3200" b="1">
                <a:cs typeface="Traditional Arabic" pitchFamily="2" charset="-78"/>
              </a:rPr>
              <a:t>رواه أحمد.</a:t>
            </a:r>
            <a:endParaRPr lang="ar-EG" sz="3200" b="1">
              <a:cs typeface="Traditional Arabic" pitchFamily="2" charset="-78"/>
            </a:endParaRPr>
          </a:p>
          <a:p>
            <a:pPr algn="justLow" rtl="1"/>
            <a:r>
              <a:rPr lang="ar-EG" sz="3200" b="1">
                <a:solidFill>
                  <a:srgbClr val="FF3300"/>
                </a:solidFill>
                <a:cs typeface="Traditional Arabic" pitchFamily="2" charset="-78"/>
              </a:rPr>
              <a:t>ج -</a:t>
            </a:r>
            <a:r>
              <a:rPr lang="ar-EG" sz="3200" b="1">
                <a:cs typeface="Traditional Arabic" pitchFamily="2" charset="-78"/>
              </a:rPr>
              <a:t> قال الفقهاء: لا يجوز للمسلم أن يخون أهل دار الحرب إذا دخل ديارهم بأمان منهم، لأن خيانتهم غدر ولا يصلح في دين الله الغدر</a:t>
            </a:r>
            <a:r>
              <a:rPr lang="ar-SA" sz="3200" b="1">
                <a:cs typeface="Traditional Arabic" pitchFamily="2" charset="-78"/>
              </a:rPr>
              <a:t>. المغني 8/458</a:t>
            </a:r>
            <a:endParaRPr lang="en-US" sz="3200">
              <a:cs typeface="Traditional Arabic" pitchFamily="2" charset="-78"/>
            </a:endParaRPr>
          </a:p>
        </p:txBody>
      </p:sp>
      <p:sp>
        <p:nvSpPr>
          <p:cNvPr id="40965" name="Text Box 5"/>
          <p:cNvSpPr txBox="1">
            <a:spLocks noChangeArrowheads="1"/>
          </p:cNvSpPr>
          <p:nvPr/>
        </p:nvSpPr>
        <p:spPr bwMode="auto">
          <a:xfrm>
            <a:off x="1524000" y="304800"/>
            <a:ext cx="7239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EG" sz="4400" b="1">
                <a:solidFill>
                  <a:srgbClr val="FF3300"/>
                </a:solidFill>
                <a:cs typeface="Traditional Arabic" pitchFamily="2" charset="-78"/>
              </a:rPr>
              <a:t>رابعا - خصائص نظام الأخلاق في الإسلام</a:t>
            </a:r>
            <a:r>
              <a:rPr lang="ar-KW" sz="4400" b="1">
                <a:solidFill>
                  <a:srgbClr val="FF3300"/>
                </a:solidFill>
                <a:cs typeface="Traditional Arabic" pitchFamily="2" charset="-78"/>
              </a:rPr>
              <a:t> </a:t>
            </a:r>
            <a:r>
              <a:rPr lang="ar-EG" sz="4400" b="1">
                <a:solidFill>
                  <a:srgbClr val="FF3300"/>
                </a:solidFill>
                <a:cs typeface="Traditional Arabic" pitchFamily="2" charset="-78"/>
              </a:rPr>
              <a:t>:</a:t>
            </a:r>
            <a:endParaRPr lang="en-US" sz="44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4"/>
          <p:cNvSpPr txBox="1">
            <a:spLocks noChangeArrowheads="1"/>
          </p:cNvSpPr>
          <p:nvPr/>
        </p:nvSpPr>
        <p:spPr bwMode="auto">
          <a:xfrm>
            <a:off x="1371600" y="985838"/>
            <a:ext cx="7543800" cy="564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lang="ar-EG" sz="2800" b="1" dirty="0">
                <a:solidFill>
                  <a:srgbClr val="FF3300"/>
                </a:solidFill>
                <a:cs typeface="Traditional Arabic" pitchFamily="2" charset="-78"/>
              </a:rPr>
              <a:t> 3- لزومها في الوسائل والغايات  :</a:t>
            </a:r>
          </a:p>
          <a:p>
            <a:pPr algn="justLow" rtl="1"/>
            <a:r>
              <a:rPr lang="ar-EG" sz="2800" b="1" dirty="0">
                <a:cs typeface="Traditional Arabic" pitchFamily="2" charset="-78"/>
              </a:rPr>
              <a:t>فلا يجوز الوصول إلى الغاية الشريفة بالوسيلة الخسيسة. ولهذا لا مكان للمبدأ الخبيث "الغاية تبرر الوسيلة" ، يدل على ذلك قوله تعالى: { </a:t>
            </a:r>
            <a:r>
              <a:rPr lang="ar-EG" sz="2800" b="1" dirty="0">
                <a:solidFill>
                  <a:srgbClr val="008080"/>
                </a:solidFill>
                <a:cs typeface="Traditional Arabic" pitchFamily="2" charset="-78"/>
              </a:rPr>
              <a:t>وَإِنِ </a:t>
            </a:r>
            <a:r>
              <a:rPr lang="ar-EG" sz="2800" b="1" dirty="0" err="1">
                <a:solidFill>
                  <a:srgbClr val="008080"/>
                </a:solidFill>
                <a:cs typeface="Traditional Arabic" pitchFamily="2" charset="-78"/>
              </a:rPr>
              <a:t>اسْتَنصَرُوكُمْ</a:t>
            </a:r>
            <a:r>
              <a:rPr lang="ar-EG" sz="2800" b="1" dirty="0">
                <a:solidFill>
                  <a:srgbClr val="008080"/>
                </a:solidFill>
                <a:cs typeface="Traditional Arabic" pitchFamily="2" charset="-78"/>
              </a:rPr>
              <a:t> فِي الدِّينِ فَعَلَيْكُمُ النَّصْرُ إِلاَّ عَلَى قَوْمٍ بَيْنَكُمْ وَبَيْنَهُم مِّيثَاقٌ وَاللَّهُ بِمَا تَعْمَلُونَ بَصِيرٌ</a:t>
            </a:r>
            <a:r>
              <a:rPr lang="ar-EG" sz="2800" b="1" dirty="0">
                <a:cs typeface="Traditional Arabic" pitchFamily="2" charset="-78"/>
              </a:rPr>
              <a:t> }</a:t>
            </a:r>
            <a:r>
              <a:rPr lang="ar-SA" sz="2800" b="1" dirty="0">
                <a:cs typeface="Traditional Arabic" pitchFamily="2" charset="-78"/>
              </a:rPr>
              <a:t> الأنفال 72.</a:t>
            </a:r>
            <a:endParaRPr lang="ar-EG" sz="2800" b="1" dirty="0">
              <a:cs typeface="Traditional Arabic" pitchFamily="2" charset="-78"/>
            </a:endParaRPr>
          </a:p>
          <a:p>
            <a:pPr algn="justLow" rtl="1"/>
            <a:r>
              <a:rPr lang="ar-EG" sz="2800" b="1" dirty="0">
                <a:solidFill>
                  <a:srgbClr val="FF3300"/>
                </a:solidFill>
                <a:cs typeface="Traditional Arabic" pitchFamily="2" charset="-78"/>
              </a:rPr>
              <a:t>4 -  صلة الأخلاق بالإيمان وتقوى الله :</a:t>
            </a:r>
          </a:p>
          <a:p>
            <a:pPr algn="justLow" rtl="1"/>
            <a:r>
              <a:rPr lang="ar-EG" sz="2800" b="1" dirty="0">
                <a:cs typeface="Traditional Arabic" pitchFamily="2" charset="-78"/>
              </a:rPr>
              <a:t>قال تعالى: { </a:t>
            </a:r>
            <a:r>
              <a:rPr lang="ar-EG" sz="2800" b="1" dirty="0">
                <a:solidFill>
                  <a:srgbClr val="008080"/>
                </a:solidFill>
                <a:cs typeface="Traditional Arabic" pitchFamily="2" charset="-78"/>
              </a:rPr>
              <a:t>فَأَتِمُّوا إِلَيْهِمْ عَهْدَهُمْ إِلَى مُدَّتِهِمْ إِنَّ اللَّهَ يُحِبُّ المُتَّقِينَ</a:t>
            </a:r>
            <a:r>
              <a:rPr lang="ar-EG" sz="2800" b="1" dirty="0">
                <a:cs typeface="Traditional Arabic" pitchFamily="2" charset="-78"/>
              </a:rPr>
              <a:t> </a:t>
            </a:r>
            <a:r>
              <a:rPr lang="ar-EG" sz="2800" b="1" dirty="0" smtClean="0">
                <a:cs typeface="Traditional Arabic" pitchFamily="2" charset="-78"/>
              </a:rPr>
              <a:t>}التوبة </a:t>
            </a:r>
            <a:r>
              <a:rPr lang="ar-EG" sz="2800" b="1" dirty="0">
                <a:cs typeface="Traditional Arabic" pitchFamily="2" charset="-78"/>
              </a:rPr>
              <a:t>4 </a:t>
            </a:r>
          </a:p>
          <a:p>
            <a:pPr algn="justLow" rtl="1"/>
            <a:r>
              <a:rPr lang="ar-EG" sz="2800" b="1" dirty="0">
                <a:cs typeface="Traditional Arabic" pitchFamily="2" charset="-78"/>
              </a:rPr>
              <a:t>وفي الحديث ”</a:t>
            </a:r>
            <a:r>
              <a:rPr lang="ar-KW" sz="2800" b="1" dirty="0">
                <a:cs typeface="Traditional Arabic" pitchFamily="2" charset="-78"/>
              </a:rPr>
              <a:t> </a:t>
            </a:r>
            <a:r>
              <a:rPr lang="ar-EG" sz="2800" b="1" dirty="0">
                <a:solidFill>
                  <a:srgbClr val="008080"/>
                </a:solidFill>
                <a:cs typeface="Traditional Arabic" pitchFamily="2" charset="-78"/>
              </a:rPr>
              <a:t>والله لا يؤمن، والله لا يؤمن، والله لا يؤمن</a:t>
            </a:r>
            <a:r>
              <a:rPr lang="ar-KW" sz="2800" b="1" dirty="0">
                <a:solidFill>
                  <a:srgbClr val="008080"/>
                </a:solidFill>
                <a:cs typeface="Traditional Arabic" pitchFamily="2" charset="-78"/>
              </a:rPr>
              <a:t> ” </a:t>
            </a:r>
            <a:r>
              <a:rPr lang="ar-EG" sz="2800" b="1" dirty="0">
                <a:cs typeface="Traditional Arabic" pitchFamily="2" charset="-78"/>
              </a:rPr>
              <a:t>،</a:t>
            </a:r>
            <a:r>
              <a:rPr lang="ar-KW" sz="2800" b="1" dirty="0">
                <a:cs typeface="Traditional Arabic" pitchFamily="2" charset="-78"/>
              </a:rPr>
              <a:t> </a:t>
            </a:r>
            <a:r>
              <a:rPr lang="ar-EG" sz="2800" b="1" dirty="0">
                <a:cs typeface="Traditional Arabic" pitchFamily="2" charset="-78"/>
              </a:rPr>
              <a:t> قيل من يا رسول الله؟ قال : </a:t>
            </a:r>
            <a:r>
              <a:rPr lang="ar-KW" sz="2800" b="1" dirty="0">
                <a:cs typeface="Traditional Arabic" pitchFamily="2" charset="-78"/>
              </a:rPr>
              <a:t>” </a:t>
            </a:r>
            <a:r>
              <a:rPr lang="ar-EG" sz="2800" b="1" dirty="0">
                <a:solidFill>
                  <a:srgbClr val="008080"/>
                </a:solidFill>
                <a:cs typeface="Traditional Arabic" pitchFamily="2" charset="-78"/>
              </a:rPr>
              <a:t>الذي لا يأمن جاره بوائقه</a:t>
            </a:r>
            <a:r>
              <a:rPr lang="ar-KW" sz="2800" b="1" dirty="0">
                <a:solidFill>
                  <a:srgbClr val="008080"/>
                </a:solidFill>
                <a:cs typeface="Traditional Arabic" pitchFamily="2" charset="-78"/>
              </a:rPr>
              <a:t> </a:t>
            </a:r>
            <a:r>
              <a:rPr lang="ar-EG" sz="2800" b="1" dirty="0">
                <a:cs typeface="Traditional Arabic" pitchFamily="2" charset="-78"/>
              </a:rPr>
              <a:t>”</a:t>
            </a:r>
            <a:r>
              <a:rPr lang="ar-KW" sz="2800" b="1" dirty="0">
                <a:cs typeface="Traditional Arabic" pitchFamily="2" charset="-78"/>
              </a:rPr>
              <a:t> </a:t>
            </a:r>
            <a:r>
              <a:rPr lang="ar-EG" sz="2800" b="1" dirty="0">
                <a:cs typeface="Traditional Arabic" pitchFamily="2" charset="-78"/>
              </a:rPr>
              <a:t> </a:t>
            </a:r>
            <a:r>
              <a:rPr lang="ar-SA" sz="2800" b="1" dirty="0">
                <a:cs typeface="Traditional Arabic" pitchFamily="2" charset="-78"/>
              </a:rPr>
              <a:t>رواه البخاري.</a:t>
            </a:r>
            <a:endParaRPr lang="ar-EG" sz="2800" b="1" dirty="0">
              <a:cs typeface="Traditional Arabic" pitchFamily="2" charset="-78"/>
            </a:endParaRPr>
          </a:p>
          <a:p>
            <a:pPr algn="justLow" rtl="1"/>
            <a:r>
              <a:rPr lang="ar-EG" sz="2800" b="1" dirty="0">
                <a:solidFill>
                  <a:srgbClr val="FF3300"/>
                </a:solidFill>
                <a:cs typeface="Traditional Arabic" pitchFamily="2" charset="-78"/>
              </a:rPr>
              <a:t>5 -  الجزاء :</a:t>
            </a:r>
          </a:p>
          <a:p>
            <a:pPr algn="justLow" rtl="1"/>
            <a:r>
              <a:rPr lang="ar-EG" sz="2800" b="1" dirty="0">
                <a:cs typeface="Traditional Arabic" pitchFamily="2" charset="-78"/>
              </a:rPr>
              <a:t>قال تعالى: { </a:t>
            </a:r>
            <a:r>
              <a:rPr lang="ar-EG" sz="2800" b="1" dirty="0">
                <a:solidFill>
                  <a:srgbClr val="008080"/>
                </a:solidFill>
                <a:cs typeface="Traditional Arabic" pitchFamily="2" charset="-78"/>
              </a:rPr>
              <a:t>وَيْلٌ لِّكُلِّ هُمَزَةٍ لُّمَزَةٍ</a:t>
            </a:r>
            <a:r>
              <a:rPr lang="ar-EG" sz="2800" b="1" dirty="0">
                <a:cs typeface="Traditional Arabic" pitchFamily="2" charset="-78"/>
              </a:rPr>
              <a:t> }</a:t>
            </a:r>
            <a:r>
              <a:rPr lang="ar-SA" sz="2800" b="1" dirty="0">
                <a:cs typeface="Traditional Arabic" pitchFamily="2" charset="-78"/>
              </a:rPr>
              <a:t> الهمزة 1 .</a:t>
            </a:r>
            <a:endParaRPr lang="ar-EG" sz="2800" b="1" dirty="0">
              <a:cs typeface="Traditional Arabic" pitchFamily="2" charset="-78"/>
            </a:endParaRPr>
          </a:p>
          <a:p>
            <a:pPr algn="justLow" rtl="1"/>
            <a:r>
              <a:rPr lang="ar-EG" sz="2800" b="1" dirty="0">
                <a:cs typeface="Traditional Arabic" pitchFamily="2" charset="-78"/>
              </a:rPr>
              <a:t>وفي الحديث الشريف ”</a:t>
            </a:r>
            <a:r>
              <a:rPr lang="ar-KW" sz="2800" b="1" dirty="0">
                <a:cs typeface="Traditional Arabic" pitchFamily="2" charset="-78"/>
              </a:rPr>
              <a:t> </a:t>
            </a:r>
            <a:r>
              <a:rPr lang="ar-EG" sz="2800" b="1" dirty="0">
                <a:solidFill>
                  <a:srgbClr val="008080"/>
                </a:solidFill>
                <a:cs typeface="Traditional Arabic" pitchFamily="2" charset="-78"/>
              </a:rPr>
              <a:t>إنما أهلك من كان قبلكم أنهم كانوا إذا سرق فيهم الشريف تركوه وإذا سرق الوضيع أقاموا عليه الحد...”</a:t>
            </a:r>
            <a:r>
              <a:rPr lang="ar-KW" sz="2800" b="1" dirty="0">
                <a:cs typeface="Traditional Arabic" pitchFamily="2" charset="-78"/>
              </a:rPr>
              <a:t> </a:t>
            </a:r>
            <a:r>
              <a:rPr lang="ar-SA" sz="2800" b="1" dirty="0">
                <a:cs typeface="Traditional Arabic" pitchFamily="2" charset="-78"/>
              </a:rPr>
              <a:t> متفق عليه.</a:t>
            </a:r>
            <a:endParaRPr lang="en-US" sz="2800" dirty="0">
              <a:cs typeface="Traditional Arabic" pitchFamily="2" charset="-78"/>
            </a:endParaRPr>
          </a:p>
        </p:txBody>
      </p:sp>
      <p:sp>
        <p:nvSpPr>
          <p:cNvPr id="38917" name="Text Box 5"/>
          <p:cNvSpPr txBox="1">
            <a:spLocks noChangeArrowheads="1"/>
          </p:cNvSpPr>
          <p:nvPr/>
        </p:nvSpPr>
        <p:spPr bwMode="auto">
          <a:xfrm>
            <a:off x="1524000" y="228600"/>
            <a:ext cx="7239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EG" sz="4400" b="1">
                <a:solidFill>
                  <a:srgbClr val="FF3300"/>
                </a:solidFill>
                <a:cs typeface="Traditional Arabic" pitchFamily="2" charset="-78"/>
              </a:rPr>
              <a:t>رابعا - خصائص نظام الأخلاق في الإسلام</a:t>
            </a:r>
            <a:r>
              <a:rPr lang="ar-KW" sz="4400" b="1">
                <a:solidFill>
                  <a:srgbClr val="FF3300"/>
                </a:solidFill>
                <a:cs typeface="Traditional Arabic" pitchFamily="2" charset="-78"/>
              </a:rPr>
              <a:t> </a:t>
            </a:r>
            <a:r>
              <a:rPr lang="ar-EG" sz="4400" b="1">
                <a:solidFill>
                  <a:srgbClr val="FF3300"/>
                </a:solidFill>
                <a:cs typeface="Traditional Arabic" pitchFamily="2" charset="-78"/>
              </a:rPr>
              <a:t>:</a:t>
            </a:r>
            <a:endParaRPr lang="en-US" sz="44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5" name="Rectangle 11"/>
          <p:cNvSpPr>
            <a:spLocks noChangeArrowheads="1"/>
          </p:cNvSpPr>
          <p:nvPr/>
        </p:nvSpPr>
        <p:spPr bwMode="auto">
          <a:xfrm>
            <a:off x="1447800" y="1676400"/>
            <a:ext cx="7315200" cy="472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spcBef>
                <a:spcPct val="50000"/>
              </a:spcBef>
            </a:pPr>
            <a:r>
              <a:rPr lang="ar-KW" sz="3200" b="1">
                <a:solidFill>
                  <a:srgbClr val="FF3300"/>
                </a:solidFill>
                <a:cs typeface="Traditional Arabic" pitchFamily="2" charset="-78"/>
              </a:rPr>
              <a:t>1-</a:t>
            </a:r>
            <a:r>
              <a:rPr lang="en-US" sz="3200" b="1">
                <a:solidFill>
                  <a:srgbClr val="FF3300"/>
                </a:solidFill>
                <a:cs typeface="Traditional Arabic" pitchFamily="2" charset="-78"/>
              </a:rPr>
              <a:t> </a:t>
            </a:r>
            <a:r>
              <a:rPr lang="ar-SA" sz="3200" b="1">
                <a:cs typeface="Traditional Arabic" pitchFamily="2" charset="-78"/>
              </a:rPr>
              <a:t>إن الأخلاق من حيث الجملة يمكن تقويمها وتعديلها، كما يمكن اكتساب الجيد منها والتخلي عن قبيحها وبالعكس. والدليل على ذلك أن الشرع أمر بالتخلق بالأخلاق الحسنة ونهى عن التخلق بالأخلاق الرديئة ،  وقد يُستأنس لهذا بقول الله تعالى:</a:t>
            </a:r>
            <a:r>
              <a:rPr lang="ar-KW" sz="3200" b="1">
                <a:cs typeface="Traditional Arabic" pitchFamily="2" charset="-78"/>
              </a:rPr>
              <a:t>   </a:t>
            </a:r>
            <a:r>
              <a:rPr lang="ar-SA" sz="3200" b="1">
                <a:cs typeface="Traditional Arabic" pitchFamily="2" charset="-78"/>
              </a:rPr>
              <a:t> { </a:t>
            </a:r>
            <a:r>
              <a:rPr lang="ar-SA" sz="3200" b="1">
                <a:solidFill>
                  <a:srgbClr val="008080"/>
                </a:solidFill>
                <a:cs typeface="Traditional Arabic" pitchFamily="2" charset="-78"/>
              </a:rPr>
              <a:t>وَنَفْسٍ وَمَا سَوَّاهَا (7) فَأَلْهَمَهَا فُجُورَهَا وَتَقْوَاهَا (8) قَدْ أَفْلَحَ مَن زَكَّاهَا (9) وَقَدْ خَابَ مَن دَسَّاهَا ( 10 )</a:t>
            </a:r>
            <a:r>
              <a:rPr lang="ar-SA" sz="3200" b="1">
                <a:cs typeface="Traditional Arabic" pitchFamily="2" charset="-78"/>
              </a:rPr>
              <a:t> } الشمس</a:t>
            </a:r>
            <a:r>
              <a:rPr lang="en-US" sz="3200" b="1">
                <a:cs typeface="Traditional Arabic" pitchFamily="2" charset="-78"/>
              </a:rPr>
              <a:t>.</a:t>
            </a:r>
          </a:p>
          <a:p>
            <a:pPr algn="justLow" rtl="1">
              <a:spcBef>
                <a:spcPct val="50000"/>
              </a:spcBef>
            </a:pPr>
            <a:r>
              <a:rPr lang="ar-KW" sz="3200" b="1">
                <a:cs typeface="Traditional Arabic" pitchFamily="2" charset="-78"/>
              </a:rPr>
              <a:t>     </a:t>
            </a:r>
            <a:r>
              <a:rPr lang="ar-SA" sz="3200" b="1">
                <a:cs typeface="Traditional Arabic" pitchFamily="2" charset="-78"/>
              </a:rPr>
              <a:t>وعن النبي صلى الله عليه وسلم قال : ”</a:t>
            </a:r>
            <a:r>
              <a:rPr lang="ar-KW" sz="3200" b="1">
                <a:cs typeface="Traditional Arabic" pitchFamily="2" charset="-78"/>
              </a:rPr>
              <a:t> </a:t>
            </a:r>
            <a:r>
              <a:rPr lang="ar-SA" sz="3200" b="1">
                <a:solidFill>
                  <a:srgbClr val="008080"/>
                </a:solidFill>
                <a:cs typeface="Traditional Arabic" pitchFamily="2" charset="-78"/>
              </a:rPr>
              <a:t>إنما العلم بالتعلم، وإنما الحلم بالتحلم، ومن يتحر الخير يعطه، ومن يتق الشر يوقه</a:t>
            </a:r>
            <a:r>
              <a:rPr lang="ar-KW" sz="3200" b="1">
                <a:cs typeface="Traditional Arabic" pitchFamily="2" charset="-78"/>
              </a:rPr>
              <a:t> </a:t>
            </a:r>
            <a:r>
              <a:rPr lang="ar-SA" sz="3200" b="1">
                <a:cs typeface="Traditional Arabic" pitchFamily="2" charset="-78"/>
              </a:rPr>
              <a:t>”</a:t>
            </a:r>
            <a:r>
              <a:rPr lang="ar-KW" sz="3200" b="1">
                <a:cs typeface="Traditional Arabic" pitchFamily="2" charset="-78"/>
              </a:rPr>
              <a:t> </a:t>
            </a:r>
            <a:r>
              <a:rPr lang="ar-SA" sz="3200" b="1">
                <a:cs typeface="Traditional Arabic" pitchFamily="2" charset="-78"/>
              </a:rPr>
              <a:t> رواه الدارقطني وحسنه الألباني</a:t>
            </a:r>
            <a:r>
              <a:rPr lang="en-US" sz="3200" b="1">
                <a:cs typeface="Traditional Arabic" pitchFamily="2" charset="-78"/>
              </a:rPr>
              <a:t>.</a:t>
            </a:r>
          </a:p>
        </p:txBody>
      </p:sp>
      <p:sp>
        <p:nvSpPr>
          <p:cNvPr id="31756" name="Rectangle 12"/>
          <p:cNvSpPr>
            <a:spLocks noChangeArrowheads="1"/>
          </p:cNvSpPr>
          <p:nvPr/>
        </p:nvSpPr>
        <p:spPr bwMode="auto">
          <a:xfrm>
            <a:off x="1828800" y="457200"/>
            <a:ext cx="6858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spcBef>
                <a:spcPct val="50000"/>
              </a:spcBef>
            </a:pPr>
            <a:r>
              <a:rPr lang="ar-SA" sz="4000" b="1">
                <a:solidFill>
                  <a:srgbClr val="FF3300"/>
                </a:solidFill>
                <a:cs typeface="Traditional Arabic" pitchFamily="2" charset="-78"/>
              </a:rPr>
              <a:t>خامسا - هل يمكن اكتساب الأخلاق وتقويمها</a:t>
            </a:r>
            <a:r>
              <a:rPr lang="ar-KW" sz="4000" b="1">
                <a:solidFill>
                  <a:srgbClr val="FF3300"/>
                </a:solidFill>
                <a:cs typeface="Traditional Arabic" pitchFamily="2" charset="-78"/>
              </a:rPr>
              <a:t> </a:t>
            </a:r>
            <a:r>
              <a:rPr lang="ar-SA" sz="4000" b="1">
                <a:solidFill>
                  <a:srgbClr val="FF3300"/>
                </a:solidFill>
                <a:cs typeface="Traditional Arabic" pitchFamily="2" charset="-78"/>
              </a:rPr>
              <a:t>؟</a:t>
            </a:r>
            <a:endParaRPr lang="en-US" sz="40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ChangeArrowheads="1"/>
          </p:cNvSpPr>
          <p:nvPr/>
        </p:nvSpPr>
        <p:spPr bwMode="auto">
          <a:xfrm>
            <a:off x="2133600" y="1914525"/>
            <a:ext cx="6477000"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spcBef>
                <a:spcPct val="50000"/>
              </a:spcBef>
            </a:pPr>
            <a:r>
              <a:rPr lang="ar-KW" sz="3600" b="1">
                <a:solidFill>
                  <a:srgbClr val="FF3300"/>
                </a:solidFill>
                <a:cs typeface="Traditional Arabic" pitchFamily="2" charset="-78"/>
              </a:rPr>
              <a:t>2- </a:t>
            </a:r>
            <a:r>
              <a:rPr lang="ar-SA" sz="3600" b="1">
                <a:cs typeface="Traditional Arabic" pitchFamily="2" charset="-78"/>
              </a:rPr>
              <a:t>إن بعض الناس قد يجبل على بعض الأخلاق كما قال رسول الله صلى الله عليه وسلم لأشج عبدالقيس: ”</a:t>
            </a:r>
            <a:r>
              <a:rPr lang="ar-KW" sz="3600" b="1">
                <a:cs typeface="Traditional Arabic" pitchFamily="2" charset="-78"/>
              </a:rPr>
              <a:t> </a:t>
            </a:r>
            <a:r>
              <a:rPr lang="ar-SA" sz="3600" b="1">
                <a:solidFill>
                  <a:srgbClr val="008080"/>
                </a:solidFill>
                <a:cs typeface="Traditional Arabic" pitchFamily="2" charset="-78"/>
              </a:rPr>
              <a:t>إن فيك خصلتين يحبهما الله تعالى ورسوله، الحلم والأناة</a:t>
            </a:r>
            <a:r>
              <a:rPr lang="ar-KW" sz="3600" b="1">
                <a:cs typeface="Traditional Arabic" pitchFamily="2" charset="-78"/>
              </a:rPr>
              <a:t> </a:t>
            </a:r>
            <a:r>
              <a:rPr lang="ar-SA" sz="3600" b="1">
                <a:cs typeface="Traditional Arabic" pitchFamily="2" charset="-78"/>
              </a:rPr>
              <a:t>”</a:t>
            </a:r>
            <a:r>
              <a:rPr lang="ar-KW" sz="3600" b="1">
                <a:cs typeface="Traditional Arabic" pitchFamily="2" charset="-78"/>
              </a:rPr>
              <a:t> </a:t>
            </a:r>
            <a:r>
              <a:rPr lang="ar-SA" sz="3600" b="1">
                <a:cs typeface="Traditional Arabic" pitchFamily="2" charset="-78"/>
              </a:rPr>
              <a:t>قال: يارسول الله، أنا أتخلق بهما أم الله جبلني عليهما</a:t>
            </a:r>
            <a:r>
              <a:rPr lang="ar-KW" sz="3600" b="1">
                <a:cs typeface="Traditional Arabic" pitchFamily="2" charset="-78"/>
              </a:rPr>
              <a:t> </a:t>
            </a:r>
            <a:r>
              <a:rPr lang="ar-SA" sz="3600" b="1">
                <a:cs typeface="Traditional Arabic" pitchFamily="2" charset="-78"/>
              </a:rPr>
              <a:t>؟ قال رسول الله صلى الله عليه وسلم : ”</a:t>
            </a:r>
            <a:r>
              <a:rPr lang="ar-KW" sz="3600" b="1">
                <a:cs typeface="Traditional Arabic" pitchFamily="2" charset="-78"/>
              </a:rPr>
              <a:t> </a:t>
            </a:r>
            <a:r>
              <a:rPr lang="ar-SA" sz="3600" b="1">
                <a:solidFill>
                  <a:srgbClr val="008080"/>
                </a:solidFill>
                <a:cs typeface="Traditional Arabic" pitchFamily="2" charset="-78"/>
              </a:rPr>
              <a:t>بل الله جبلك عليهما</a:t>
            </a:r>
            <a:r>
              <a:rPr lang="ar-KW" sz="3600" b="1">
                <a:cs typeface="Traditional Arabic" pitchFamily="2" charset="-78"/>
              </a:rPr>
              <a:t> </a:t>
            </a:r>
            <a:r>
              <a:rPr lang="ar-SA" sz="3600" b="1">
                <a:cs typeface="Traditional Arabic" pitchFamily="2" charset="-78"/>
              </a:rPr>
              <a:t>”</a:t>
            </a:r>
            <a:r>
              <a:rPr lang="ar-KW" sz="3600" b="1">
                <a:cs typeface="Traditional Arabic" pitchFamily="2" charset="-78"/>
              </a:rPr>
              <a:t> </a:t>
            </a:r>
            <a:r>
              <a:rPr lang="ar-SA" sz="3600" b="1">
                <a:cs typeface="Traditional Arabic" pitchFamily="2" charset="-78"/>
              </a:rPr>
              <a:t>. فقال: الحمد لله الذي جبلني على خصلتين يحبهما الله تعالى ورسوله " متفق عليه</a:t>
            </a:r>
            <a:r>
              <a:rPr lang="en-US" sz="3600" b="1">
                <a:cs typeface="Traditional Arabic" pitchFamily="2" charset="-78"/>
              </a:rPr>
              <a:t>.</a:t>
            </a:r>
          </a:p>
        </p:txBody>
      </p:sp>
      <p:sp>
        <p:nvSpPr>
          <p:cNvPr id="44037" name="Rectangle 5"/>
          <p:cNvSpPr>
            <a:spLocks noChangeArrowheads="1"/>
          </p:cNvSpPr>
          <p:nvPr/>
        </p:nvSpPr>
        <p:spPr bwMode="auto">
          <a:xfrm>
            <a:off x="1828800" y="762000"/>
            <a:ext cx="6858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spcBef>
                <a:spcPct val="50000"/>
              </a:spcBef>
            </a:pPr>
            <a:r>
              <a:rPr lang="ar-SA" sz="4000" b="1">
                <a:solidFill>
                  <a:srgbClr val="FF3300"/>
                </a:solidFill>
                <a:cs typeface="Traditional Arabic" pitchFamily="2" charset="-78"/>
              </a:rPr>
              <a:t>خامسا - هل يمكن اكتساب الأخلاق وتقويمها</a:t>
            </a:r>
            <a:r>
              <a:rPr lang="ar-KW" sz="4000" b="1">
                <a:solidFill>
                  <a:srgbClr val="FF3300"/>
                </a:solidFill>
                <a:cs typeface="Traditional Arabic" pitchFamily="2" charset="-78"/>
              </a:rPr>
              <a:t> </a:t>
            </a:r>
            <a:r>
              <a:rPr lang="ar-SA" sz="4000" b="1">
                <a:solidFill>
                  <a:srgbClr val="FF3300"/>
                </a:solidFill>
                <a:cs typeface="Traditional Arabic" pitchFamily="2" charset="-78"/>
              </a:rPr>
              <a:t>؟</a:t>
            </a:r>
            <a:endParaRPr lang="en-US" sz="40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2" name="Picture 6" descr="broknhrt"/>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619750"/>
            <a:ext cx="1085850" cy="1085850"/>
          </a:xfrm>
          <a:prstGeom prst="rect">
            <a:avLst/>
          </a:prstGeom>
          <a:noFill/>
          <a:extLst>
            <a:ext uri="{909E8E84-426E-40DD-AFC4-6F175D3DCCD1}">
              <a14:hiddenFill xmlns:a14="http://schemas.microsoft.com/office/drawing/2010/main">
                <a:solidFill>
                  <a:srgbClr val="FFFFFF"/>
                </a:solidFill>
              </a14:hiddenFill>
            </a:ext>
          </a:extLst>
        </p:spPr>
      </p:pic>
      <p:sp>
        <p:nvSpPr>
          <p:cNvPr id="29704" name="Rectangle 8"/>
          <p:cNvSpPr>
            <a:spLocks noChangeArrowheads="1"/>
          </p:cNvSpPr>
          <p:nvPr/>
        </p:nvSpPr>
        <p:spPr bwMode="auto">
          <a:xfrm>
            <a:off x="1447800" y="1524000"/>
            <a:ext cx="7467600" cy="472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spcBef>
                <a:spcPct val="50000"/>
              </a:spcBef>
            </a:pPr>
            <a:r>
              <a:rPr lang="ar-KW" sz="3200" b="1">
                <a:solidFill>
                  <a:srgbClr val="FF3300"/>
                </a:solidFill>
                <a:cs typeface="Traditional Arabic" pitchFamily="2" charset="-78"/>
              </a:rPr>
              <a:t>1-</a:t>
            </a:r>
            <a:r>
              <a:rPr lang="ar-KW" sz="3200" b="1">
                <a:cs typeface="Traditional Arabic" pitchFamily="2" charset="-78"/>
              </a:rPr>
              <a:t> </a:t>
            </a:r>
            <a:r>
              <a:rPr lang="ar-SA" sz="3200" b="1">
                <a:cs typeface="Traditional Arabic" pitchFamily="2" charset="-78"/>
              </a:rPr>
              <a:t>بتقليل آثارها وعدم المضي في تنفيذ مقتضاها وما تدعو إليه ، عن أبي هريرة رضي الله عنه أن رجلاً قال للنبي صلى الله عليه وسلم أوصني: فقال النبي صلى الله عليه وسلم : ”</a:t>
            </a:r>
            <a:r>
              <a:rPr lang="ar-KW" sz="3200" b="1">
                <a:cs typeface="Traditional Arabic" pitchFamily="2" charset="-78"/>
              </a:rPr>
              <a:t> </a:t>
            </a:r>
            <a:r>
              <a:rPr lang="ar-SA" sz="3200" b="1">
                <a:solidFill>
                  <a:srgbClr val="008080"/>
                </a:solidFill>
                <a:cs typeface="Traditional Arabic" pitchFamily="2" charset="-78"/>
              </a:rPr>
              <a:t>لا تغضب</a:t>
            </a:r>
            <a:r>
              <a:rPr lang="ar-KW" sz="3200" b="1">
                <a:solidFill>
                  <a:srgbClr val="008080"/>
                </a:solidFill>
                <a:cs typeface="Traditional Arabic" pitchFamily="2" charset="-78"/>
              </a:rPr>
              <a:t> </a:t>
            </a:r>
            <a:r>
              <a:rPr lang="ar-SA" sz="3200" b="1">
                <a:cs typeface="Traditional Arabic" pitchFamily="2" charset="-78"/>
              </a:rPr>
              <a:t>”</a:t>
            </a:r>
            <a:r>
              <a:rPr lang="ar-KW" sz="3200" b="1">
                <a:cs typeface="Traditional Arabic" pitchFamily="2" charset="-78"/>
              </a:rPr>
              <a:t> </a:t>
            </a:r>
            <a:r>
              <a:rPr lang="ar-SA" sz="3200" b="1">
                <a:cs typeface="Traditional Arabic" pitchFamily="2" charset="-78"/>
              </a:rPr>
              <a:t> فردد الرجل سؤاله مراراً، فكان النبي صلى الله عليه وسلم يقول له: ”</a:t>
            </a:r>
            <a:r>
              <a:rPr lang="ar-KW" sz="3200" b="1">
                <a:cs typeface="Traditional Arabic" pitchFamily="2" charset="-78"/>
              </a:rPr>
              <a:t> </a:t>
            </a:r>
            <a:r>
              <a:rPr lang="ar-SA" sz="3200" b="1">
                <a:solidFill>
                  <a:srgbClr val="008080"/>
                </a:solidFill>
                <a:cs typeface="Traditional Arabic" pitchFamily="2" charset="-78"/>
              </a:rPr>
              <a:t>لا تغضب</a:t>
            </a:r>
            <a:r>
              <a:rPr lang="ar-KW" sz="3200" b="1">
                <a:cs typeface="Traditional Arabic" pitchFamily="2" charset="-78"/>
              </a:rPr>
              <a:t> </a:t>
            </a:r>
            <a:r>
              <a:rPr lang="ar-SA" sz="3200" b="1">
                <a:cs typeface="Traditional Arabic" pitchFamily="2" charset="-78"/>
              </a:rPr>
              <a:t>”</a:t>
            </a:r>
            <a:r>
              <a:rPr lang="ar-KW" sz="3200" b="1">
                <a:cs typeface="Traditional Arabic" pitchFamily="2" charset="-78"/>
              </a:rPr>
              <a:t> </a:t>
            </a:r>
            <a:r>
              <a:rPr lang="ar-SA" b="1">
                <a:cs typeface="Traditional Arabic" pitchFamily="2" charset="-78"/>
              </a:rPr>
              <a:t>رواه البخاري</a:t>
            </a:r>
            <a:r>
              <a:rPr lang="en-US" b="1">
                <a:cs typeface="Traditional Arabic" pitchFamily="2" charset="-78"/>
              </a:rPr>
              <a:t>. </a:t>
            </a:r>
          </a:p>
          <a:p>
            <a:pPr algn="justLow" rtl="1">
              <a:spcBef>
                <a:spcPct val="50000"/>
              </a:spcBef>
            </a:pPr>
            <a:r>
              <a:rPr lang="ar-KW" sz="3200" b="1">
                <a:cs typeface="Traditional Arabic" pitchFamily="2" charset="-78"/>
              </a:rPr>
              <a:t>     </a:t>
            </a:r>
            <a:r>
              <a:rPr lang="ar-SA" sz="3200" b="1">
                <a:cs typeface="Traditional Arabic" pitchFamily="2" charset="-78"/>
              </a:rPr>
              <a:t>وقد قال العلماء في شرح الحديث: أن النهي عن الغضب ينصرف إلى النهي عن العمل بمقتضى الغضب أي بلزوم دفع آثار الغضب، وليس النهي راجعاً إلى نفس الغضب لأنه من طباع البشر فلا يمكن دفعه ولا استئصاله. </a:t>
            </a:r>
            <a:r>
              <a:rPr lang="ar-SA" b="1">
                <a:cs typeface="Traditional Arabic" pitchFamily="2" charset="-78"/>
              </a:rPr>
              <a:t>شرح الأربعين للنووي ص 49</a:t>
            </a:r>
            <a:r>
              <a:rPr lang="en-US" b="1">
                <a:cs typeface="Traditional Arabic" pitchFamily="2" charset="-78"/>
              </a:rPr>
              <a:t>.</a:t>
            </a:r>
          </a:p>
        </p:txBody>
      </p:sp>
      <p:sp>
        <p:nvSpPr>
          <p:cNvPr id="29705" name="Rectangle 9"/>
          <p:cNvSpPr>
            <a:spLocks noChangeArrowheads="1"/>
          </p:cNvSpPr>
          <p:nvPr/>
        </p:nvSpPr>
        <p:spPr bwMode="auto">
          <a:xfrm>
            <a:off x="2057400" y="457200"/>
            <a:ext cx="6705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SA" sz="4400" b="1">
                <a:solidFill>
                  <a:srgbClr val="FF3300"/>
                </a:solidFill>
                <a:cs typeface="Traditional Arabic" pitchFamily="2" charset="-78"/>
              </a:rPr>
              <a:t>سادسا - كيف يتحقق تقويم الأخلاق ؟</a:t>
            </a:r>
            <a:endParaRPr lang="en-US" sz="4400" b="1">
              <a:solidFill>
                <a:srgbClr val="FF3300"/>
              </a:solidFill>
              <a:cs typeface="Traditional Arabic" pitchFamily="2" charset="-78"/>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6" name="Rectangle 6"/>
          <p:cNvSpPr>
            <a:spLocks noChangeArrowheads="1"/>
          </p:cNvSpPr>
          <p:nvPr/>
        </p:nvSpPr>
        <p:spPr bwMode="auto">
          <a:xfrm>
            <a:off x="1447800" y="1511300"/>
            <a:ext cx="73152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Low" rtl="1"/>
            <a:r>
              <a:rPr lang="ar-KW" sz="3200" b="1" dirty="0">
                <a:solidFill>
                  <a:srgbClr val="FF3300"/>
                </a:solidFill>
                <a:cs typeface="Traditional Arabic" pitchFamily="2" charset="-78"/>
              </a:rPr>
              <a:t>2-</a:t>
            </a:r>
            <a:r>
              <a:rPr lang="ar-KW" sz="3200" b="1" dirty="0">
                <a:cs typeface="Traditional Arabic" pitchFamily="2" charset="-78"/>
              </a:rPr>
              <a:t> </a:t>
            </a:r>
            <a:r>
              <a:rPr lang="ar-SA" sz="3200" b="1" dirty="0">
                <a:cs typeface="Traditional Arabic" pitchFamily="2" charset="-78"/>
              </a:rPr>
              <a:t>بالتشذيب والتهذيب وإزالة الكدورات عن أصل الخلق، وتوجيهه الوجهة المرضية في الشرع الإسلامي ، عن أبي موسى رضي الله عنه قال: سئل رسول الله صلى الله عليه وسلم عن الرجل يقاتل شجاعة ويقاتل حمية ويقاتل رياء أي ذلك في سبيل الله؟ فقال: ”</a:t>
            </a:r>
            <a:r>
              <a:rPr lang="ar-KW" sz="3200" b="1" dirty="0">
                <a:cs typeface="Traditional Arabic" pitchFamily="2" charset="-78"/>
              </a:rPr>
              <a:t> </a:t>
            </a:r>
            <a:r>
              <a:rPr lang="ar-SA" sz="3200" b="1" dirty="0">
                <a:solidFill>
                  <a:srgbClr val="008080"/>
                </a:solidFill>
                <a:cs typeface="Traditional Arabic" pitchFamily="2" charset="-78"/>
              </a:rPr>
              <a:t>من قاتل لتكون كلمة الله هي العليا فهو في سبيل الله</a:t>
            </a:r>
            <a:r>
              <a:rPr lang="ar-KW" sz="3200" b="1" dirty="0">
                <a:cs typeface="Traditional Arabic" pitchFamily="2" charset="-78"/>
              </a:rPr>
              <a:t> </a:t>
            </a:r>
            <a:r>
              <a:rPr lang="ar-SA" sz="3200" b="1" dirty="0">
                <a:cs typeface="Traditional Arabic" pitchFamily="2" charset="-78"/>
              </a:rPr>
              <a:t>”</a:t>
            </a:r>
            <a:r>
              <a:rPr lang="ar-KW" sz="3200" b="1" dirty="0">
                <a:cs typeface="Traditional Arabic" pitchFamily="2" charset="-78"/>
              </a:rPr>
              <a:t> </a:t>
            </a:r>
            <a:r>
              <a:rPr lang="ar-SA" sz="3200" b="1" dirty="0">
                <a:cs typeface="Traditional Arabic" pitchFamily="2" charset="-78"/>
              </a:rPr>
              <a:t>رواه الخمسة. وفي القرآن الكريم { </a:t>
            </a:r>
            <a:r>
              <a:rPr lang="ar-SA" sz="3200" b="1" dirty="0">
                <a:solidFill>
                  <a:srgbClr val="008080"/>
                </a:solidFill>
                <a:cs typeface="Traditional Arabic" pitchFamily="2" charset="-78"/>
              </a:rPr>
              <a:t>يَا أَيُّهَا الَّذِينَ آمَنُوا لاَ تُبْطِلُوا صَدَقَاتِكُم بِالْمَنِّ وَالأَذَى كَالَّذِي يُنفِقُ مَالَهُ رِئَاءَ </a:t>
            </a:r>
            <a:r>
              <a:rPr lang="ar-SA" sz="3200" b="1" dirty="0" smtClean="0">
                <a:solidFill>
                  <a:srgbClr val="008080"/>
                </a:solidFill>
                <a:cs typeface="Traditional Arabic" pitchFamily="2" charset="-78"/>
              </a:rPr>
              <a:t>النَّاسِ</a:t>
            </a:r>
            <a:r>
              <a:rPr lang="ar-SA" sz="3200" b="1" dirty="0" smtClean="0">
                <a:cs typeface="Traditional Arabic" pitchFamily="2" charset="-78"/>
              </a:rPr>
              <a:t> </a:t>
            </a:r>
            <a:r>
              <a:rPr lang="ar-SA" sz="3200" b="1" dirty="0">
                <a:cs typeface="Traditional Arabic" pitchFamily="2" charset="-78"/>
              </a:rPr>
              <a:t>}</a:t>
            </a:r>
            <a:r>
              <a:rPr lang="ar-SA" sz="2000" b="1" dirty="0">
                <a:cs typeface="Traditional Arabic" pitchFamily="2" charset="-78"/>
              </a:rPr>
              <a:t>البقرة 264</a:t>
            </a:r>
            <a:r>
              <a:rPr lang="en-US" sz="2000" b="1" dirty="0">
                <a:cs typeface="Traditional Arabic" pitchFamily="2" charset="-78"/>
              </a:rPr>
              <a:t>.</a:t>
            </a:r>
          </a:p>
          <a:p>
            <a:pPr algn="justLow" rtl="1"/>
            <a:r>
              <a:rPr lang="ar-KW" sz="3200" b="1" dirty="0">
                <a:solidFill>
                  <a:srgbClr val="FF3300"/>
                </a:solidFill>
                <a:cs typeface="Traditional Arabic" pitchFamily="2" charset="-78"/>
              </a:rPr>
              <a:t>3-</a:t>
            </a:r>
            <a:r>
              <a:rPr lang="ar-KW" sz="3200" b="1" dirty="0">
                <a:cs typeface="Traditional Arabic" pitchFamily="2" charset="-78"/>
              </a:rPr>
              <a:t> </a:t>
            </a:r>
            <a:r>
              <a:rPr lang="ar-SA" sz="3200" b="1" dirty="0">
                <a:cs typeface="Traditional Arabic" pitchFamily="2" charset="-78"/>
              </a:rPr>
              <a:t>استبدال الخلق الذميم بالخلق الجيد، كاستبدال الكذب بالصدق والغدر بالوفاء</a:t>
            </a:r>
            <a:r>
              <a:rPr lang="en-US" sz="3200" b="1" dirty="0">
                <a:cs typeface="Traditional Arabic" pitchFamily="2" charset="-78"/>
              </a:rPr>
              <a:t>.</a:t>
            </a:r>
          </a:p>
        </p:txBody>
      </p:sp>
      <p:sp>
        <p:nvSpPr>
          <p:cNvPr id="30727" name="Rectangle 7"/>
          <p:cNvSpPr>
            <a:spLocks noChangeArrowheads="1"/>
          </p:cNvSpPr>
          <p:nvPr/>
        </p:nvSpPr>
        <p:spPr bwMode="auto">
          <a:xfrm>
            <a:off x="2057400" y="457200"/>
            <a:ext cx="6705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ar-SA" sz="4400" b="1">
                <a:solidFill>
                  <a:srgbClr val="FF3300"/>
                </a:solidFill>
                <a:cs typeface="Traditional Arabic" pitchFamily="2" charset="-78"/>
              </a:rPr>
              <a:t>سادسا - كيف يتحقق تقويم الأخلاق ؟</a:t>
            </a:r>
            <a:endParaRPr lang="en-US" sz="4400" b="1">
              <a:solidFill>
                <a:srgbClr val="FF3300"/>
              </a:solidFill>
              <a:cs typeface="Traditional Arabic" pitchFamily="2" charset="-78"/>
            </a:endParaRPr>
          </a:p>
        </p:txBody>
      </p:sp>
      <p:pic>
        <p:nvPicPr>
          <p:cNvPr id="30728" name="Picture 8" descr="broknhrt"/>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619750"/>
            <a:ext cx="1085850" cy="10858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2" name="Rectangle 6"/>
          <p:cNvSpPr>
            <a:spLocks noChangeArrowheads="1"/>
          </p:cNvSpPr>
          <p:nvPr/>
        </p:nvSpPr>
        <p:spPr bwMode="auto">
          <a:xfrm>
            <a:off x="1447800" y="1898650"/>
            <a:ext cx="7467600" cy="457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spcBef>
                <a:spcPct val="50000"/>
              </a:spcBef>
            </a:pPr>
            <a:r>
              <a:rPr lang="ar-KW" sz="2800" b="1">
                <a:solidFill>
                  <a:srgbClr val="FF3300"/>
                </a:solidFill>
                <a:cs typeface="Traditional Arabic" pitchFamily="2" charset="-78"/>
              </a:rPr>
              <a:t>1-</a:t>
            </a:r>
            <a:r>
              <a:rPr lang="en-US" sz="2800" b="1">
                <a:cs typeface="Traditional Arabic" pitchFamily="2" charset="-78"/>
              </a:rPr>
              <a:t> </a:t>
            </a:r>
            <a:r>
              <a:rPr lang="ar-SA" sz="2800" b="1">
                <a:cs typeface="Traditional Arabic" pitchFamily="2" charset="-78"/>
              </a:rPr>
              <a:t>العلم ، ونقصد به هنا معرفة أنواع الأخلاق الحسنة التي أمر بها الإسلام، وأنواع الأخلاق الرديئة التي نهى عنها الإسلام</a:t>
            </a:r>
            <a:r>
              <a:rPr lang="en-US" sz="2800" b="1">
                <a:cs typeface="Traditional Arabic" pitchFamily="2" charset="-78"/>
              </a:rPr>
              <a:t> .</a:t>
            </a:r>
          </a:p>
          <a:p>
            <a:pPr algn="justLow" rtl="1">
              <a:spcBef>
                <a:spcPct val="50000"/>
              </a:spcBef>
            </a:pPr>
            <a:r>
              <a:rPr lang="ar-KW" sz="2800" b="1">
                <a:solidFill>
                  <a:srgbClr val="FF3300"/>
                </a:solidFill>
                <a:cs typeface="Traditional Arabic" pitchFamily="2" charset="-78"/>
              </a:rPr>
              <a:t>2-</a:t>
            </a:r>
            <a:r>
              <a:rPr lang="en-US" sz="2800" b="1">
                <a:cs typeface="Traditional Arabic" pitchFamily="2" charset="-78"/>
              </a:rPr>
              <a:t> </a:t>
            </a:r>
            <a:r>
              <a:rPr lang="ar-SA" sz="2800" b="1">
                <a:cs typeface="Traditional Arabic" pitchFamily="2" charset="-78"/>
              </a:rPr>
              <a:t>أن يعرف المسلم عظيم حاجته إلى الخلق الحسن، لأنه متصل بالإيمان وتقوى الله وسبب للظفر برضوان الله ودخول الجنان</a:t>
            </a:r>
            <a:r>
              <a:rPr lang="en-US" sz="2800" b="1">
                <a:cs typeface="Traditional Arabic" pitchFamily="2" charset="-78"/>
              </a:rPr>
              <a:t>.</a:t>
            </a:r>
          </a:p>
          <a:p>
            <a:pPr algn="justLow" rtl="1">
              <a:spcBef>
                <a:spcPct val="50000"/>
              </a:spcBef>
            </a:pPr>
            <a:r>
              <a:rPr lang="ar-KW" sz="2800" b="1">
                <a:solidFill>
                  <a:srgbClr val="FF3300"/>
                </a:solidFill>
                <a:cs typeface="Traditional Arabic" pitchFamily="2" charset="-78"/>
              </a:rPr>
              <a:t>3-</a:t>
            </a:r>
            <a:r>
              <a:rPr lang="en-US" sz="2800" b="1">
                <a:cs typeface="Traditional Arabic" pitchFamily="2" charset="-78"/>
              </a:rPr>
              <a:t>  </a:t>
            </a:r>
            <a:r>
              <a:rPr lang="ar-SA" sz="2800" b="1">
                <a:cs typeface="Traditional Arabic" pitchFamily="2" charset="-78"/>
              </a:rPr>
              <a:t>أن يستحضر هذه المعرفة في ذهنه لئلا ينساها قال تعالى: { </a:t>
            </a:r>
            <a:r>
              <a:rPr lang="ar-SA" sz="2800" b="1">
                <a:solidFill>
                  <a:srgbClr val="008080"/>
                </a:solidFill>
                <a:cs typeface="Traditional Arabic" pitchFamily="2" charset="-78"/>
              </a:rPr>
              <a:t>وَلَقَدْ عَهِدْنَا إِلَى آدَمَ مِن قَبْلُ فَنَسِيَ وَلَمْ نَجِدْ لَهُ عَزْماً</a:t>
            </a:r>
            <a:r>
              <a:rPr lang="ar-SA" sz="2800" b="1">
                <a:cs typeface="Traditional Arabic" pitchFamily="2" charset="-78"/>
              </a:rPr>
              <a:t> } طه 115</a:t>
            </a:r>
            <a:r>
              <a:rPr lang="en-US" sz="2800" b="1">
                <a:cs typeface="Traditional Arabic" pitchFamily="2" charset="-78"/>
              </a:rPr>
              <a:t>.</a:t>
            </a:r>
          </a:p>
          <a:p>
            <a:pPr algn="justLow" rtl="1">
              <a:spcBef>
                <a:spcPct val="50000"/>
              </a:spcBef>
            </a:pPr>
            <a:r>
              <a:rPr lang="ar-KW" sz="2800" b="1">
                <a:solidFill>
                  <a:srgbClr val="FF3300"/>
                </a:solidFill>
                <a:cs typeface="Traditional Arabic" pitchFamily="2" charset="-78"/>
              </a:rPr>
              <a:t>4-</a:t>
            </a:r>
            <a:r>
              <a:rPr lang="en-US" sz="2800" b="1">
                <a:cs typeface="Traditional Arabic" pitchFamily="2" charset="-78"/>
              </a:rPr>
              <a:t> </a:t>
            </a:r>
            <a:r>
              <a:rPr lang="ar-SA" sz="2800" b="1">
                <a:cs typeface="Traditional Arabic" pitchFamily="2" charset="-78"/>
              </a:rPr>
              <a:t>الاهتمام الكامل بتقوية معاني العقيدة الإسلامية في النفس، وعلى رأس هذه المعاني الإيمان بالله وباليوم الآخر ، وأن الله تعالى وعد بالثواب للمتخلقين بأخلاق الإسلام، ووعد بالعقاب لمن رفض أخلاق الإسلام</a:t>
            </a:r>
            <a:r>
              <a:rPr lang="en-US" sz="2800" b="1">
                <a:cs typeface="Traditional Arabic" pitchFamily="2" charset="-78"/>
              </a:rPr>
              <a:t>.</a:t>
            </a:r>
          </a:p>
        </p:txBody>
      </p:sp>
      <p:sp>
        <p:nvSpPr>
          <p:cNvPr id="45063" name="Rectangle 7"/>
          <p:cNvSpPr>
            <a:spLocks noChangeArrowheads="1"/>
          </p:cNvSpPr>
          <p:nvPr/>
        </p:nvSpPr>
        <p:spPr bwMode="auto">
          <a:xfrm>
            <a:off x="1524000" y="304800"/>
            <a:ext cx="70104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r>
              <a:rPr lang="ar-SA" sz="4800" b="1">
                <a:solidFill>
                  <a:srgbClr val="FF3300"/>
                </a:solidFill>
                <a:cs typeface="Traditional Arabic" pitchFamily="2" charset="-78"/>
              </a:rPr>
              <a:t>سابعا - وسائل اكتساب الأخلاق</a:t>
            </a:r>
            <a:r>
              <a:rPr lang="ar-KW" sz="4800" b="1">
                <a:solidFill>
                  <a:srgbClr val="FF3300"/>
                </a:solidFill>
                <a:cs typeface="Traditional Arabic" pitchFamily="2" charset="-78"/>
              </a:rPr>
              <a:t> :</a:t>
            </a:r>
            <a:endParaRPr lang="en-US" sz="4800" b="1">
              <a:solidFill>
                <a:srgbClr val="FF3300"/>
              </a:solidFill>
              <a:cs typeface="Traditional Arabic" pitchFamily="2" charset="-78"/>
            </a:endParaRPr>
          </a:p>
        </p:txBody>
      </p:sp>
      <p:pic>
        <p:nvPicPr>
          <p:cNvPr id="45064" name="Picture 8" descr="broknhrt"/>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619750"/>
            <a:ext cx="1085850" cy="10858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5"/>
          <p:cNvSpPr>
            <a:spLocks noChangeArrowheads="1"/>
          </p:cNvSpPr>
          <p:nvPr/>
        </p:nvSpPr>
        <p:spPr bwMode="auto">
          <a:xfrm>
            <a:off x="1371600" y="1981200"/>
            <a:ext cx="7543800" cy="411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spcBef>
                <a:spcPct val="50000"/>
              </a:spcBef>
            </a:pPr>
            <a:r>
              <a:rPr lang="ar-KW" sz="3200" b="1">
                <a:solidFill>
                  <a:srgbClr val="FF3300"/>
                </a:solidFill>
                <a:cs typeface="Traditional Arabic" pitchFamily="2" charset="-78"/>
              </a:rPr>
              <a:t>5-</a:t>
            </a:r>
            <a:r>
              <a:rPr lang="en-US" sz="3200" b="1">
                <a:cs typeface="Traditional Arabic" pitchFamily="2" charset="-78"/>
              </a:rPr>
              <a:t> </a:t>
            </a:r>
            <a:r>
              <a:rPr lang="ar-SA" sz="3200" b="1">
                <a:cs typeface="Traditional Arabic" pitchFamily="2" charset="-78"/>
              </a:rPr>
              <a:t>مباشرة الأعمال الطيبة التي تساعد أو تسهل على النفس قبول الأخلاق الزكية وطرد الخبيثة قال تعالى: { </a:t>
            </a:r>
            <a:r>
              <a:rPr lang="ar-SA" sz="3200" b="1">
                <a:solidFill>
                  <a:srgbClr val="008080"/>
                </a:solidFill>
                <a:cs typeface="Traditional Arabic" pitchFamily="2" charset="-78"/>
              </a:rPr>
              <a:t>قَدْ أَفْلَحَ مَن زَكَّاهَا</a:t>
            </a:r>
            <a:r>
              <a:rPr lang="ar-SA" sz="3200" b="1">
                <a:cs typeface="Traditional Arabic" pitchFamily="2" charset="-78"/>
              </a:rPr>
              <a:t> } </a:t>
            </a:r>
            <a:r>
              <a:rPr lang="ar-SA" b="1">
                <a:cs typeface="Traditional Arabic" pitchFamily="2" charset="-78"/>
              </a:rPr>
              <a:t>الشمس 9</a:t>
            </a:r>
            <a:r>
              <a:rPr lang="ar-KW" b="1">
                <a:cs typeface="Traditional Arabic" pitchFamily="2" charset="-78"/>
              </a:rPr>
              <a:t>.</a:t>
            </a:r>
            <a:endParaRPr lang="en-US" b="1">
              <a:cs typeface="Traditional Arabic" pitchFamily="2" charset="-78"/>
            </a:endParaRPr>
          </a:p>
          <a:p>
            <a:pPr algn="justLow" rtl="1">
              <a:spcBef>
                <a:spcPct val="50000"/>
              </a:spcBef>
            </a:pPr>
            <a:r>
              <a:rPr lang="ar-KW" sz="3200" b="1">
                <a:solidFill>
                  <a:srgbClr val="FF3300"/>
                </a:solidFill>
                <a:cs typeface="Traditional Arabic" pitchFamily="2" charset="-78"/>
              </a:rPr>
              <a:t>6-</a:t>
            </a:r>
            <a:r>
              <a:rPr lang="en-US" sz="3200" b="1">
                <a:solidFill>
                  <a:srgbClr val="FF3300"/>
                </a:solidFill>
                <a:cs typeface="Traditional Arabic" pitchFamily="2" charset="-78"/>
              </a:rPr>
              <a:t> </a:t>
            </a:r>
            <a:r>
              <a:rPr lang="ar-SA" sz="3200" b="1">
                <a:cs typeface="Traditional Arabic" pitchFamily="2" charset="-78"/>
              </a:rPr>
              <a:t>القيام بأنواع العبادات والطاعات المفروضة والمندوبة لأنها تزكي النفس وتسهل عليها اكتساب الأخلاق الطيبة وطرد الأخلاق الخبيثة ، قال تعالى في الصلاة { </a:t>
            </a:r>
            <a:r>
              <a:rPr lang="ar-SA" sz="3200" b="1">
                <a:solidFill>
                  <a:srgbClr val="008080"/>
                </a:solidFill>
                <a:cs typeface="Traditional Arabic" pitchFamily="2" charset="-78"/>
              </a:rPr>
              <a:t>إِنَّ الصَّلاةَ تَنْهَى عَنِ الفَحْشَاءِ وَالْمُنكَرِ</a:t>
            </a:r>
            <a:r>
              <a:rPr lang="ar-SA" sz="3200" b="1">
                <a:cs typeface="Traditional Arabic" pitchFamily="2" charset="-78"/>
              </a:rPr>
              <a:t> } العنكبوت 45. وقال عن الزكاة { </a:t>
            </a:r>
            <a:r>
              <a:rPr lang="ar-SA" sz="3200" b="1">
                <a:solidFill>
                  <a:srgbClr val="008080"/>
                </a:solidFill>
                <a:cs typeface="Traditional Arabic" pitchFamily="2" charset="-78"/>
              </a:rPr>
              <a:t>خُذْ مِنْ أَمْوَالِهِمْ صَدَقَةً تُطَهِّرُهُمْ وتُزَكَّيهِم بٍها</a:t>
            </a:r>
            <a:r>
              <a:rPr lang="ar-SA" sz="3200" b="1">
                <a:cs typeface="Traditional Arabic" pitchFamily="2" charset="-78"/>
              </a:rPr>
              <a:t> } التوبة 103</a:t>
            </a:r>
            <a:r>
              <a:rPr lang="en-US" sz="3200" b="1">
                <a:cs typeface="Traditional Arabic" pitchFamily="2" charset="-78"/>
              </a:rPr>
              <a:t>.</a:t>
            </a:r>
          </a:p>
        </p:txBody>
      </p:sp>
      <p:sp>
        <p:nvSpPr>
          <p:cNvPr id="46086" name="Rectangle 6"/>
          <p:cNvSpPr>
            <a:spLocks noChangeArrowheads="1"/>
          </p:cNvSpPr>
          <p:nvPr/>
        </p:nvSpPr>
        <p:spPr bwMode="auto">
          <a:xfrm>
            <a:off x="1524000" y="304800"/>
            <a:ext cx="70104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r>
              <a:rPr lang="ar-SA" sz="4800" b="1">
                <a:solidFill>
                  <a:srgbClr val="FF3300"/>
                </a:solidFill>
                <a:cs typeface="Traditional Arabic" pitchFamily="2" charset="-78"/>
              </a:rPr>
              <a:t>سابعا - وسائل اكتساب الأخلاق</a:t>
            </a:r>
            <a:r>
              <a:rPr lang="ar-KW" sz="4800" b="1">
                <a:solidFill>
                  <a:srgbClr val="FF3300"/>
                </a:solidFill>
                <a:cs typeface="Traditional Arabic" pitchFamily="2" charset="-78"/>
              </a:rPr>
              <a:t> :</a:t>
            </a:r>
            <a:endParaRPr lang="en-US" sz="48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noChangeArrowheads="1"/>
          </p:cNvSpPr>
          <p:nvPr/>
        </p:nvSpPr>
        <p:spPr bwMode="auto">
          <a:xfrm>
            <a:off x="1600200" y="1176338"/>
            <a:ext cx="7162800"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lang="ar-KW" sz="3200" b="1" dirty="0">
                <a:solidFill>
                  <a:srgbClr val="FF3300"/>
                </a:solidFill>
                <a:cs typeface="Traditional Arabic" pitchFamily="2" charset="-78"/>
              </a:rPr>
              <a:t>7-</a:t>
            </a:r>
            <a:r>
              <a:rPr lang="ar-KW" sz="3200" b="1" dirty="0">
                <a:cs typeface="Traditional Arabic" pitchFamily="2" charset="-78"/>
              </a:rPr>
              <a:t> </a:t>
            </a:r>
            <a:r>
              <a:rPr lang="ar-SA" sz="3200" b="1" dirty="0">
                <a:cs typeface="Traditional Arabic" pitchFamily="2" charset="-78"/>
              </a:rPr>
              <a:t>القيام بالأعمال المضادة للأخلاق التي يراد التخلص منها ، ويمكن أن نسمي هذا المسلك بمسلك التضادد أو المراغمة للشيطان ، ورد في الحديث أن رجلاً شكا إلى رسول الله صلى الله عليه وسلم قسوة قلبه</a:t>
            </a:r>
            <a:r>
              <a:rPr lang="ar-KW" sz="3200" b="1" dirty="0">
                <a:cs typeface="Traditional Arabic" pitchFamily="2" charset="-78"/>
              </a:rPr>
              <a:t> </a:t>
            </a:r>
            <a:r>
              <a:rPr lang="ar-SA" sz="3200" b="1" dirty="0">
                <a:cs typeface="Traditional Arabic" pitchFamily="2" charset="-78"/>
              </a:rPr>
              <a:t>، فقال له رسول الله صلى الله عليه وسلم : ”</a:t>
            </a:r>
            <a:r>
              <a:rPr lang="ar-KW" sz="3200" b="1" dirty="0">
                <a:cs typeface="Traditional Arabic" pitchFamily="2" charset="-78"/>
              </a:rPr>
              <a:t> </a:t>
            </a:r>
            <a:r>
              <a:rPr lang="ar-SA" sz="3200" b="1" dirty="0">
                <a:solidFill>
                  <a:srgbClr val="008080"/>
                </a:solidFill>
                <a:cs typeface="Traditional Arabic" pitchFamily="2" charset="-78"/>
              </a:rPr>
              <a:t>امسح رأس اليتيم، وأطعم المسكين</a:t>
            </a:r>
            <a:r>
              <a:rPr lang="ar-KW" sz="3200" b="1" dirty="0">
                <a:cs typeface="Traditional Arabic" pitchFamily="2" charset="-78"/>
              </a:rPr>
              <a:t> </a:t>
            </a:r>
            <a:r>
              <a:rPr lang="ar-SA" sz="3200" b="1" dirty="0">
                <a:cs typeface="Traditional Arabic" pitchFamily="2" charset="-78"/>
              </a:rPr>
              <a:t>”</a:t>
            </a:r>
            <a:r>
              <a:rPr lang="ar-KW" sz="3200" b="1" dirty="0">
                <a:cs typeface="Traditional Arabic" pitchFamily="2" charset="-78"/>
              </a:rPr>
              <a:t> </a:t>
            </a:r>
            <a:r>
              <a:rPr lang="ar-SA" sz="3200" b="1" dirty="0">
                <a:cs typeface="Traditional Arabic" pitchFamily="2" charset="-78"/>
              </a:rPr>
              <a:t>رواه أحمد</a:t>
            </a:r>
            <a:r>
              <a:rPr lang="en-US" sz="3200" b="1" dirty="0">
                <a:cs typeface="Traditional Arabic" pitchFamily="2" charset="-78"/>
              </a:rPr>
              <a:t> </a:t>
            </a:r>
            <a:r>
              <a:rPr lang="ar-KW" sz="3200" b="1" dirty="0">
                <a:cs typeface="Traditional Arabic" pitchFamily="2" charset="-78"/>
              </a:rPr>
              <a:t>.</a:t>
            </a:r>
            <a:endParaRPr lang="en-US" sz="3200" b="1" dirty="0">
              <a:cs typeface="Traditional Arabic" pitchFamily="2" charset="-78"/>
            </a:endParaRPr>
          </a:p>
          <a:p>
            <a:pPr algn="justLow" rtl="1"/>
            <a:r>
              <a:rPr lang="ar-SA" sz="3200" b="1" dirty="0">
                <a:cs typeface="Traditional Arabic" pitchFamily="2" charset="-78"/>
              </a:rPr>
              <a:t>ومن علاج الكبر جلوس المتكبر مع الفقراء والمساكين والجلوس في آخر المجلس</a:t>
            </a:r>
            <a:r>
              <a:rPr lang="en-US" sz="3200" b="1" dirty="0">
                <a:cs typeface="Traditional Arabic" pitchFamily="2" charset="-78"/>
              </a:rPr>
              <a:t>.</a:t>
            </a:r>
          </a:p>
          <a:p>
            <a:pPr algn="justLow" rtl="1"/>
            <a:r>
              <a:rPr lang="ar-KW" sz="3200" b="1" dirty="0">
                <a:solidFill>
                  <a:srgbClr val="FF3300"/>
                </a:solidFill>
                <a:cs typeface="Traditional Arabic" pitchFamily="2" charset="-78"/>
              </a:rPr>
              <a:t>8-</a:t>
            </a:r>
            <a:r>
              <a:rPr lang="en-US" sz="3200" b="1" dirty="0">
                <a:cs typeface="Traditional Arabic" pitchFamily="2" charset="-78"/>
              </a:rPr>
              <a:t> </a:t>
            </a:r>
            <a:r>
              <a:rPr lang="ar-SA" sz="3200" b="1" dirty="0">
                <a:cs typeface="Traditional Arabic" pitchFamily="2" charset="-78"/>
              </a:rPr>
              <a:t>مسلك التكلف، فيتكلف الإنسان الأخلاق التي يريد التخلق بها كما لو أراد أن يكون حليماً فإنه يأتي  به تكلفاً مراراً حتى تألفه النفس </a:t>
            </a:r>
            <a:r>
              <a:rPr lang="ar-SA" sz="3200" b="1" dirty="0" err="1">
                <a:cs typeface="Traditional Arabic" pitchFamily="2" charset="-78"/>
              </a:rPr>
              <a:t>وتعتاده</a:t>
            </a:r>
            <a:r>
              <a:rPr lang="ar-SA" sz="3200" b="1" dirty="0">
                <a:cs typeface="Traditional Arabic" pitchFamily="2" charset="-78"/>
              </a:rPr>
              <a:t> ويصير لها كالطبع ، في الحديث ”</a:t>
            </a:r>
            <a:r>
              <a:rPr lang="ar-KW" sz="3200" b="1" dirty="0">
                <a:cs typeface="Traditional Arabic" pitchFamily="2" charset="-78"/>
              </a:rPr>
              <a:t> </a:t>
            </a:r>
            <a:r>
              <a:rPr lang="ar-SA" sz="3200" b="1" dirty="0">
                <a:solidFill>
                  <a:srgbClr val="008080"/>
                </a:solidFill>
                <a:cs typeface="Traditional Arabic" pitchFamily="2" charset="-78"/>
              </a:rPr>
              <a:t>إنما العلم بالتعلم والحلم </a:t>
            </a:r>
            <a:r>
              <a:rPr lang="ar-SA" sz="3200" b="1" dirty="0" err="1">
                <a:solidFill>
                  <a:srgbClr val="008080"/>
                </a:solidFill>
                <a:cs typeface="Traditional Arabic" pitchFamily="2" charset="-78"/>
              </a:rPr>
              <a:t>بالتحلم</a:t>
            </a:r>
            <a:r>
              <a:rPr lang="ar-SA" sz="3200" b="1" dirty="0">
                <a:cs typeface="Traditional Arabic" pitchFamily="2" charset="-78"/>
              </a:rPr>
              <a:t>”</a:t>
            </a:r>
            <a:r>
              <a:rPr lang="ar-KW" sz="3200" b="1" dirty="0">
                <a:cs typeface="Traditional Arabic" pitchFamily="2" charset="-78"/>
              </a:rPr>
              <a:t> </a:t>
            </a:r>
            <a:r>
              <a:rPr lang="ar-SA" b="1" dirty="0">
                <a:cs typeface="Traditional Arabic" pitchFamily="2" charset="-78"/>
              </a:rPr>
              <a:t>رواه </a:t>
            </a:r>
            <a:r>
              <a:rPr lang="ar-SA" b="1" dirty="0" err="1">
                <a:cs typeface="Traditional Arabic" pitchFamily="2" charset="-78"/>
              </a:rPr>
              <a:t>الدارقطني</a:t>
            </a:r>
            <a:r>
              <a:rPr lang="ar-SA" b="1" dirty="0">
                <a:cs typeface="Traditional Arabic" pitchFamily="2" charset="-78"/>
              </a:rPr>
              <a:t> وحسنه </a:t>
            </a:r>
            <a:r>
              <a:rPr lang="ar-SA" b="1" dirty="0" smtClean="0">
                <a:cs typeface="Traditional Arabic" pitchFamily="2" charset="-78"/>
              </a:rPr>
              <a:t>الألباني</a:t>
            </a:r>
            <a:r>
              <a:rPr lang="en-US" b="1" dirty="0">
                <a:cs typeface="Traditional Arabic" pitchFamily="2" charset="-78"/>
              </a:rPr>
              <a:t> </a:t>
            </a:r>
            <a:r>
              <a:rPr lang="ar-KW" b="1" dirty="0" smtClean="0">
                <a:cs typeface="Traditional Arabic" pitchFamily="2" charset="-78"/>
              </a:rPr>
              <a:t>.</a:t>
            </a:r>
            <a:endParaRPr lang="en-US" b="1" dirty="0">
              <a:cs typeface="Traditional Arabic" pitchFamily="2" charset="-78"/>
            </a:endParaRPr>
          </a:p>
        </p:txBody>
      </p:sp>
      <p:sp>
        <p:nvSpPr>
          <p:cNvPr id="48133" name="Rectangle 5"/>
          <p:cNvSpPr>
            <a:spLocks noChangeArrowheads="1"/>
          </p:cNvSpPr>
          <p:nvPr/>
        </p:nvSpPr>
        <p:spPr bwMode="auto">
          <a:xfrm>
            <a:off x="1524000" y="304800"/>
            <a:ext cx="70104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r>
              <a:rPr lang="ar-SA" sz="4800" b="1">
                <a:solidFill>
                  <a:srgbClr val="FF3300"/>
                </a:solidFill>
                <a:cs typeface="Traditional Arabic" pitchFamily="2" charset="-78"/>
              </a:rPr>
              <a:t>سابعا - وسائل اكتساب الأخلاق</a:t>
            </a:r>
            <a:r>
              <a:rPr lang="ar-KW" sz="4800" b="1">
                <a:solidFill>
                  <a:srgbClr val="FF3300"/>
                </a:solidFill>
                <a:cs typeface="Traditional Arabic" pitchFamily="2" charset="-78"/>
              </a:rPr>
              <a:t> :</a:t>
            </a:r>
            <a:endParaRPr lang="en-US" sz="48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ChangeArrowheads="1"/>
          </p:cNvSpPr>
          <p:nvPr/>
        </p:nvSpPr>
        <p:spPr bwMode="auto">
          <a:xfrm>
            <a:off x="1524000" y="1828800"/>
            <a:ext cx="7391400" cy="476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spcBef>
                <a:spcPct val="50000"/>
              </a:spcBef>
            </a:pPr>
            <a:r>
              <a:rPr lang="ar-KW" sz="3600" b="1">
                <a:solidFill>
                  <a:srgbClr val="FF3300"/>
                </a:solidFill>
                <a:cs typeface="Traditional Arabic" pitchFamily="2" charset="-78"/>
              </a:rPr>
              <a:t>9-</a:t>
            </a:r>
            <a:r>
              <a:rPr lang="en-US" sz="3600" b="1">
                <a:cs typeface="Traditional Arabic" pitchFamily="2" charset="-78"/>
              </a:rPr>
              <a:t> </a:t>
            </a:r>
            <a:r>
              <a:rPr lang="ar-SA" sz="3600" b="1">
                <a:cs typeface="Traditional Arabic" pitchFamily="2" charset="-78"/>
              </a:rPr>
              <a:t>مخالطة المؤمنين ذوي الأخلاق الحسنة ومجالستهم والسماع منهم ، عن أبي سعيد أنه سمع رسول الله صلى الله عليه وسلم يقول: ”</a:t>
            </a:r>
            <a:r>
              <a:rPr lang="ar-KW" sz="3600" b="1">
                <a:cs typeface="Traditional Arabic" pitchFamily="2" charset="-78"/>
              </a:rPr>
              <a:t> </a:t>
            </a:r>
            <a:r>
              <a:rPr lang="ar-SA" sz="3600" b="1">
                <a:solidFill>
                  <a:srgbClr val="008080"/>
                </a:solidFill>
                <a:cs typeface="Traditional Arabic" pitchFamily="2" charset="-78"/>
              </a:rPr>
              <a:t>لا تصاحب إلا مؤمناً ولا يأكل طعامك إلا تقيّ</a:t>
            </a:r>
            <a:r>
              <a:rPr lang="ar-KW" sz="3600" b="1">
                <a:solidFill>
                  <a:srgbClr val="008080"/>
                </a:solidFill>
                <a:cs typeface="Traditional Arabic" pitchFamily="2" charset="-78"/>
              </a:rPr>
              <a:t> </a:t>
            </a:r>
            <a:r>
              <a:rPr lang="ar-SA" sz="3600" b="1">
                <a:cs typeface="Traditional Arabic" pitchFamily="2" charset="-78"/>
              </a:rPr>
              <a:t>”</a:t>
            </a:r>
            <a:r>
              <a:rPr lang="ar-KW" sz="3600" b="1">
                <a:cs typeface="Traditional Arabic" pitchFamily="2" charset="-78"/>
              </a:rPr>
              <a:t> </a:t>
            </a:r>
            <a:r>
              <a:rPr lang="ar-SA" sz="3600" b="1">
                <a:cs typeface="Traditional Arabic" pitchFamily="2" charset="-78"/>
              </a:rPr>
              <a:t>رواه أحمد</a:t>
            </a:r>
            <a:r>
              <a:rPr lang="en-US" sz="3600" b="1">
                <a:cs typeface="Traditional Arabic" pitchFamily="2" charset="-78"/>
              </a:rPr>
              <a:t>. </a:t>
            </a:r>
          </a:p>
          <a:p>
            <a:pPr algn="justLow" rtl="1">
              <a:spcBef>
                <a:spcPct val="50000"/>
              </a:spcBef>
            </a:pPr>
            <a:r>
              <a:rPr lang="ar-KW" sz="3600" b="1">
                <a:solidFill>
                  <a:srgbClr val="FF3300"/>
                </a:solidFill>
                <a:cs typeface="Traditional Arabic" pitchFamily="2" charset="-78"/>
              </a:rPr>
              <a:t>10-</a:t>
            </a:r>
            <a:r>
              <a:rPr lang="en-US" sz="3600" b="1">
                <a:cs typeface="Traditional Arabic" pitchFamily="2" charset="-78"/>
              </a:rPr>
              <a:t> </a:t>
            </a:r>
            <a:r>
              <a:rPr lang="ar-SA" sz="3600" b="1">
                <a:cs typeface="Traditional Arabic" pitchFamily="2" charset="-78"/>
              </a:rPr>
              <a:t>اتخاذ القدوة الحسنة، وخير القدوة على الإطلاق رسولنا صلى الله عليه وسلم قال تعالى: { </a:t>
            </a:r>
            <a:r>
              <a:rPr lang="ar-SA" sz="3600" b="1">
                <a:solidFill>
                  <a:srgbClr val="008080"/>
                </a:solidFill>
                <a:cs typeface="Traditional Arabic" pitchFamily="2" charset="-78"/>
              </a:rPr>
              <a:t>لَقَدْ كَانَ لَكُمْ فِي رَسُولِ اللَّهِ أُسْوَةٌ حَسَنَةٌ لِّمَن كَانَ يَرْجُو اللَّهَ وَالْيَوْمَ الآخِر وَذَكَرَ اللَّهَ كَثِيراً </a:t>
            </a:r>
            <a:r>
              <a:rPr lang="ar-SA" sz="3600" b="1">
                <a:cs typeface="Traditional Arabic" pitchFamily="2" charset="-78"/>
              </a:rPr>
              <a:t>}</a:t>
            </a:r>
            <a:r>
              <a:rPr lang="ar-SA" sz="2800" b="1">
                <a:cs typeface="Traditional Arabic" pitchFamily="2" charset="-78"/>
              </a:rPr>
              <a:t>الأحزاب 21</a:t>
            </a:r>
            <a:r>
              <a:rPr lang="ar-KW" sz="2800" b="1">
                <a:cs typeface="Traditional Arabic" pitchFamily="2" charset="-78"/>
              </a:rPr>
              <a:t>.</a:t>
            </a:r>
            <a:endParaRPr lang="en-US" sz="2800" b="1">
              <a:cs typeface="Traditional Arabic" pitchFamily="2" charset="-78"/>
            </a:endParaRPr>
          </a:p>
        </p:txBody>
      </p:sp>
      <p:sp>
        <p:nvSpPr>
          <p:cNvPr id="47110" name="Rectangle 6"/>
          <p:cNvSpPr>
            <a:spLocks noChangeArrowheads="1"/>
          </p:cNvSpPr>
          <p:nvPr/>
        </p:nvSpPr>
        <p:spPr bwMode="auto">
          <a:xfrm>
            <a:off x="1524000" y="304800"/>
            <a:ext cx="70104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r>
              <a:rPr lang="ar-SA" sz="4800" b="1">
                <a:solidFill>
                  <a:srgbClr val="FF3300"/>
                </a:solidFill>
                <a:cs typeface="Traditional Arabic" pitchFamily="2" charset="-78"/>
              </a:rPr>
              <a:t>سابعا - وسائل اكتساب الأخلاق</a:t>
            </a:r>
            <a:r>
              <a:rPr lang="ar-KW" sz="4800" b="1">
                <a:solidFill>
                  <a:srgbClr val="FF3300"/>
                </a:solidFill>
                <a:cs typeface="Traditional Arabic" pitchFamily="2" charset="-78"/>
              </a:rPr>
              <a:t> :</a:t>
            </a:r>
            <a:endParaRPr lang="en-US" sz="48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ChangeArrowheads="1"/>
          </p:cNvSpPr>
          <p:nvPr/>
        </p:nvSpPr>
        <p:spPr bwMode="auto">
          <a:xfrm>
            <a:off x="1295400" y="1962150"/>
            <a:ext cx="7620000"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a:r>
              <a:rPr lang="ar-KW" sz="2800" b="1">
                <a:solidFill>
                  <a:srgbClr val="FF3300"/>
                </a:solidFill>
                <a:cs typeface="Traditional Arabic" pitchFamily="2" charset="-78"/>
              </a:rPr>
              <a:t>11-</a:t>
            </a:r>
            <a:r>
              <a:rPr lang="en-US" sz="2800" b="1">
                <a:cs typeface="Traditional Arabic" pitchFamily="2" charset="-78"/>
              </a:rPr>
              <a:t> </a:t>
            </a:r>
            <a:r>
              <a:rPr lang="ar-SA" sz="2800" b="1">
                <a:cs typeface="Traditional Arabic" pitchFamily="2" charset="-78"/>
              </a:rPr>
              <a:t>ترك البيئة الفاسدة والانتماء إلى البيئة الصالحة التي تضم الجماعة الصالحة من المؤمنين الطيبين ويدلنا على ذلك الحديث الشريف الذي جاء فيه </a:t>
            </a:r>
            <a:r>
              <a:rPr lang="ar-KW" sz="2800" b="1">
                <a:cs typeface="Traditional Arabic" pitchFamily="2" charset="-78"/>
              </a:rPr>
              <a:t> </a:t>
            </a:r>
            <a:r>
              <a:rPr lang="ar-SA" sz="2800" b="1">
                <a:cs typeface="Traditional Arabic" pitchFamily="2" charset="-78"/>
              </a:rPr>
              <a:t>”</a:t>
            </a:r>
            <a:r>
              <a:rPr lang="ar-KW" sz="2800" b="1">
                <a:cs typeface="Traditional Arabic" pitchFamily="2" charset="-78"/>
              </a:rPr>
              <a:t> </a:t>
            </a:r>
            <a:r>
              <a:rPr lang="ar-SA" sz="2800" b="1">
                <a:solidFill>
                  <a:srgbClr val="008080"/>
                </a:solidFill>
                <a:cs typeface="Traditional Arabic" pitchFamily="2" charset="-78"/>
              </a:rPr>
              <a:t>انطلق إلى أرض كذا وكذا فإن بها ناساً يعبدون الله فاعبد الله معهم ولا ترجع إلى أرضك فإنها أرض سوء..</a:t>
            </a:r>
            <a:r>
              <a:rPr lang="ar-SA" sz="2800" b="1">
                <a:cs typeface="Traditional Arabic" pitchFamily="2" charset="-78"/>
              </a:rPr>
              <a:t> إلخ</a:t>
            </a:r>
            <a:r>
              <a:rPr lang="ar-KW" sz="2800" b="1">
                <a:cs typeface="Traditional Arabic" pitchFamily="2" charset="-78"/>
              </a:rPr>
              <a:t> </a:t>
            </a:r>
            <a:r>
              <a:rPr lang="ar-SA" sz="2800" b="1">
                <a:cs typeface="Traditional Arabic" pitchFamily="2" charset="-78"/>
              </a:rPr>
              <a:t>”</a:t>
            </a:r>
            <a:r>
              <a:rPr lang="ar-KW" sz="2800" b="1">
                <a:cs typeface="Traditional Arabic" pitchFamily="2" charset="-78"/>
              </a:rPr>
              <a:t> </a:t>
            </a:r>
            <a:r>
              <a:rPr lang="ar-SA" sz="2800" b="1">
                <a:cs typeface="Traditional Arabic" pitchFamily="2" charset="-78"/>
              </a:rPr>
              <a:t> متفق عليه</a:t>
            </a:r>
            <a:r>
              <a:rPr lang="en-US" sz="2800" b="1">
                <a:cs typeface="Traditional Arabic" pitchFamily="2" charset="-78"/>
              </a:rPr>
              <a:t> .</a:t>
            </a:r>
          </a:p>
          <a:p>
            <a:pPr algn="justLow" rtl="1"/>
            <a:r>
              <a:rPr lang="ar-KW" sz="2800" b="1">
                <a:solidFill>
                  <a:srgbClr val="FF3300"/>
                </a:solidFill>
                <a:cs typeface="Traditional Arabic" pitchFamily="2" charset="-78"/>
              </a:rPr>
              <a:t>12-</a:t>
            </a:r>
            <a:r>
              <a:rPr lang="en-US" sz="2800" b="1">
                <a:cs typeface="Traditional Arabic" pitchFamily="2" charset="-78"/>
              </a:rPr>
              <a:t> </a:t>
            </a:r>
            <a:r>
              <a:rPr lang="ar-SA" sz="2800" b="1">
                <a:cs typeface="Traditional Arabic" pitchFamily="2" charset="-78"/>
              </a:rPr>
              <a:t>الحرص على كل صفة جميلة واعتبارها كالجوهرة النفيسة وعدم الاستهانة بكل صفة قبيحة وإن بدت بسيطة قليلة الشأن ، قال تعالى { </a:t>
            </a:r>
            <a:r>
              <a:rPr lang="ar-SA" sz="2800" b="1">
                <a:solidFill>
                  <a:srgbClr val="008080"/>
                </a:solidFill>
                <a:cs typeface="Traditional Arabic" pitchFamily="2" charset="-78"/>
              </a:rPr>
              <a:t>وَاذْكُرْ فِي الكِتَابِ إِسْمَاعِيلَ إِنَّهُ كَانَ صَادِقَ الوَعْدِ</a:t>
            </a:r>
            <a:r>
              <a:rPr lang="ar-SA" sz="2800" b="1">
                <a:cs typeface="Traditional Arabic" pitchFamily="2" charset="-78"/>
              </a:rPr>
              <a:t>...}مريم 54</a:t>
            </a:r>
            <a:r>
              <a:rPr lang="en-US" sz="2800" b="1">
                <a:cs typeface="Traditional Arabic" pitchFamily="2" charset="-78"/>
              </a:rPr>
              <a:t> .</a:t>
            </a:r>
          </a:p>
          <a:p>
            <a:pPr algn="justLow" rtl="1"/>
            <a:r>
              <a:rPr lang="ar-SA" sz="2800" b="1">
                <a:cs typeface="Traditional Arabic" pitchFamily="2" charset="-78"/>
              </a:rPr>
              <a:t>وفي الحديث "اتقوا النار ولو بشق تمرة" متفق عليه</a:t>
            </a:r>
            <a:r>
              <a:rPr lang="en-US" sz="2800" b="1">
                <a:cs typeface="Traditional Arabic" pitchFamily="2" charset="-78"/>
              </a:rPr>
              <a:t>.</a:t>
            </a:r>
          </a:p>
          <a:p>
            <a:pPr algn="justLow" rtl="1"/>
            <a:r>
              <a:rPr lang="ar-KW" sz="2800" b="1">
                <a:solidFill>
                  <a:srgbClr val="FF3300"/>
                </a:solidFill>
                <a:cs typeface="Traditional Arabic" pitchFamily="2" charset="-78"/>
              </a:rPr>
              <a:t>13- </a:t>
            </a:r>
            <a:r>
              <a:rPr lang="ar-SA" sz="2800" b="1">
                <a:cs typeface="Traditional Arabic" pitchFamily="2" charset="-78"/>
              </a:rPr>
              <a:t>على المسلم أن يروِّض نفسه على قبول نصيحة المتدين الكيس الورع الصادق، وكان عمر رضي الله عنه يقول: رحم الله امرءاً أهدى إليَّ عيوبي</a:t>
            </a:r>
            <a:r>
              <a:rPr lang="en-US" sz="2800" b="1">
                <a:cs typeface="Traditional Arabic" pitchFamily="2" charset="-78"/>
              </a:rPr>
              <a:t> . </a:t>
            </a:r>
          </a:p>
        </p:txBody>
      </p:sp>
      <p:sp>
        <p:nvSpPr>
          <p:cNvPr id="49157" name="Rectangle 5"/>
          <p:cNvSpPr>
            <a:spLocks noChangeArrowheads="1"/>
          </p:cNvSpPr>
          <p:nvPr/>
        </p:nvSpPr>
        <p:spPr bwMode="auto">
          <a:xfrm>
            <a:off x="1524000" y="304800"/>
            <a:ext cx="70104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r>
              <a:rPr lang="ar-SA" sz="4800" b="1">
                <a:solidFill>
                  <a:srgbClr val="FF3300"/>
                </a:solidFill>
                <a:cs typeface="Traditional Arabic" pitchFamily="2" charset="-78"/>
              </a:rPr>
              <a:t>سابعا - وسائل اكتساب الأخلاق</a:t>
            </a:r>
            <a:r>
              <a:rPr lang="ar-KW" sz="4800" b="1">
                <a:solidFill>
                  <a:srgbClr val="FF3300"/>
                </a:solidFill>
                <a:cs typeface="Traditional Arabic" pitchFamily="2" charset="-78"/>
              </a:rPr>
              <a:t> :</a:t>
            </a:r>
            <a:endParaRPr lang="en-US" sz="48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4"/>
          <p:cNvSpPr txBox="1">
            <a:spLocks noChangeArrowheads="1"/>
          </p:cNvSpPr>
          <p:nvPr/>
        </p:nvSpPr>
        <p:spPr bwMode="auto">
          <a:xfrm>
            <a:off x="1447800" y="3814763"/>
            <a:ext cx="73914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eaLnBrk="1" hangingPunct="1"/>
            <a:r>
              <a:rPr kumimoji="0" lang="ar-SA" sz="4400" b="1">
                <a:solidFill>
                  <a:srgbClr val="008080"/>
                </a:solidFill>
                <a:cs typeface="Traditional Arabic" pitchFamily="2" charset="-78"/>
              </a:rPr>
              <a:t>4 – </a:t>
            </a:r>
            <a:r>
              <a:rPr kumimoji="0" lang="ar-KW" sz="4400" b="1">
                <a:solidFill>
                  <a:srgbClr val="008080"/>
                </a:solidFill>
                <a:cs typeface="Traditional Arabic" pitchFamily="2" charset="-78"/>
              </a:rPr>
              <a:t>كيف يستطيع الإنسان أن يتخلص من صفة سلبية جبل عليها مثل : الغضب ؟</a:t>
            </a:r>
            <a:endParaRPr kumimoji="0" lang="ar-SA" sz="4400" b="1">
              <a:solidFill>
                <a:srgbClr val="008080"/>
              </a:solidFill>
              <a:cs typeface="Traditional Arabic" pitchFamily="2" charset="-78"/>
            </a:endParaRPr>
          </a:p>
        </p:txBody>
      </p:sp>
      <p:sp>
        <p:nvSpPr>
          <p:cNvPr id="50181" name="Text Box 5"/>
          <p:cNvSpPr txBox="1">
            <a:spLocks noChangeArrowheads="1"/>
          </p:cNvSpPr>
          <p:nvPr/>
        </p:nvSpPr>
        <p:spPr bwMode="auto">
          <a:xfrm>
            <a:off x="2971800" y="533400"/>
            <a:ext cx="496887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rtl="1" eaLnBrk="1" hangingPunct="1"/>
            <a:r>
              <a:rPr kumimoji="0" lang="ar-KW" sz="5400" b="1">
                <a:solidFill>
                  <a:srgbClr val="008080"/>
                </a:solidFill>
                <a:cs typeface="Traditional Arabic" pitchFamily="2" charset="-78"/>
              </a:rPr>
              <a:t>أسئلة على الموضوع :</a:t>
            </a:r>
            <a:endParaRPr kumimoji="0" lang="en-US" sz="5400" b="1">
              <a:solidFill>
                <a:srgbClr val="008080"/>
              </a:solidFill>
              <a:cs typeface="Traditional Arabic" pitchFamily="2" charset="-78"/>
            </a:endParaRPr>
          </a:p>
        </p:txBody>
      </p:sp>
      <p:sp>
        <p:nvSpPr>
          <p:cNvPr id="50182" name="Text Box 6"/>
          <p:cNvSpPr txBox="1">
            <a:spLocks noChangeArrowheads="1"/>
          </p:cNvSpPr>
          <p:nvPr/>
        </p:nvSpPr>
        <p:spPr bwMode="auto">
          <a:xfrm>
            <a:off x="1143000" y="1828800"/>
            <a:ext cx="769461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eaLnBrk="1" hangingPunct="1"/>
            <a:r>
              <a:rPr kumimoji="0" lang="ar-SA" sz="4400" b="1">
                <a:solidFill>
                  <a:srgbClr val="008080"/>
                </a:solidFill>
                <a:cs typeface="Traditional Arabic" pitchFamily="2" charset="-78"/>
              </a:rPr>
              <a:t>1 – </a:t>
            </a:r>
            <a:r>
              <a:rPr kumimoji="0" lang="ar-KW" sz="4400" b="1">
                <a:solidFill>
                  <a:srgbClr val="008080"/>
                </a:solidFill>
                <a:cs typeface="Traditional Arabic" pitchFamily="2" charset="-78"/>
              </a:rPr>
              <a:t>ماهي جوانب اهتمام الإسلام بالأخلاق ؟</a:t>
            </a:r>
            <a:endParaRPr kumimoji="0" lang="en-US" sz="4400">
              <a:solidFill>
                <a:srgbClr val="008080"/>
              </a:solidFill>
              <a:cs typeface="Traditional Arabic" pitchFamily="2" charset="-78"/>
            </a:endParaRPr>
          </a:p>
        </p:txBody>
      </p:sp>
      <p:sp>
        <p:nvSpPr>
          <p:cNvPr id="50183" name="Text Box 7"/>
          <p:cNvSpPr txBox="1">
            <a:spLocks noChangeArrowheads="1"/>
          </p:cNvSpPr>
          <p:nvPr/>
        </p:nvSpPr>
        <p:spPr bwMode="auto">
          <a:xfrm>
            <a:off x="762000" y="2465388"/>
            <a:ext cx="807561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eaLnBrk="1" hangingPunct="1"/>
            <a:r>
              <a:rPr kumimoji="0" lang="ar-SA" sz="4400" b="1">
                <a:solidFill>
                  <a:srgbClr val="008080"/>
                </a:solidFill>
                <a:cs typeface="Traditional Arabic" pitchFamily="2" charset="-78"/>
              </a:rPr>
              <a:t>2 – </a:t>
            </a:r>
            <a:r>
              <a:rPr kumimoji="0" lang="ar-KW" sz="4400" b="1">
                <a:solidFill>
                  <a:srgbClr val="008080"/>
                </a:solidFill>
                <a:cs typeface="Traditional Arabic" pitchFamily="2" charset="-78"/>
              </a:rPr>
              <a:t>ماهي خصائص نظام الأخلاق في الإسلام ؟</a:t>
            </a:r>
            <a:endParaRPr kumimoji="0" lang="en-US" sz="4400">
              <a:solidFill>
                <a:srgbClr val="008080"/>
              </a:solidFill>
              <a:cs typeface="Traditional Arabic" pitchFamily="2" charset="-78"/>
            </a:endParaRPr>
          </a:p>
        </p:txBody>
      </p:sp>
      <p:sp>
        <p:nvSpPr>
          <p:cNvPr id="50184" name="Text Box 8"/>
          <p:cNvSpPr txBox="1">
            <a:spLocks noChangeArrowheads="1"/>
          </p:cNvSpPr>
          <p:nvPr/>
        </p:nvSpPr>
        <p:spPr bwMode="auto">
          <a:xfrm>
            <a:off x="1066800" y="3125788"/>
            <a:ext cx="777081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eaLnBrk="1" hangingPunct="1"/>
            <a:r>
              <a:rPr kumimoji="0" lang="ar-SA" sz="4400" b="1">
                <a:solidFill>
                  <a:srgbClr val="008080"/>
                </a:solidFill>
                <a:cs typeface="Traditional Arabic" pitchFamily="2" charset="-78"/>
              </a:rPr>
              <a:t>3 – </a:t>
            </a:r>
            <a:r>
              <a:rPr kumimoji="0" lang="ar-KW" sz="4400" b="1">
                <a:solidFill>
                  <a:srgbClr val="008080"/>
                </a:solidFill>
                <a:cs typeface="Traditional Arabic" pitchFamily="2" charset="-78"/>
              </a:rPr>
              <a:t>ما هي وسائل اكتساب الأخلاق ؟</a:t>
            </a:r>
            <a:endParaRPr kumimoji="0" lang="en-US" sz="4400">
              <a:solidFill>
                <a:srgbClr val="008080"/>
              </a:solidFill>
              <a:cs typeface="Traditional Arabic" pitchFamily="2" charset="-78"/>
            </a:endParaRPr>
          </a:p>
        </p:txBody>
      </p:sp>
      <p:sp>
        <p:nvSpPr>
          <p:cNvPr id="50185" name="Text Box 9"/>
          <p:cNvSpPr txBox="1">
            <a:spLocks noChangeArrowheads="1"/>
          </p:cNvSpPr>
          <p:nvPr/>
        </p:nvSpPr>
        <p:spPr bwMode="auto">
          <a:xfrm>
            <a:off x="1447800" y="5105400"/>
            <a:ext cx="73914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rtl="1" eaLnBrk="1" hangingPunct="1"/>
            <a:r>
              <a:rPr kumimoji="0" lang="ar-KW" sz="4400" b="1">
                <a:solidFill>
                  <a:srgbClr val="008080"/>
                </a:solidFill>
                <a:cs typeface="Traditional Arabic" pitchFamily="2" charset="-78"/>
              </a:rPr>
              <a:t>5</a:t>
            </a:r>
            <a:r>
              <a:rPr kumimoji="0" lang="ar-SA" sz="4400" b="1">
                <a:solidFill>
                  <a:srgbClr val="008080"/>
                </a:solidFill>
                <a:cs typeface="Traditional Arabic" pitchFamily="2" charset="-78"/>
              </a:rPr>
              <a:t> – </a:t>
            </a:r>
            <a:r>
              <a:rPr kumimoji="0" lang="ar-KW" sz="4400" b="1">
                <a:solidFill>
                  <a:srgbClr val="008080"/>
                </a:solidFill>
                <a:cs typeface="Traditional Arabic" pitchFamily="2" charset="-78"/>
              </a:rPr>
              <a:t>ماهي الوسائل التي يمكن أن يتعرف بها الإنسان على عيوبه ؟</a:t>
            </a:r>
            <a:endParaRPr kumimoji="0" lang="ar-SA" sz="4400" b="1">
              <a:solidFill>
                <a:srgbClr val="008080"/>
              </a:solidFill>
              <a:cs typeface="Traditional Arabic" pitchFamily="2" charset="-78"/>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69" y="152401"/>
            <a:ext cx="921031" cy="438656"/>
          </a:xfrm>
          <a:prstGeom prst="rect">
            <a:avLst/>
          </a:prstGeom>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0182"/>
                                        </p:tgtEl>
                                        <p:attrNameLst>
                                          <p:attrName>style.visibility</p:attrName>
                                        </p:attrNameLst>
                                      </p:cBhvr>
                                      <p:to>
                                        <p:strVal val="visible"/>
                                      </p:to>
                                    </p:set>
                                    <p:animEffect transition="in" filter="box(in)">
                                      <p:cBhvr>
                                        <p:cTn id="7" dur="500"/>
                                        <p:tgtEl>
                                          <p:spTgt spid="501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0183"/>
                                        </p:tgtEl>
                                        <p:attrNameLst>
                                          <p:attrName>style.visibility</p:attrName>
                                        </p:attrNameLst>
                                      </p:cBhvr>
                                      <p:to>
                                        <p:strVal val="visible"/>
                                      </p:to>
                                    </p:set>
                                    <p:anim calcmode="lin" valueType="num">
                                      <p:cBhvr additive="base">
                                        <p:cTn id="12" dur="500" fill="hold"/>
                                        <p:tgtEl>
                                          <p:spTgt spid="50183"/>
                                        </p:tgtEl>
                                        <p:attrNameLst>
                                          <p:attrName>ppt_x</p:attrName>
                                        </p:attrNameLst>
                                      </p:cBhvr>
                                      <p:tavLst>
                                        <p:tav tm="0">
                                          <p:val>
                                            <p:strVal val="#ppt_x"/>
                                          </p:val>
                                        </p:tav>
                                        <p:tav tm="100000">
                                          <p:val>
                                            <p:strVal val="#ppt_x"/>
                                          </p:val>
                                        </p:tav>
                                      </p:tavLst>
                                    </p:anim>
                                    <p:anim calcmode="lin" valueType="num">
                                      <p:cBhvr additive="base">
                                        <p:cTn id="13" dur="500" fill="hold"/>
                                        <p:tgtEl>
                                          <p:spTgt spid="50183"/>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50184"/>
                                        </p:tgtEl>
                                        <p:attrNameLst>
                                          <p:attrName>style.visibility</p:attrName>
                                        </p:attrNameLst>
                                      </p:cBhvr>
                                      <p:to>
                                        <p:strVal val="visible"/>
                                      </p:to>
                                    </p:set>
                                    <p:animEffect transition="in" filter="blinds(horizontal)">
                                      <p:cBhvr>
                                        <p:cTn id="18" dur="500"/>
                                        <p:tgtEl>
                                          <p:spTgt spid="5018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50180"/>
                                        </p:tgtEl>
                                        <p:attrNameLst>
                                          <p:attrName>style.visibility</p:attrName>
                                        </p:attrNameLst>
                                      </p:cBhvr>
                                      <p:to>
                                        <p:strVal val="visible"/>
                                      </p:to>
                                    </p:set>
                                    <p:animEffect transition="in" filter="blinds(horizontal)">
                                      <p:cBhvr>
                                        <p:cTn id="23" dur="500"/>
                                        <p:tgtEl>
                                          <p:spTgt spid="5018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50185"/>
                                        </p:tgtEl>
                                        <p:attrNameLst>
                                          <p:attrName>style.visibility</p:attrName>
                                        </p:attrNameLst>
                                      </p:cBhvr>
                                      <p:to>
                                        <p:strVal val="visible"/>
                                      </p:to>
                                    </p:set>
                                    <p:animEffect transition="in" filter="blinds(horizontal)">
                                      <p:cBhvr>
                                        <p:cTn id="28" dur="500"/>
                                        <p:tgtEl>
                                          <p:spTgt spid="50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p:bldP spid="50182" grpId="0"/>
      <p:bldP spid="50183" grpId="0"/>
      <p:bldP spid="50184" grpId="0"/>
      <p:bldP spid="50185" grpId="0"/>
    </p:bld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True"/>
  <p:tag name="HOTSPOTTYPE" val="DefinedInNavigator"/>
  <p:tag name="BRANCHTO" val="262"/>
</p:tagLst>
</file>

<file path=ppt/theme/theme1.xml><?xml version="1.0" encoding="utf-8"?>
<a:theme xmlns:a="http://schemas.openxmlformats.org/drawingml/2006/main" name="abstract28">
  <a:themeElements>
    <a:clrScheme name="">
      <a:dk1>
        <a:srgbClr val="000066"/>
      </a:dk1>
      <a:lt1>
        <a:srgbClr val="FFFFFF"/>
      </a:lt1>
      <a:dk2>
        <a:srgbClr val="666699"/>
      </a:dk2>
      <a:lt2>
        <a:srgbClr val="000000"/>
      </a:lt2>
      <a:accent1>
        <a:srgbClr val="33CCCC"/>
      </a:accent1>
      <a:accent2>
        <a:srgbClr val="FFFF66"/>
      </a:accent2>
      <a:accent3>
        <a:srgbClr val="FFFFFF"/>
      </a:accent3>
      <a:accent4>
        <a:srgbClr val="000056"/>
      </a:accent4>
      <a:accent5>
        <a:srgbClr val="ADE2E2"/>
      </a:accent5>
      <a:accent6>
        <a:srgbClr val="E7E75C"/>
      </a:accent6>
      <a:hlink>
        <a:srgbClr val="3399FF"/>
      </a:hlink>
      <a:folHlink>
        <a:srgbClr val="9966FF"/>
      </a:folHlink>
    </a:clrScheme>
    <a:fontScheme name="abstract28">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abstract28 1">
        <a:dk1>
          <a:srgbClr val="000000"/>
        </a:dk1>
        <a:lt1>
          <a:srgbClr val="FFFFFF"/>
        </a:lt1>
        <a:dk2>
          <a:srgbClr val="996633"/>
        </a:dk2>
        <a:lt2>
          <a:srgbClr val="FF9900"/>
        </a:lt2>
        <a:accent1>
          <a:srgbClr val="D60093"/>
        </a:accent1>
        <a:accent2>
          <a:srgbClr val="FFFF66"/>
        </a:accent2>
        <a:accent3>
          <a:srgbClr val="CAB8AD"/>
        </a:accent3>
        <a:accent4>
          <a:srgbClr val="DADADA"/>
        </a:accent4>
        <a:accent5>
          <a:srgbClr val="E8AAC8"/>
        </a:accent5>
        <a:accent6>
          <a:srgbClr val="E7E75C"/>
        </a:accent6>
        <a:hlink>
          <a:srgbClr val="FF9933"/>
        </a:hlink>
        <a:folHlink>
          <a:srgbClr val="FFCCFF"/>
        </a:folHlink>
      </a:clrScheme>
      <a:clrMap bg1="dk2" tx1="lt1" bg2="dk1" tx2="lt2" accent1="accent1" accent2="accent2" accent3="accent3" accent4="accent4" accent5="accent5" accent6="accent6" hlink="hlink" folHlink="folHlink"/>
    </a:extraClrScheme>
    <a:extraClrScheme>
      <a:clrScheme name="abstract28 2">
        <a:dk1>
          <a:srgbClr val="FFFFCC"/>
        </a:dk1>
        <a:lt1>
          <a:srgbClr val="FFFFFF"/>
        </a:lt1>
        <a:dk2>
          <a:srgbClr val="FFFFCC"/>
        </a:dk2>
        <a:lt2>
          <a:srgbClr val="996600"/>
        </a:lt2>
        <a:accent1>
          <a:srgbClr val="FFCC00"/>
        </a:accent1>
        <a:accent2>
          <a:srgbClr val="6666FF"/>
        </a:accent2>
        <a:accent3>
          <a:srgbClr val="FFFFE2"/>
        </a:accent3>
        <a:accent4>
          <a:srgbClr val="DADADA"/>
        </a:accent4>
        <a:accent5>
          <a:srgbClr val="FFE2AA"/>
        </a:accent5>
        <a:accent6>
          <a:srgbClr val="5C5CE7"/>
        </a:accent6>
        <a:hlink>
          <a:srgbClr val="999933"/>
        </a:hlink>
        <a:folHlink>
          <a:srgbClr val="990066"/>
        </a:folHlink>
      </a:clrScheme>
      <a:clrMap bg1="dk2" tx1="lt1" bg2="dk1" tx2="lt2" accent1="accent1" accent2="accent2" accent3="accent3" accent4="accent4" accent5="accent5" accent6="accent6" hlink="hlink" folHlink="folHlink"/>
    </a:extraClrScheme>
    <a:extraClrScheme>
      <a:clrScheme name="abstract28 3">
        <a:dk1>
          <a:srgbClr val="000000"/>
        </a:dk1>
        <a:lt1>
          <a:srgbClr val="FFFFFF"/>
        </a:lt1>
        <a:dk2>
          <a:srgbClr val="000000"/>
        </a:dk2>
        <a:lt2>
          <a:srgbClr val="FFFFFF"/>
        </a:lt2>
        <a:accent1>
          <a:srgbClr val="EAEAEA"/>
        </a:accent1>
        <a:accent2>
          <a:srgbClr val="969696"/>
        </a:accent2>
        <a:accent3>
          <a:srgbClr val="FFFFFF"/>
        </a:accent3>
        <a:accent4>
          <a:srgbClr val="000000"/>
        </a:accent4>
        <a:accent5>
          <a:srgbClr val="F3F3F3"/>
        </a:accent5>
        <a:accent6>
          <a:srgbClr val="878787"/>
        </a:accent6>
        <a:hlink>
          <a:srgbClr val="5F5F5F"/>
        </a:hlink>
        <a:folHlink>
          <a:srgbClr val="CBCBCB"/>
        </a:folHlink>
      </a:clrScheme>
      <a:clrMap bg1="lt1" tx1="dk1" bg2="lt2" tx2="dk2" accent1="accent1" accent2="accent2" accent3="accent3" accent4="accent4" accent5="accent5" accent6="accent6" hlink="hlink" folHlink="folHlink"/>
    </a:extraClrScheme>
    <a:extraClrScheme>
      <a:clrScheme name="abstract28 4">
        <a:dk1>
          <a:srgbClr val="000000"/>
        </a:dk1>
        <a:lt1>
          <a:srgbClr val="FFFFFF"/>
        </a:lt1>
        <a:dk2>
          <a:srgbClr val="990066"/>
        </a:dk2>
        <a:lt2>
          <a:srgbClr val="008080"/>
        </a:lt2>
        <a:accent1>
          <a:srgbClr val="D60093"/>
        </a:accent1>
        <a:accent2>
          <a:srgbClr val="FFFF66"/>
        </a:accent2>
        <a:accent3>
          <a:srgbClr val="CAAAB8"/>
        </a:accent3>
        <a:accent4>
          <a:srgbClr val="DADADA"/>
        </a:accent4>
        <a:accent5>
          <a:srgbClr val="E8AAC8"/>
        </a:accent5>
        <a:accent6>
          <a:srgbClr val="E7E75C"/>
        </a:accent6>
        <a:hlink>
          <a:srgbClr val="FF9933"/>
        </a:hlink>
        <a:folHlink>
          <a:srgbClr val="FF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نسق 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abstract28</Template>
  <TotalTime>290</TotalTime>
  <Words>1564</Words>
  <Application>Microsoft Office PowerPoint</Application>
  <PresentationFormat>On-screen Show (4:3)</PresentationFormat>
  <Paragraphs>79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abstract28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http://www.inzones.com</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title</dc:title>
  <dc:creator>mzafiri464</dc:creator>
  <cp:lastModifiedBy>desktop</cp:lastModifiedBy>
  <cp:revision>203</cp:revision>
  <dcterms:created xsi:type="dcterms:W3CDTF">2006-09-23T06:37:06Z</dcterms:created>
  <dcterms:modified xsi:type="dcterms:W3CDTF">2018-10-12T14:16:27Z</dcterms:modified>
</cp:coreProperties>
</file>