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9" r:id="rId6"/>
    <p:sldId id="270" r:id="rId7"/>
    <p:sldId id="260" r:id="rId8"/>
    <p:sldId id="261" r:id="rId9"/>
    <p:sldId id="262" r:id="rId10"/>
    <p:sldId id="271" r:id="rId11"/>
    <p:sldId id="272" r:id="rId12"/>
    <p:sldId id="263" r:id="rId13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114" d="100"/>
          <a:sy n="114" d="100"/>
        </p:scale>
        <p:origin x="-1470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fld id="{A6CC76A1-63E6-4E31-8960-BB9CBE391527}" type="datetimeFigureOut">
              <a:rPr lang="ar-SA"/>
              <a:pPr/>
              <a:t>11/01/1440</a:t>
            </a:fld>
            <a:endParaRPr lang="en-US"/>
          </a:p>
        </p:txBody>
      </p:sp>
      <p:sp>
        <p:nvSpPr>
          <p:cNvPr id="2560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  <a:endParaRPr lang="en-US" smtClean="0"/>
          </a:p>
          <a:p>
            <a:pPr lvl="1"/>
            <a:r>
              <a:rPr lang="ar-SA" smtClean="0"/>
              <a:t>المستوى الثاني</a:t>
            </a:r>
            <a:endParaRPr lang="en-US" smtClean="0"/>
          </a:p>
          <a:p>
            <a:pPr lvl="2"/>
            <a:r>
              <a:rPr lang="ar-SA" smtClean="0"/>
              <a:t>المستوى الثالث</a:t>
            </a:r>
            <a:endParaRPr lang="en-US" smtClean="0"/>
          </a:p>
          <a:p>
            <a:pPr lvl="3"/>
            <a:r>
              <a:rPr lang="ar-SA" smtClean="0"/>
              <a:t>المستوى الرابع</a:t>
            </a:r>
            <a:endParaRPr lang="en-US" smtClean="0"/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fld id="{6D8E6510-6F6E-453A-B6CB-35A3F19AC2A6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2100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1DA9CC-7B34-4C98-849A-0658D553BEC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553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F4297-9A24-4518-9A6D-FD304B5986A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758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D5F7C-005D-41E9-A846-55C2B4EA966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404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7397B-8CE7-4BC3-B793-0925E2A7764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723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BBC05-CFBF-4CA2-9DF4-D091E25BBFC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564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30F359-5253-42F0-9E75-1699195F392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222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99F5CD-A53B-40E8-B7E7-4D860FADBB6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048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56EB1-4A2C-4142-BA41-A70A7E506B7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287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C6A8D-2A67-4199-B4FD-C366032D2DF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49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D993-6A3C-4533-9BBD-2803BE59899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637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52683-CF80-4DB5-88AB-99A7464D8D9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18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fld id="{3BACF1F9-0E8E-40DD-B069-436645626BC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042988" y="1689100"/>
            <a:ext cx="7129462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10600" b="1" dirty="0">
                <a:solidFill>
                  <a:schemeClr val="bg1"/>
                </a:solidFill>
                <a:cs typeface="Traditional Arabic" pitchFamily="2" charset="-78"/>
              </a:rPr>
              <a:t>أم </a:t>
            </a:r>
            <a:r>
              <a:rPr lang="ar-SA" sz="10600" b="1" dirty="0" err="1">
                <a:solidFill>
                  <a:schemeClr val="bg1"/>
                </a:solidFill>
                <a:cs typeface="Traditional Arabic" pitchFamily="2" charset="-78"/>
              </a:rPr>
              <a:t>سلمة</a:t>
            </a:r>
            <a:r>
              <a:rPr lang="ar-SA" sz="10600" b="1" dirty="0">
                <a:solidFill>
                  <a:schemeClr val="bg1"/>
                </a:solidFill>
                <a:cs typeface="Traditional Arabic" pitchFamily="2" charset="-78"/>
              </a:rPr>
              <a:t> المخزومية رضي الله عنها</a:t>
            </a:r>
            <a:endParaRPr lang="ar-SA" sz="10600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5013325"/>
            <a:ext cx="2889510" cy="1376175"/>
          </a:xfrm>
          <a:prstGeom prst="rect">
            <a:avLst/>
          </a:prstGeom>
          <a:effectLst>
            <a:outerShdw blurRad="50800" dist="25400" dir="5400000" algn="ctr" rotWithShape="0">
              <a:schemeClr val="bg1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68313" y="981075"/>
            <a:ext cx="8135937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هي أم المؤمنين ، هند بنت أبي أمية حذيفة بن المغيرة المخزومية القرشية المشهورة بكنيتها أم سلمة ، والدها سيّد من سادات قريشٍ المعدودين ، وكان بين الناس مشهوراً بالكرم وشدّة السخاء حتى لُقّب بـ : " زادُ الراكب " ، إذ كان يمنع من يرافقه في سفره أن يتزوّد لرحلته ويكفيه مؤونة ذلك .</a:t>
            </a:r>
          </a:p>
          <a:p>
            <a:pPr algn="just"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وهي بنت عم خالد بن الوليد رضي الله عنه ، وبنت عم أبي جهل بن هشام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900113" y="981075"/>
            <a:ext cx="7559675" cy="545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4400" b="1">
                <a:solidFill>
                  <a:schemeClr val="bg1"/>
                </a:solidFill>
                <a:cs typeface="Traditional Arabic" pitchFamily="2" charset="-78"/>
              </a:rPr>
              <a:t>كانت أم سلمة رضي الله عنها من الجيل الأوّل الذي أسلم مبكّرا في مكة ، ونالت في ذلك ما ناله المؤمنون من صنوف الأذى وألوان العذاب ، حتى أذن الله للمؤمنين بالهجرة الأولى إلى الحبشة ، لتنطلق هي وزوجها عبد الله بن عبد الأسد المخزومي مهاجريْن في سبيل الله ، فارّين بدينهم من أذى قريشٍ واضطهادها ، محتمين بحمى النجاشي الملك العادل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827088" y="908050"/>
            <a:ext cx="7561262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3600" b="1">
                <a:solidFill>
                  <a:schemeClr val="bg1"/>
                </a:solidFill>
                <a:cs typeface="Traditional Arabic" pitchFamily="2" charset="-78"/>
              </a:rPr>
              <a:t>ولما أرادت تلك الأسرة أن تهاجر إلى المدينة ، واجهت الكثير من المصاعب والابتلاءات ، فقد تسامع قومها بنو المغيرة بتأهّبها وزوجها للرحيل فقالوا لزوجها : " هذه نفسك غلبْتنا عليها ، فعلام نتركك تأخذ أم سلمة وتسافر بها ؟ " ، فنزعوا خطام البعير من يده وأخذوها منه ، فغضب لذلك بنو عبد الأسد قوم زوجها وقالوا : " والله لا نترك ابننا عندها إذ نزعتموها من صاحبنا " ،  فتجاذبوا الولد بينهم حتى خلعوا يده ، وانطلق به بنو عبد الأسد ، وظلّت أم سلمة عند بني المغيرة وانطلق الزوج مهاجراً لوحده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900113" y="404813"/>
            <a:ext cx="7632700" cy="61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وهكذا تفرّق شمل الأسرة ، وابتليت بلاءً عظيماً ، فالزوج هاجر إلى المدينة ، والزوجة عند أهلها في مكة ، والولد مع أهل أبيه ، مما كان له عظيم الأثر على نفس   أم سلمة رضي الله عنها ، فكانت تخرج كل يوم إلى بطحاء مكة تبكي ، وتتألم لما أصابها ، وظلّت على حالها قرابة سنة ، حتى مرّ بها رجل من قومها وهي تبكي ، فرحمها ورقّ لحالها ، فانطلق إلى قومه قائلاً لهم : " ألا تطلقون سبيل هذه المسكينة ؟ فإنكم فرقتم بينها وبين زوجها وبين ولدها " ، فأجابوه لذلك وقالوا لها : " الحقي بزوجك إن شئت " 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755650" y="304800"/>
            <a:ext cx="7777163" cy="642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3200" b="1">
                <a:solidFill>
                  <a:schemeClr val="bg1"/>
                </a:solidFill>
                <a:cs typeface="Traditional Arabic" pitchFamily="2" charset="-78"/>
              </a:rPr>
              <a:t>     ولما سمع  بنو عبد الأسد ذلك ردّوا عليها ولدها ، فانطلقت من فورها إلى مكة ، تقول أم سلمة رضي الله عنها واصفةً رحلتها : " فجهّزت راحلتي ، ووضعت ابني في حجري ، ثم خرجت أريد زوجي بالمدينة ، وما معي أحد من خلق الله ، حتى إذا كنت بالتنعيم – موضع من مكة - لقيت عثمان بن طلحة - وكان يومئذٍ مشركاً - ، فقال لي : إلى أين ؟ ، قلت : أريد زوجي بالمدينة ، فقال : هل معك أحد ؟ ، فقلت : لا والله ، ما معي إلا الله وابني هذا ، فأخذته النخوة فقال : والله لا أتركك ، فأخذ بخطام البعير فانطلق معي يقودني ، فوالله ما صحبت رجلاً من العرب أكرم منه ، كان إذا نزل المنزل أناخ بي ثم تنحّى إلى شجرة فاضطجع تحتها ، فإذا دنا الرواح قام إلى بعيري فجهّزه ، ثم استأخر عني وقال : اركبي ، فإذا ركبت واستويت على بعيري أتى فأخذ بخطامه فقادني ، فلم يزل يصنع ذلك حتى أقدمني المدينة " .</a:t>
            </a:r>
            <a:endParaRPr lang="en-US" sz="3200" b="1">
              <a:solidFill>
                <a:schemeClr val="bg1"/>
              </a:solidFill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539750" y="476250"/>
            <a:ext cx="7993063" cy="61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     وفي غزوة أحد أُصيب زوجها بجرح عميق ، وبعد شهور تُوفي رضي الله عنه متأثراً بجرحه ، وهذا ابتلاء آخر يصيب أم سلمة ، بعد رحيل زوجها من الدنيا تاركاً وراءه أربعة من الأولاد هم: برة وسلمة ، وعمر، ودرة ، فأشفق عليها صاحب رسول الله صلى الله عليه وسلم أبو بكرالصديق - رضي الله عنه- فخطبها ، إلا أنها لم تقبل ، وصبرت مع أبنائها . </a:t>
            </a:r>
          </a:p>
          <a:p>
            <a:pPr algn="just"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     وكان رسول الله صلى الله عليه وسلم يفكر في أمر تلك المرأة الكريمة ، المؤمنة الصادقة ، الوفية الصابرة ، فتقدم لها وتزوجها مكافأة ومواساة لها ، ورعاية لأبنائها .</a:t>
            </a:r>
            <a:endParaRPr lang="en-US" sz="4000" b="1">
              <a:solidFill>
                <a:schemeClr val="bg1"/>
              </a:solidFill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684213" y="476250"/>
            <a:ext cx="7775575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3200" b="1">
                <a:solidFill>
                  <a:schemeClr val="bg1"/>
                </a:solidFill>
                <a:cs typeface="Traditional Arabic" pitchFamily="2" charset="-78"/>
              </a:rPr>
              <a:t>     تقول أم سلمة رضي الله عنها : سمعت رسول الله صلى الله عليه وسلم يقول : ( ما من مسلم تصيبه مصيبة فيقول ما أمره الله { إنا لله وإنا إليه راجعون } اللهم أجرني في مصيبتي وأخلف لي خيراً منها إلا أخلف الله له خيراً منها ، فلما مات أبو سلمة قلت : أي المسلمين خير من أبي سلمة ؟ أول بيت هاجر إلى رسول الله صلى الله عليه وسلم ، ثم إني قلتها ، فأخلف الله لي رسول الله صلى الله عليه وسلم ، قالت: أرسل إليّ رسول الله صلى الله عليه وسلم حاطب بن أبي بلتعة يخطبني له ، فقلت: إني كبيرة السنّ ، وأنا غيور-أي تغار من ضرائرها من النساء - وذات عيال ، فقال صلى الله عليه وسلم : أنا أكبر منك ، وأما الغيرة فيذهبها الله عز وجل، وأما العيال فإلى الله ورسوله ) رواه مسلم ، فتزوّجها النبي صلى الله عليه وسلم في شوال سنة أربع من الهجرة.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971550" y="836613"/>
            <a:ext cx="7416800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     وقد أخذت أم سلمة حظّاً وافراً من أنوار النبوّة وعلومها ، حتى غدت ممن يُشار إليها بالبنان فقها وعلماً ، بل كان الصحابة يفدون إليها ويستفتونها في العديد من المسائل ، ويحتكمون إليها عند الاختلاف ، ومن ذلك أن أبا هريرة وبن عباس اختلفا في عدة المتوفى عنها زوجها إذا وضعت حملها ، فقال أبو هريرة : لها أن تتزوج ، وقال ابن عباس : بل تعتدّ أبعد الأجلين ، فبعثوا إلى أم سلمة فقضت بصحّة رأي أبي هريرة رضي الله عنهم.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611188" y="260350"/>
            <a:ext cx="7921625" cy="642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3200" b="1">
                <a:solidFill>
                  <a:schemeClr val="bg1"/>
                </a:solidFill>
                <a:cs typeface="Traditional Arabic" pitchFamily="2" charset="-78"/>
              </a:rPr>
              <a:t>     وكانت- رضي الله عنها- من النساء العاقلات الناضجات ، يشهد لهذا ما حدث يوم الحديبية ، بعد كتابة الصلح ، حين أمر رسول الله صلى الله عليه وسلم أصحابه بالتحلل من نسكهم ، وحثّهم على النحر ثم الحلق ، فشقّ ذلك على الصحابة الكرام ، ولم يفعلوا ، فدخل رسول الله صلى الله عليه وسلم على أم سلمة مغضباً ، فذكر لها ما كان من أمر المسلمين وإعراضهم عن أمره ، ففطنت - رضي الله عنها –إلى سبب إعراضهم وعدم امتثالهم ، فقالت للنبي صلى الله عليه وسلم : يا رسول الله أتحب أن يمتثلوا لأمرك ؟ ، اخرج فلا تكلم أحداً منهم كلمة حتى تنحر بدنتك وتدعو حالقك فيحلقك ، فقام وخرج ، ولم يكلم أحداً حتى نحر بدنته ودعا حالقه فحلقه ، فلما رأى الناس ذلك قاموا فنحروا فجعل بعضهم يحلق بعضاً ، قال الإمام ابن حجر : " وإشارتها على النبي صلى الله عليه وسلم يوم الحديبية تدل على وفور عقلها وصواب رأيها "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331913" y="836613"/>
            <a:ext cx="6985000" cy="545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4400" b="1">
                <a:solidFill>
                  <a:schemeClr val="bg1"/>
                </a:solidFill>
                <a:cs typeface="Traditional Arabic" pitchFamily="2" charset="-78"/>
              </a:rPr>
              <a:t>     وفي شهر ذي القعدة من العام التاسع والخمسين للهجرة أسلمت روحها الطاهرة إلى خالقها ، وكانت قد بلغت من العمر أربعاً وثمانين سنة ، حين بلغها مقتَلُ الحسين ، فوجَمَت لذلك ، وحَزِنَت عليه كثيراً ، و غُشيَ عليها ، ولم تلَبث بعدهُ إلا يَسيراً ، فكانت آخر أمهات المؤمنين موتاً ، فرضي الله عنها ، وعن جميع أمهات المؤمنين .</a:t>
            </a:r>
            <a:endParaRPr lang="en-US" sz="4400" b="1">
              <a:solidFill>
                <a:schemeClr val="bg1"/>
              </a:solidFill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143000" y="1038225"/>
            <a:ext cx="716280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4400" b="1" dirty="0">
                <a:solidFill>
                  <a:schemeClr val="bg1"/>
                </a:solidFill>
                <a:cs typeface="Traditional Arabic" pitchFamily="2" charset="-78"/>
              </a:rPr>
              <a:t>أخذت المادة من موقع الشبكة الإسلامية :</a:t>
            </a:r>
            <a:endParaRPr lang="en-US" sz="44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 rtl="0">
              <a:defRPr/>
            </a:pPr>
            <a:r>
              <a:rPr lang="en-US" sz="3600" b="1" dirty="0">
                <a:solidFill>
                  <a:schemeClr val="bg1"/>
                </a:solidFill>
              </a:rPr>
              <a:t>http://www.islamweb.net/</a:t>
            </a:r>
            <a:endParaRPr lang="en-US" sz="72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>
              <a:defRPr/>
            </a:pPr>
            <a:r>
              <a:rPr lang="ar-SA" sz="4400" b="1" dirty="0">
                <a:solidFill>
                  <a:schemeClr val="bg1"/>
                </a:solidFill>
                <a:cs typeface="Traditional Arabic" pitchFamily="2" charset="-78"/>
              </a:rPr>
              <a:t>وتم التصميم من قبل </a:t>
            </a:r>
            <a:r>
              <a:rPr lang="ar-KW" sz="4400" b="1" dirty="0" smtClean="0">
                <a:solidFill>
                  <a:schemeClr val="bg1"/>
                </a:solidFill>
                <a:cs typeface="Traditional Arabic" pitchFamily="2" charset="-78"/>
              </a:rPr>
              <a:t>موقع: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437112"/>
            <a:ext cx="2889510" cy="1376175"/>
          </a:xfrm>
          <a:prstGeom prst="rect">
            <a:avLst/>
          </a:prstGeom>
          <a:effectLst>
            <a:outerShdw blurRad="50800" dist="25400" dir="5400000" algn="ctr" rotWithShape="0">
              <a:schemeClr val="bg1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831</Words>
  <Application>Microsoft Office PowerPoint</Application>
  <PresentationFormat>On-screen Show (4:3)</PresentationFormat>
  <Paragraphs>16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Traditional Arabic</vt:lpstr>
      <vt:lpstr>تصميم افتراضي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users</dc:creator>
  <cp:lastModifiedBy>desktop</cp:lastModifiedBy>
  <cp:revision>17</cp:revision>
  <dcterms:created xsi:type="dcterms:W3CDTF">2007-01-19T19:34:36Z</dcterms:created>
  <dcterms:modified xsi:type="dcterms:W3CDTF">2018-09-21T18:26:02Z</dcterms:modified>
</cp:coreProperties>
</file>