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1824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ar-KW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2D83E263-2930-4760-87FB-6C9305AC7A45}" type="datetimeFigureOut">
              <a:rPr lang="ar-SA" altLang="ar-KW"/>
              <a:pPr/>
              <a:t>07/01/1440</a:t>
            </a:fld>
            <a:endParaRPr lang="en-US" altLang="ar-KW"/>
          </a:p>
        </p:txBody>
      </p:sp>
      <p:sp>
        <p:nvSpPr>
          <p:cNvPr id="2662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أنماط النص الرئيسي</a:t>
            </a:r>
            <a:endParaRPr lang="en-US" altLang="ar-KW" smtClean="0"/>
          </a:p>
          <a:p>
            <a:pPr lvl="1"/>
            <a:r>
              <a:rPr lang="ar-SA" altLang="ar-KW" smtClean="0"/>
              <a:t>المستوى الثاني</a:t>
            </a:r>
            <a:endParaRPr lang="en-US" altLang="ar-KW" smtClean="0"/>
          </a:p>
          <a:p>
            <a:pPr lvl="2"/>
            <a:r>
              <a:rPr lang="ar-SA" altLang="ar-KW" smtClean="0"/>
              <a:t>المستوى الثالث</a:t>
            </a:r>
            <a:endParaRPr lang="en-US" altLang="ar-KW" smtClean="0"/>
          </a:p>
          <a:p>
            <a:pPr lvl="3"/>
            <a:r>
              <a:rPr lang="ar-SA" altLang="ar-KW" smtClean="0"/>
              <a:t>المستوى الرابع</a:t>
            </a:r>
            <a:endParaRPr lang="en-US" altLang="ar-KW" smtClean="0"/>
          </a:p>
          <a:p>
            <a:pPr lvl="4"/>
            <a:r>
              <a:rPr lang="ar-SA" altLang="ar-KW" smtClean="0"/>
              <a:t>المستوى الخامس</a:t>
            </a:r>
            <a:endParaRPr lang="en-US" altLang="ar-KW" smtClean="0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ar-KW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62522B12-65E1-4852-841D-105981FAD439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2906B8-A20D-4684-85E0-60E92EB22EC3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26288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C65BDC-F6AB-4E3C-B6D8-959D8A275643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128281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643870-3E2A-4389-8C81-9DA3087B04C4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1285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76716C-B233-42CF-B520-493D326E5EB4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927742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52B10-E31C-4FF6-A4FF-06294A0DD5DC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69321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BAD735-71EC-416B-A068-93276E2B4B4B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02782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FB0D4F-5FBE-4531-8CFE-B71B7A086ED2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79240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A5DEA2-E8BA-41D1-A85C-6B90664ED27D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89964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EE50DA-FD0F-40C9-9BCD-A5AD959205E2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99388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13A9F1-A71C-4A79-A1E6-0F66F83A14FE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1144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4B0C04-83EF-46F2-B821-4FFCF8527EB2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027812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أنماط النص الرئيسي</a:t>
            </a:r>
          </a:p>
          <a:p>
            <a:pPr lvl="1"/>
            <a:r>
              <a:rPr lang="ar-SA" altLang="ar-KW" smtClean="0"/>
              <a:t>المستوى الثاني</a:t>
            </a:r>
          </a:p>
          <a:p>
            <a:pPr lvl="2"/>
            <a:r>
              <a:rPr lang="ar-SA" altLang="ar-KW" smtClean="0"/>
              <a:t>المستوى الثالث</a:t>
            </a:r>
          </a:p>
          <a:p>
            <a:pPr lvl="3"/>
            <a:r>
              <a:rPr lang="ar-SA" altLang="ar-KW" smtClean="0"/>
              <a:t>المستوى الرابع</a:t>
            </a:r>
          </a:p>
          <a:p>
            <a:pPr lvl="4"/>
            <a:r>
              <a:rPr lang="ar-SA" altLang="ar-KW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A846590E-8113-4194-B112-01C5D8F0DC8E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971550" y="1473200"/>
            <a:ext cx="7273925" cy="41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KW" sz="8800" b="1">
                <a:cs typeface="Traditional Arabic" panose="02020603050405020304" pitchFamily="18" charset="-78"/>
              </a:rPr>
              <a:t>أم حبيبة </a:t>
            </a:r>
          </a:p>
          <a:p>
            <a:pPr algn="ctr" eaLnBrk="1" hangingPunct="1"/>
            <a:r>
              <a:rPr lang="ar-SA" altLang="ar-KW" sz="8800" b="1">
                <a:cs typeface="Traditional Arabic" panose="02020603050405020304" pitchFamily="18" charset="-78"/>
              </a:rPr>
              <a:t>رملة بنت أبي سفيان رضي الله عنها</a:t>
            </a:r>
            <a:endParaRPr lang="ar-SA" altLang="ar-KW" sz="8800">
              <a:cs typeface="Traditional Arabic" panose="02020603050405020304" pitchFamily="18" charset="-78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93" y="4972279"/>
            <a:ext cx="2592288" cy="12346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684213" y="923925"/>
            <a:ext cx="7848600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5400" b="1">
                <a:cs typeface="Traditional Arabic" panose="02020603050405020304" pitchFamily="18" charset="-78"/>
              </a:rPr>
              <a:t>هي أم المؤمنين ، رملة بنت أبي سفيان ، صخر بن حرب بن أمية القرشية ، أمّها صفية بنت أبي العاص بن أمية ، وأخواها معاوية كاتب وحي رسول الله صلى الله عليه وسلم ، و عتبة والي عمر بن الخطاب على الطائف 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539750" y="877888"/>
            <a:ext cx="8135938" cy="521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4800" b="1">
                <a:cs typeface="Traditional Arabic" panose="02020603050405020304" pitchFamily="18" charset="-78"/>
              </a:rPr>
              <a:t>   وهي بنت عم الرسول صلى الله عليه وسلم ، وليس من أزواجه من هي أقرب نسباً إليه منها ، ولا في نسائه من هي أكثر صداقاً منها ، ولا من تزوج بها وهي نائية الديار أبعد منها. </a:t>
            </a:r>
          </a:p>
          <a:p>
            <a:pPr algn="just" eaLnBrk="1" hangingPunct="1"/>
            <a:r>
              <a:rPr lang="ar-SA" altLang="ar-KW" sz="4800" b="1">
                <a:cs typeface="Traditional Arabic" panose="02020603050405020304" pitchFamily="18" charset="-78"/>
              </a:rPr>
              <a:t>   ولدت قبل الإسلام ، وكانت تكنى أم حبيبة ، نسبة إلى ابنتها من زوجها الأول ، وهي من الثلّة المؤمنة التي أسلمت مبكراً في مكة.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684213" y="658813"/>
            <a:ext cx="7775575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4000" b="1">
                <a:cs typeface="Traditional Arabic" panose="02020603050405020304" pitchFamily="18" charset="-78"/>
              </a:rPr>
              <a:t>    تزوجت عبيد الله بن جحش الأسدي ، وعاشت معه تلك التجربة القاسية التي لاقاها المؤمنون في بدايات الدعوة المكيّة ، وما انطوت عليه من معاناة مريرة وأحداث مروعة ، ولم يكن ثمّة مخرجٍ من هذه الحال سوى هجرة الأوطان وترك الديار ، إلى أرضٍ تسمح لهم بحريّة العبادة ، ووقع الاختيار على أرض الحبشة ، وهكذا هاجرت أم حبيبة مع زوجها إلى الحبشة ليظفروا بالأمن والأمان ، ولم تدم سعادتها طويلاً ، فقد حدث لها ما لم يكن في الحسبان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827088" y="658813"/>
            <a:ext cx="7777162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4000" b="1">
                <a:cs typeface="Traditional Arabic" panose="02020603050405020304" pitchFamily="18" charset="-78"/>
              </a:rPr>
              <a:t>     تقول أم حبيبة : " رأيت في النوم كأن عبيد الله بن جحش زوجي بأسوأ صورة وأشوهها ، ففزعت ، فقلت في نفسي: تغيّرت والله حاله ، فلما أصبح الصباح دعاني وقال لي : يا أم حبيبة ، إني نظرت في الدين قبل إسلامي ، فلم أرى ديناً خيراً من النصرانية ، وكنت قد دنت بها ، ثم أسلمتُ ودخلتُ في دين محمد ، ولكني الآن أرجع إلى النصرانية ، ففزعتُ من قوله وقلت : والله ما هو خيرٌ لك . وأخبرتُه بالرؤيا التي رأيتها فيه ، فلم يحفل بهـا ، وأكبّ على الخمر يعاقرها حتى مات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755650" y="652463"/>
            <a:ext cx="7704138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3600" b="1">
                <a:cs typeface="Traditional Arabic" panose="02020603050405020304" pitchFamily="18" charset="-78"/>
              </a:rPr>
              <a:t>    فأصابني من ذلك همٌّ وغمٌّ عظيمين ، إلى أن رأيت فيما يرى النائم من يناديني قائلاً : يا أم المؤمنين ، فأوّلتها أن رسول الله يتزوجني ، فما هو إلا أن انقضت عدّتي ، حتى أتاني رسول النجاشي يستأذن  الدخول عليّ ، فإذا هي جاريةٌ له يقال لها أبرهة ، كانت تقوم على ثيابه ودهنه ، فدخلتْ عليّ فقالت : إن الملك يقول لك : إن رسول الله صلى الله عليه وسلم كتب إليّ أن أزوجك إيّاه ، ففرحت وقلت : بشّرك الله بخير ، فقالت لي : يقول لك الملك وكّلي من يزوّجك ، فأرسلت إلى خالد بن سعيد العاص فوكّلته ، وأعطيتُ الجارية ما عندي من حليٍّ وجواهر مكافأةً لها على ما بشّرتني به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827088" y="476250"/>
            <a:ext cx="7705725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2800" b="1">
                <a:cs typeface="Traditional Arabic" panose="02020603050405020304" pitchFamily="18" charset="-78"/>
              </a:rPr>
              <a:t>     فلما كان العشي أمر النجاشي بحضور جعفر بن أبي طالب ومن معه من المسلمين ، فخطب النجاشي فقال : الحمد لله الملك القدوس السلام ، المؤمن المهيمن العزيز الجبار ، وأشهد أن لا إله إلا الله وأن محمدا عبده ورسوله ، وأنّه الذي بشر به عيسى بن مريم عليه السلام ، أما بعد : فإن رسول الله صلى الله عليه وسلم كتب إليّ أن أزوجه أم حبيبة بنت أبي سفيان ، فأجبته إلى ما دعا إليه ، وقد أصدقتها أربعمائة دينار . ثم سكب الدنانير بين يدي القوم ، فتكلم خالد بن سعيد فقال : الحمد لله أحمده وأستعينه وأستنصره ، وأشهد أن لا إله إلا الله وأن محمداً عبده ورسوله ، أرسله بالهدى ودين الحق ليظهره على الدين كله ولو كره المشركون ، أما بعد : فقد أجبتُ إلى ما دعا إليه رسول الله صلى الله عليه وسلم ، وزوّجته أم حبيبة ابنة أبي سفيان ، فبارك الله لرسوله . ثم قام ودفع إليّ الدنانير ، ثم أرادوا أن يقوموا ، فقال لهم النجاشي : اجلسوا ؛ فإنّ سنّة الأنبياء إذا تزوجوا أن يؤكل طعامٌ على الزواج ، فدعا بطعام فأكلوا ثم تفرقوا ".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971550" y="911225"/>
            <a:ext cx="74168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3200" b="1">
                <a:cs typeface="Traditional Arabic" panose="02020603050405020304" pitchFamily="18" charset="-78"/>
              </a:rPr>
              <a:t>وتواصل أم حبيبة سرد قصتها قائلةً : " فلما وصل إليّ المال أرسلتُ إلى الجارية التي بشّرتني ، فقلت لها : إني كنت أعطيتك ما أعطيتك يومئذٍ ولا مال بيدي ، فهذه خمسون مثقالا فخذيها واستغني بها ، لكنها ردّت إليّ كل ما أعطيتها ، وقالت : عزم عليّ الملك ألا آخذ منك شيئا ، وإني قد تبعت دين رسول الله صلى الله عليه وسلم وأسلمت لله ، فحاجتي إليك أن تقرئي رسول الله مني السلام ، وتعلميه أني قد اتبعت دينه ، فلما قدمتُ على رسول الله صلى الله عليه وسلم مع شرحبيل بن حسنة أخبرته كيف كانت الخطبة ، وما فعلت بي الجارية ، فتبسّم رسول الله صلى الله عليه وسلم وقال : ( وعليها السلام ورحمة الله )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632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4000" b="1">
                <a:cs typeface="Traditional Arabic" panose="02020603050405020304" pitchFamily="18" charset="-78"/>
              </a:rPr>
              <a:t>   لقد احتفلت المدينة بهذا الحدث العظيم سنة 7هـ ، وكان عمرها يومئذٍ 36سنة ، وأنزل الله تعالى في شأن هذا الزواج المبارك قوله : {عسى الله أن يجعل بينكم وبين الذين عاديتم منهم مودة } ( الممتحنة : 7 ) ، يقول ابن عباس رضي الله عنهما : " ..فكانت المودة التي جعل الله بينهم تزويج النبي صلى الله عليه وسلم أم حبيبة بنت أبي سفيان ، فصارت أم المؤمنين ، وصار معاوية خال المؤمنين "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898525" y="549275"/>
            <a:ext cx="7561263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3600" b="1">
                <a:cs typeface="Traditional Arabic" panose="02020603050405020304" pitchFamily="18" charset="-78"/>
              </a:rPr>
              <a:t>     هذا وقد شهد لها القريب والبعيد بالذكاء والفطنة ، والفصاحة والبلاغة ، ، وكانت فوق ذلك من الصابرات المجاهدات ، ويظهر جهادها وصبرها من خلال هجرتها إلى الحبشة مع زوجها ، تاركة أهلها وقومها ، ثم صبرها على الإسلام عندما تنصّر زوجها ، مما أدى إلى انفصالها عنه ، فصارت وحيدة لا زوج لها ولا أهل ، وفي غربة عن الديار ، لكن الإسلام يصنع العجائب إذا لامس شغاف القلوب ، فثبتت في موطن لا يثبت فيه إلا القليل ، مما رفع قدرها ، وأعلى منزلتها في نفس رسول الله صلى الله عليه وسلم ، فأراد مواساتها بزواجه منها 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920038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4000" b="1">
                <a:cs typeface="Traditional Arabic" panose="02020603050405020304" pitchFamily="18" charset="-78"/>
              </a:rPr>
              <a:t>     وكان لها مع والدها أبي سفيان وقفة براءٍ من الشرك وأهله ، فإنه لمّا قدم المدينة راغباً في تمديد الهدنة ، دخل على ابنته أم حبيبة ، فلما ذهب ليجلس على فراش رسول الله صلى الله عليه وسلم طوته دونه ، فاستنكر والدها ذلك وقال : " يا بنيّة ، أرغبتِ بهذا الفراش عنّي؟ ، أم أم رغبتِ بي عنه ؟ "، فأجابته إجابة المعتزّ بدينه المفتخر بإيمانه : "بل هو فراش رسول الله صلى الله عليه وسلم ، وأنت امرؤ نجسٌ مشرك " 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900113" y="908050"/>
            <a:ext cx="7561262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2800" b="1">
                <a:cs typeface="Traditional Arabic" panose="02020603050405020304" pitchFamily="18" charset="-78"/>
              </a:rPr>
              <a:t>     وأما إسهامها في باب الرواية ، فقد روت عدداً من الأحاديث النبوية ، منها ما جاء في "الصحيحين" : أنه لما جاء نعي أبي سفيان من الشام دعت أم حبيبة رضي الله عنها بصفرة في اليوم الثالث ، فمسحت عارضيها وذراعيها ، وقالت إني كنت عن هذا لغنية لولا أني سمعت النبي صلى الله عليه وسلم يقول: ( لا يحل لامرأة تؤمن بالله واليوم الآخر أن تحد على ميت فوق ثلاث إلا على زوج ، فإنها تحد عليه أربعة أشهر وعشرا ) .</a:t>
            </a:r>
          </a:p>
          <a:p>
            <a:pPr algn="just" eaLnBrk="1" hangingPunct="1"/>
            <a:r>
              <a:rPr lang="ar-SA" altLang="ar-KW" sz="2800" b="1">
                <a:cs typeface="Traditional Arabic" panose="02020603050405020304" pitchFamily="18" charset="-78"/>
              </a:rPr>
              <a:t>ولما أحسّت بقرب رحيلها دعت عائشة رضي الله عنها وقالت لها : " قد كان بيننا ما يكون بين الضرائر ، فهل لك أن تحللينني من ذلك ؟ " ، فحلّلتها واستغفرت لها فقالت لها : " سررتِني سرّك الله " ، وأرسلت إلى أم سلمة رضي الله عنها بمثل ذلك ، ثم ماتت رضي الله عنها سنة أربع وأربعين للهجرة بالمدينة ، وقد بلغت من العمر اثنان وسبعون سنة ، فرضي الله عنها وأرضاها ، وجعل الجنة مأواها. 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1143000" y="1038225"/>
            <a:ext cx="71628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KW" sz="4400" b="1" dirty="0">
                <a:cs typeface="Traditional Arabic" panose="02020603050405020304" pitchFamily="18" charset="-78"/>
              </a:rPr>
              <a:t>أخذت المادة من موقع الشبكة الإسلامية :</a:t>
            </a:r>
            <a:endParaRPr lang="en-US" altLang="ar-KW" sz="4400" b="1" dirty="0">
              <a:cs typeface="Traditional Arabic" panose="02020603050405020304" pitchFamily="18" charset="-78"/>
            </a:endParaRPr>
          </a:p>
          <a:p>
            <a:pPr algn="ctr" rtl="0" eaLnBrk="1" hangingPunct="1"/>
            <a:r>
              <a:rPr lang="en-US" altLang="ar-KW" sz="3600" b="1" dirty="0"/>
              <a:t>http://www.islamweb.net/</a:t>
            </a:r>
            <a:endParaRPr lang="en-US" altLang="ar-KW" sz="7200" b="1" dirty="0">
              <a:cs typeface="Traditional Arabic" panose="02020603050405020304" pitchFamily="18" charset="-78"/>
            </a:endParaRPr>
          </a:p>
          <a:p>
            <a:pPr algn="ctr" eaLnBrk="1" hangingPunct="1"/>
            <a:r>
              <a:rPr lang="ar-SA" altLang="ar-KW" sz="4400" b="1" dirty="0">
                <a:cs typeface="Traditional Arabic" panose="02020603050405020304" pitchFamily="18" charset="-78"/>
              </a:rPr>
              <a:t>وتم التصميم من قبل </a:t>
            </a:r>
            <a:r>
              <a:rPr lang="ar-KW" altLang="ar-KW" sz="4400" b="1" dirty="0" smtClean="0">
                <a:cs typeface="Traditional Arabic" panose="02020603050405020304" pitchFamily="18" charset="-78"/>
              </a:rPr>
              <a:t>موقع:</a:t>
            </a:r>
            <a:endParaRPr lang="en-US" altLang="ar-KW" sz="4000" b="1" dirty="0"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356992"/>
            <a:ext cx="4306044" cy="2050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1102</Words>
  <Application>Microsoft Office PowerPoint</Application>
  <PresentationFormat>عرض على الشاشة (4:3)</PresentationFormat>
  <Paragraphs>18</Paragraphs>
  <Slides>13</Slides>
  <Notes>13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Arial</vt:lpstr>
      <vt:lpstr>Calibri</vt:lpstr>
      <vt:lpstr>Traditional Arabic</vt:lpstr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users</dc:creator>
  <cp:lastModifiedBy>مسير ماطر عجيل ناجى الظفيرى</cp:lastModifiedBy>
  <cp:revision>17</cp:revision>
  <dcterms:created xsi:type="dcterms:W3CDTF">2007-01-20T09:08:17Z</dcterms:created>
  <dcterms:modified xsi:type="dcterms:W3CDTF">2018-09-17T08:10:29Z</dcterms:modified>
</cp:coreProperties>
</file>