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7"/>
  </p:notesMasterIdLst>
  <p:sldIdLst>
    <p:sldId id="256" r:id="rId2"/>
    <p:sldId id="257" r:id="rId3"/>
    <p:sldId id="260" r:id="rId4"/>
    <p:sldId id="261" r:id="rId5"/>
    <p:sldId id="263" r:id="rId6"/>
    <p:sldId id="265" r:id="rId7"/>
    <p:sldId id="267" r:id="rId8"/>
    <p:sldId id="269" r:id="rId9"/>
    <p:sldId id="271" r:id="rId10"/>
    <p:sldId id="273" r:id="rId11"/>
    <p:sldId id="275" r:id="rId12"/>
    <p:sldId id="276" r:id="rId13"/>
    <p:sldId id="277" r:id="rId14"/>
    <p:sldId id="278" r:id="rId15"/>
    <p:sldId id="279" r:id="rId16"/>
    <p:sldId id="282" r:id="rId17"/>
    <p:sldId id="284" r:id="rId18"/>
    <p:sldId id="285" r:id="rId19"/>
    <p:sldId id="286" r:id="rId20"/>
    <p:sldId id="287" r:id="rId21"/>
    <p:sldId id="289" r:id="rId22"/>
    <p:sldId id="291" r:id="rId23"/>
    <p:sldId id="292" r:id="rId24"/>
    <p:sldId id="293" r:id="rId25"/>
    <p:sldId id="297" r:id="rId26"/>
    <p:sldId id="298" r:id="rId27"/>
    <p:sldId id="299" r:id="rId28"/>
    <p:sldId id="300" r:id="rId29"/>
    <p:sldId id="301" r:id="rId30"/>
    <p:sldId id="302" r:id="rId31"/>
    <p:sldId id="303" r:id="rId32"/>
    <p:sldId id="304" r:id="rId33"/>
    <p:sldId id="305" r:id="rId34"/>
    <p:sldId id="309" r:id="rId35"/>
    <p:sldId id="311" r:id="rId36"/>
    <p:sldId id="314" r:id="rId37"/>
    <p:sldId id="317" r:id="rId38"/>
    <p:sldId id="322" r:id="rId39"/>
    <p:sldId id="324" r:id="rId40"/>
    <p:sldId id="325" r:id="rId41"/>
    <p:sldId id="326" r:id="rId42"/>
    <p:sldId id="327" r:id="rId43"/>
    <p:sldId id="328" r:id="rId44"/>
    <p:sldId id="329" r:id="rId45"/>
    <p:sldId id="330" r:id="rId46"/>
    <p:sldId id="331" r:id="rId47"/>
    <p:sldId id="332" r:id="rId48"/>
    <p:sldId id="333" r:id="rId49"/>
    <p:sldId id="334" r:id="rId50"/>
    <p:sldId id="335" r:id="rId51"/>
    <p:sldId id="336" r:id="rId52"/>
    <p:sldId id="337" r:id="rId53"/>
    <p:sldId id="338" r:id="rId54"/>
    <p:sldId id="339" r:id="rId55"/>
    <p:sldId id="340" r:id="rId56"/>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669900"/>
    <a:srgbClr val="008000"/>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78851" name="Rectangle 3"/>
          <p:cNvSpPr>
            <a:spLocks noGrp="1" noChangeArrowheads="1"/>
          </p:cNvSpPr>
          <p:nvPr>
            <p:ph type="dt" idx="1"/>
          </p:nvPr>
        </p:nvSpPr>
        <p:spPr bwMode="auto">
          <a:xfrm>
            <a:off x="1588"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788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endParaRPr lang="en-US" smtClean="0"/>
          </a:p>
          <a:p>
            <a:pPr lvl="1"/>
            <a:r>
              <a:rPr lang="ar-SA" smtClean="0"/>
              <a:t>المستوى الثاني</a:t>
            </a:r>
            <a:endParaRPr lang="en-US" smtClean="0"/>
          </a:p>
          <a:p>
            <a:pPr lvl="2"/>
            <a:r>
              <a:rPr lang="ar-SA" smtClean="0"/>
              <a:t>المستوى الثالث</a:t>
            </a:r>
            <a:endParaRPr lang="en-US" smtClean="0"/>
          </a:p>
          <a:p>
            <a:pPr lvl="3"/>
            <a:r>
              <a:rPr lang="ar-SA" smtClean="0"/>
              <a:t>المستوى الرابع</a:t>
            </a:r>
            <a:endParaRPr lang="en-US" smtClean="0"/>
          </a:p>
          <a:p>
            <a:pPr lvl="4"/>
            <a:r>
              <a:rPr lang="ar-SA" smtClean="0"/>
              <a:t>المستوى الخامس</a:t>
            </a:r>
            <a:endParaRPr lang="en-US" smtClean="0"/>
          </a:p>
        </p:txBody>
      </p:sp>
      <p:sp>
        <p:nvSpPr>
          <p:cNvPr id="78854" name="Rectangle 6"/>
          <p:cNvSpPr>
            <a:spLocks noGrp="1" noChangeArrowheads="1"/>
          </p:cNvSpPr>
          <p:nvPr>
            <p:ph type="ftr" sz="quarter" idx="4"/>
          </p:nvPr>
        </p:nvSpPr>
        <p:spPr bwMode="auto">
          <a:xfrm>
            <a:off x="388620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8855" name="Rectangle 7"/>
          <p:cNvSpPr>
            <a:spLocks noGrp="1" noChangeArrowheads="1"/>
          </p:cNvSpPr>
          <p:nvPr>
            <p:ph type="sldNum" sz="quarter" idx="5"/>
          </p:nvPr>
        </p:nvSpPr>
        <p:spPr bwMode="auto">
          <a:xfrm>
            <a:off x="1588"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fld id="{DB5D3D2E-9830-4EB9-A5E7-7DB05433B5A0}" type="slidenum">
              <a:rPr lang="ar-SA"/>
              <a:pPr/>
              <a:t>‹#›</a:t>
            </a:fld>
            <a:endParaRPr lang="en-US"/>
          </a:p>
        </p:txBody>
      </p:sp>
    </p:spTree>
    <p:extLst>
      <p:ext uri="{BB962C8B-B14F-4D97-AF65-F5344CB8AC3E}">
        <p14:creationId xmlns:p14="http://schemas.microsoft.com/office/powerpoint/2010/main" val="1996892680"/>
      </p:ext>
    </p:extLst>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Arial" charset="0"/>
        <a:ea typeface="+mn-ea"/>
        <a:cs typeface="Arial" charset="0"/>
      </a:defRPr>
    </a:lvl1pPr>
    <a:lvl2pPr marL="457200" algn="r" rtl="1" fontAlgn="base">
      <a:spcBef>
        <a:spcPct val="30000"/>
      </a:spcBef>
      <a:spcAft>
        <a:spcPct val="0"/>
      </a:spcAft>
      <a:defRPr sz="1200" kern="1200">
        <a:solidFill>
          <a:schemeClr val="tx1"/>
        </a:solidFill>
        <a:latin typeface="Arial" charset="0"/>
        <a:ea typeface="+mn-ea"/>
        <a:cs typeface="Arial" charset="0"/>
      </a:defRPr>
    </a:lvl2pPr>
    <a:lvl3pPr marL="914400" algn="r" rtl="1" fontAlgn="base">
      <a:spcBef>
        <a:spcPct val="30000"/>
      </a:spcBef>
      <a:spcAft>
        <a:spcPct val="0"/>
      </a:spcAft>
      <a:defRPr sz="1200" kern="1200">
        <a:solidFill>
          <a:schemeClr val="tx1"/>
        </a:solidFill>
        <a:latin typeface="Arial" charset="0"/>
        <a:ea typeface="+mn-ea"/>
        <a:cs typeface="Arial" charset="0"/>
      </a:defRPr>
    </a:lvl3pPr>
    <a:lvl4pPr marL="1371600" algn="r" rtl="1" fontAlgn="base">
      <a:spcBef>
        <a:spcPct val="30000"/>
      </a:spcBef>
      <a:spcAft>
        <a:spcPct val="0"/>
      </a:spcAft>
      <a:defRPr sz="1200" kern="1200">
        <a:solidFill>
          <a:schemeClr val="tx1"/>
        </a:solidFill>
        <a:latin typeface="Arial" charset="0"/>
        <a:ea typeface="+mn-ea"/>
        <a:cs typeface="Arial" charset="0"/>
      </a:defRPr>
    </a:lvl4pPr>
    <a:lvl5pPr marL="1828800" algn="r" rtl="1"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DA1B8B-4207-432E-84F8-701D0D147125}" type="slidenum">
              <a:rPr lang="ar-SA"/>
              <a:pPr/>
              <a:t>1</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3CD02D-DA85-47DD-8A92-8B5F824A704C}" type="slidenum">
              <a:rPr lang="ar-SA"/>
              <a:pPr/>
              <a:t>2</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F1DAD4-95F1-453E-A3B4-8D1B58821437}" type="slidenum">
              <a:rPr lang="ar-SA"/>
              <a:pPr/>
              <a:t>3</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750F17-0081-416F-A58F-055F97926EE1}" type="slidenum">
              <a:rPr lang="ar-SA"/>
              <a:pPr/>
              <a:t>4</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B7FC10-FE15-4BEC-986D-F7DA533A6396}" type="slidenum">
              <a:rPr lang="ar-SA"/>
              <a:pPr/>
              <a:t>5</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B3B607-223C-4B46-A0E9-838E78C0D652}" type="slidenum">
              <a:rPr lang="ar-SA"/>
              <a:pPr/>
              <a:t>6</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C1AB74-D79C-42B1-81C4-027DD111D3D9}" type="slidenum">
              <a:rPr lang="ar-SA"/>
              <a:pPr/>
              <a:t>7</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CE7928-3D54-4AAD-A5F4-7100BFA10EB2}" type="slidenum">
              <a:rPr lang="ar-SA"/>
              <a:pPr/>
              <a:t>8</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3FD6D0-7B04-468D-88CA-E447484F4C61}" type="slidenum">
              <a:rPr lang="ar-SA"/>
              <a:pPr/>
              <a:t>9</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B42EEF-2046-48FD-A1DA-11CF270507BC}" type="slidenum">
              <a:rPr lang="ar-SA"/>
              <a:pPr/>
              <a:t>10</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E2E42B-30E0-4777-93AF-DC906AD36B1A}" type="slidenum">
              <a:rPr lang="ar-SA"/>
              <a:pPr/>
              <a:t>11</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655681-E1B9-4BC6-9253-DB8DA5D7172F}" type="slidenum">
              <a:rPr lang="ar-SA"/>
              <a:pPr/>
              <a:t>12</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D96AFB-581D-460B-92BD-00493BAAD05B}" type="slidenum">
              <a:rPr lang="ar-SA"/>
              <a:pPr/>
              <a:t>13</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6E818-8767-4420-B2AF-702B09C04702}" type="slidenum">
              <a:rPr lang="ar-SA"/>
              <a:pPr/>
              <a:t>14</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C9CAAF-6B7F-4BE9-8368-642693F343EE}" type="slidenum">
              <a:rPr lang="ar-SA"/>
              <a:pPr/>
              <a:t>15</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812CEF-20F3-458E-9CD2-16638DDE1540}" type="slidenum">
              <a:rPr lang="ar-SA"/>
              <a:pPr/>
              <a:t>16</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9EE3CE-DDF3-40B8-BCD0-3EE80A6E15A7}" type="slidenum">
              <a:rPr lang="ar-SA"/>
              <a:pPr/>
              <a:t>17</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C8A3F8-DD2B-485B-8BFC-F9CC85E247F5}" type="slidenum">
              <a:rPr lang="ar-SA"/>
              <a:pPr/>
              <a:t>18</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DFA243-E20D-4CC0-95D4-00E00C1DC738}" type="slidenum">
              <a:rPr lang="ar-SA"/>
              <a:pPr/>
              <a:t>19</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5E0621-9687-4311-AED7-E6D40FD56F33}" type="slidenum">
              <a:rPr lang="ar-SA"/>
              <a:pPr/>
              <a:t>20</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A10413-6F02-44AB-BBFD-F1DE03102BB1}" type="slidenum">
              <a:rPr lang="ar-SA"/>
              <a:pPr/>
              <a:t>21</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238ADD-058D-48EF-8B97-3BFBA67D2BB8}" type="slidenum">
              <a:rPr lang="ar-SA"/>
              <a:pPr/>
              <a:t>22</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11BC22-FAA4-40D1-82CB-53F31D9FAA62}" type="slidenum">
              <a:rPr lang="ar-SA"/>
              <a:pPr/>
              <a:t>23</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95A781-2C56-4E20-9624-C901B1C7DB4F}" type="slidenum">
              <a:rPr lang="ar-SA"/>
              <a:pPr/>
              <a:t>24</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B17BA1-4C20-4CB8-A89E-2B0ED6D24484}" type="slidenum">
              <a:rPr lang="ar-SA"/>
              <a:pPr/>
              <a:t>25</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4892F1-4141-4646-89F1-34F868DF7B60}" type="slidenum">
              <a:rPr lang="ar-SA"/>
              <a:pPr/>
              <a:t>26</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E380F3-F3B3-473D-B0D8-81C90BFC1152}" type="slidenum">
              <a:rPr lang="ar-SA"/>
              <a:pPr/>
              <a:t>27</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AA1934-8636-41BA-8C62-61EEA5F155C7}" type="slidenum">
              <a:rPr lang="ar-SA"/>
              <a:pPr/>
              <a:t>28</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51F8A0-EBD4-4D21-AAC4-A931C2136D40}" type="slidenum">
              <a:rPr lang="ar-SA"/>
              <a:pPr/>
              <a:t>29</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1CAB28-3BDD-4642-86EE-ECD79EF01BB7}" type="slidenum">
              <a:rPr lang="ar-SA"/>
              <a:pPr/>
              <a:t>30</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5E8226-00F6-4B37-BC30-F7FCC30DC26C}" type="slidenum">
              <a:rPr lang="ar-SA"/>
              <a:pPr/>
              <a:t>31</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E83BD2-E231-4DBC-98A6-E8D353D35DB9}" type="slidenum">
              <a:rPr lang="ar-SA"/>
              <a:pPr/>
              <a:t>32</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9E8FC6-BAE7-4102-B01A-5BDB8503D845}" type="slidenum">
              <a:rPr lang="ar-SA"/>
              <a:pPr/>
              <a:t>33</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ABC4F4-A34C-4A03-8045-905D2D74E84E}" type="slidenum">
              <a:rPr lang="ar-SA"/>
              <a:pPr/>
              <a:t>34</a:t>
            </a:fld>
            <a:endParaRPr 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62C593-E842-4536-B1FD-CC3F83A52140}" type="slidenum">
              <a:rPr lang="ar-SA"/>
              <a:pPr/>
              <a:t>35</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226AD3-9BEF-4E32-ADE3-C3BE8291B960}" type="slidenum">
              <a:rPr lang="ar-SA"/>
              <a:pPr/>
              <a:t>36</a:t>
            </a:fld>
            <a:endParaRPr lang="en-US"/>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2230C7-8478-48E1-9AF5-7A63C4185361}" type="slidenum">
              <a:rPr lang="ar-SA"/>
              <a:pPr/>
              <a:t>37</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5F1643-9D1B-4967-9609-5570B0328000}" type="slidenum">
              <a:rPr lang="ar-SA"/>
              <a:pPr/>
              <a:t>38</a:t>
            </a:fld>
            <a:endParaRPr lang="en-US"/>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154E45-512C-4AF9-9168-82B63B7BCF5C}" type="slidenum">
              <a:rPr lang="ar-SA"/>
              <a:pPr/>
              <a:t>39</a:t>
            </a:fld>
            <a:endParaRPr lang="en-U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D0A822-542E-41BD-85A0-826C50B7B616}" type="slidenum">
              <a:rPr lang="ar-SA"/>
              <a:pPr/>
              <a:t>40</a:t>
            </a:fld>
            <a:endParaRPr lang="en-US"/>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0FC752-908E-44C4-A1F7-766C95F76707}" type="slidenum">
              <a:rPr lang="ar-SA"/>
              <a:pPr/>
              <a:t>41</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D8D3AC-0962-4DEB-A619-E37BC1E83C21}" type="slidenum">
              <a:rPr lang="ar-SA"/>
              <a:pPr/>
              <a:t>42</a:t>
            </a:fld>
            <a:endParaRPr 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6EF9C9-3CAC-4A05-955C-F18708DEE8C8}" type="slidenum">
              <a:rPr lang="ar-SA"/>
              <a:pPr/>
              <a:t>43</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729C3F-9BEE-4180-BDC5-81EB99314024}" type="slidenum">
              <a:rPr lang="ar-SA"/>
              <a:pPr/>
              <a:t>44</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99273652-FB49-45CC-B18E-447EFA868EB1}" type="slidenum">
              <a:rPr lang="ar-SA"/>
              <a:pPr/>
              <a:t>‹#›</a:t>
            </a:fld>
            <a:endParaRPr lang="en-US"/>
          </a:p>
        </p:txBody>
      </p:sp>
    </p:spTree>
    <p:extLst>
      <p:ext uri="{BB962C8B-B14F-4D97-AF65-F5344CB8AC3E}">
        <p14:creationId xmlns:p14="http://schemas.microsoft.com/office/powerpoint/2010/main" val="2725724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7BFEDE4B-E124-418F-91AE-48DE7DCB3594}" type="slidenum">
              <a:rPr lang="ar-SA"/>
              <a:pPr/>
              <a:t>‹#›</a:t>
            </a:fld>
            <a:endParaRPr lang="en-US"/>
          </a:p>
        </p:txBody>
      </p:sp>
    </p:spTree>
    <p:extLst>
      <p:ext uri="{BB962C8B-B14F-4D97-AF65-F5344CB8AC3E}">
        <p14:creationId xmlns:p14="http://schemas.microsoft.com/office/powerpoint/2010/main" val="2189155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149D8520-377A-478C-B9D6-AB399EDDF09B}" type="slidenum">
              <a:rPr lang="ar-SA"/>
              <a:pPr/>
              <a:t>‹#›</a:t>
            </a:fld>
            <a:endParaRPr lang="en-US"/>
          </a:p>
        </p:txBody>
      </p:sp>
    </p:spTree>
    <p:extLst>
      <p:ext uri="{BB962C8B-B14F-4D97-AF65-F5344CB8AC3E}">
        <p14:creationId xmlns:p14="http://schemas.microsoft.com/office/powerpoint/2010/main" val="1098002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91C7DF22-AFF6-41A8-BE4D-0DDBD8BFDF22}" type="slidenum">
              <a:rPr lang="ar-SA"/>
              <a:pPr/>
              <a:t>‹#›</a:t>
            </a:fld>
            <a:endParaRPr lang="en-US"/>
          </a:p>
        </p:txBody>
      </p:sp>
    </p:spTree>
    <p:extLst>
      <p:ext uri="{BB962C8B-B14F-4D97-AF65-F5344CB8AC3E}">
        <p14:creationId xmlns:p14="http://schemas.microsoft.com/office/powerpoint/2010/main" val="4161950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1980A727-BED3-4947-8EDE-70BB59155D5D}" type="slidenum">
              <a:rPr lang="ar-SA"/>
              <a:pPr/>
              <a:t>‹#›</a:t>
            </a:fld>
            <a:endParaRPr lang="en-US"/>
          </a:p>
        </p:txBody>
      </p:sp>
    </p:spTree>
    <p:extLst>
      <p:ext uri="{BB962C8B-B14F-4D97-AF65-F5344CB8AC3E}">
        <p14:creationId xmlns:p14="http://schemas.microsoft.com/office/powerpoint/2010/main" val="1509206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06C14B20-B62B-4AA5-BDB9-B861573BE980}" type="slidenum">
              <a:rPr lang="ar-SA"/>
              <a:pPr/>
              <a:t>‹#›</a:t>
            </a:fld>
            <a:endParaRPr lang="en-US"/>
          </a:p>
        </p:txBody>
      </p:sp>
    </p:spTree>
    <p:extLst>
      <p:ext uri="{BB962C8B-B14F-4D97-AF65-F5344CB8AC3E}">
        <p14:creationId xmlns:p14="http://schemas.microsoft.com/office/powerpoint/2010/main" val="194447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077541AE-16D6-45D9-93E3-D4C7FC8CEA0D}" type="slidenum">
              <a:rPr lang="ar-SA"/>
              <a:pPr/>
              <a:t>‹#›</a:t>
            </a:fld>
            <a:endParaRPr lang="en-US"/>
          </a:p>
        </p:txBody>
      </p:sp>
    </p:spTree>
    <p:extLst>
      <p:ext uri="{BB962C8B-B14F-4D97-AF65-F5344CB8AC3E}">
        <p14:creationId xmlns:p14="http://schemas.microsoft.com/office/powerpoint/2010/main" val="1737124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E16007D1-D404-4505-82C4-F23B46C1AB82}" type="slidenum">
              <a:rPr lang="ar-SA"/>
              <a:pPr/>
              <a:t>‹#›</a:t>
            </a:fld>
            <a:endParaRPr lang="en-US"/>
          </a:p>
        </p:txBody>
      </p:sp>
    </p:spTree>
    <p:extLst>
      <p:ext uri="{BB962C8B-B14F-4D97-AF65-F5344CB8AC3E}">
        <p14:creationId xmlns:p14="http://schemas.microsoft.com/office/powerpoint/2010/main" val="423626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9BDDB1B2-B77D-45B1-80A8-2C2B1E3C6FC7}" type="slidenum">
              <a:rPr lang="ar-SA"/>
              <a:pPr/>
              <a:t>‹#›</a:t>
            </a:fld>
            <a:endParaRPr lang="en-US"/>
          </a:p>
        </p:txBody>
      </p:sp>
    </p:spTree>
    <p:extLst>
      <p:ext uri="{BB962C8B-B14F-4D97-AF65-F5344CB8AC3E}">
        <p14:creationId xmlns:p14="http://schemas.microsoft.com/office/powerpoint/2010/main" val="1617686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B3C5C0F8-C697-429C-9D35-BAA22831D54F}" type="slidenum">
              <a:rPr lang="ar-SA"/>
              <a:pPr/>
              <a:t>‹#›</a:t>
            </a:fld>
            <a:endParaRPr lang="en-US"/>
          </a:p>
        </p:txBody>
      </p:sp>
    </p:spTree>
    <p:extLst>
      <p:ext uri="{BB962C8B-B14F-4D97-AF65-F5344CB8AC3E}">
        <p14:creationId xmlns:p14="http://schemas.microsoft.com/office/powerpoint/2010/main" val="1510830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3B389B9E-6894-469D-9673-DF81DAED0EA8}" type="slidenum">
              <a:rPr lang="ar-SA"/>
              <a:pPr/>
              <a:t>‹#›</a:t>
            </a:fld>
            <a:endParaRPr lang="en-US"/>
          </a:p>
        </p:txBody>
      </p:sp>
    </p:spTree>
    <p:extLst>
      <p:ext uri="{BB962C8B-B14F-4D97-AF65-F5344CB8AC3E}">
        <p14:creationId xmlns:p14="http://schemas.microsoft.com/office/powerpoint/2010/main" val="1924984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fld id="{C63F95B4-009F-416F-B7C4-20AB84A2D221}"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charset="0"/>
          <a:cs typeface="Arial" charset="0"/>
        </a:defRPr>
      </a:lvl2pPr>
      <a:lvl3pPr algn="ctr" rtl="1" fontAlgn="base">
        <a:spcBef>
          <a:spcPct val="0"/>
        </a:spcBef>
        <a:spcAft>
          <a:spcPct val="0"/>
        </a:spcAft>
        <a:defRPr sz="4400">
          <a:solidFill>
            <a:schemeClr val="tx2"/>
          </a:solidFill>
          <a:latin typeface="Arial" charset="0"/>
          <a:cs typeface="Arial" charset="0"/>
        </a:defRPr>
      </a:lvl3pPr>
      <a:lvl4pPr algn="ctr" rtl="1" fontAlgn="base">
        <a:spcBef>
          <a:spcPct val="0"/>
        </a:spcBef>
        <a:spcAft>
          <a:spcPct val="0"/>
        </a:spcAft>
        <a:defRPr sz="4400">
          <a:solidFill>
            <a:schemeClr val="tx2"/>
          </a:solidFill>
          <a:latin typeface="Arial" charset="0"/>
          <a:cs typeface="Arial" charset="0"/>
        </a:defRPr>
      </a:lvl4pPr>
      <a:lvl5pPr algn="ctr" rtl="1" fontAlgn="base">
        <a:spcBef>
          <a:spcPct val="0"/>
        </a:spcBef>
        <a:spcAft>
          <a:spcPct val="0"/>
        </a:spcAft>
        <a:defRPr sz="4400">
          <a:solidFill>
            <a:schemeClr val="tx2"/>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slide" Target="slide45.xml"/><Relationship Id="rId3" Type="http://schemas.openxmlformats.org/officeDocument/2006/relationships/image" Target="../media/image2.jpeg"/><Relationship Id="rId7" Type="http://schemas.openxmlformats.org/officeDocument/2006/relationships/slide" Target="slide13.xml"/><Relationship Id="rId12" Type="http://schemas.openxmlformats.org/officeDocument/2006/relationships/slide" Target="slide39.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slide" Target="slide38.xml"/><Relationship Id="rId5" Type="http://schemas.openxmlformats.org/officeDocument/2006/relationships/slide" Target="slide3.xml"/><Relationship Id="rId10" Type="http://schemas.openxmlformats.org/officeDocument/2006/relationships/slide" Target="slide31.xml"/><Relationship Id="rId4" Type="http://schemas.openxmlformats.org/officeDocument/2006/relationships/slide" Target="slide2.xml"/><Relationship Id="rId9" Type="http://schemas.openxmlformats.org/officeDocument/2006/relationships/slide" Target="slide27.xml"/><Relationship Id="rId1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image" Target="../media/image4.png"/><Relationship Id="rId3" Type="http://schemas.openxmlformats.org/officeDocument/2006/relationships/slide" Target="slide46.xml"/><Relationship Id="rId7" Type="http://schemas.openxmlformats.org/officeDocument/2006/relationships/slide" Target="slide50.xml"/><Relationship Id="rId12" Type="http://schemas.openxmlformats.org/officeDocument/2006/relationships/slide" Target="slide55.xml"/><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49.xml"/><Relationship Id="rId11" Type="http://schemas.openxmlformats.org/officeDocument/2006/relationships/slide" Target="slide54.xml"/><Relationship Id="rId5" Type="http://schemas.openxmlformats.org/officeDocument/2006/relationships/slide" Target="slide48.xml"/><Relationship Id="rId10" Type="http://schemas.openxmlformats.org/officeDocument/2006/relationships/slide" Target="slide53.xml"/><Relationship Id="rId4" Type="http://schemas.openxmlformats.org/officeDocument/2006/relationships/slide" Target="slide47.xml"/><Relationship Id="rId9" Type="http://schemas.openxmlformats.org/officeDocument/2006/relationships/slide" Target="slide52.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4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7.jpeg"/></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 Target="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 Target="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4.png"/></Relationships>
</file>

<file path=ppt/slides/_rels/slide5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2895600" y="381000"/>
            <a:ext cx="3581400" cy="762000"/>
          </a:xfrm>
          <a:effectLst>
            <a:outerShdw dist="35921" dir="2700000" algn="ctr" rotWithShape="0">
              <a:schemeClr val="tx1"/>
            </a:outerShdw>
          </a:effectLst>
        </p:spPr>
        <p:txBody>
          <a:bodyPr/>
          <a:lstStyle/>
          <a:p>
            <a:r>
              <a:rPr lang="ar-SA" sz="8800" b="1">
                <a:solidFill>
                  <a:schemeClr val="bg1"/>
                </a:solidFill>
                <a:latin typeface="Times New Roman" pitchFamily="18" charset="0"/>
                <a:cs typeface="Traditional Arabic" pitchFamily="2" charset="-78"/>
              </a:rPr>
              <a:t>أثر قراءة</a:t>
            </a:r>
          </a:p>
        </p:txBody>
      </p:sp>
      <p:sp>
        <p:nvSpPr>
          <p:cNvPr id="2052" name="Rectangle 4">
            <a:hlinkClick r:id="rId4" action="ppaction://hlinksldjump"/>
          </p:cNvPr>
          <p:cNvSpPr>
            <a:spLocks noChangeArrowheads="1"/>
          </p:cNvSpPr>
          <p:nvPr/>
        </p:nvSpPr>
        <p:spPr bwMode="auto">
          <a:xfrm>
            <a:off x="7010400" y="10668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solidFill>
                  <a:schemeClr val="bg1"/>
                </a:solidFill>
              </a:rPr>
              <a:t>لماذا نقرأ القرآن ؟</a:t>
            </a:r>
            <a:endParaRPr lang="en-US" b="1">
              <a:solidFill>
                <a:schemeClr val="bg1"/>
              </a:solidFill>
            </a:endParaRPr>
          </a:p>
        </p:txBody>
      </p:sp>
      <p:sp>
        <p:nvSpPr>
          <p:cNvPr id="2053" name="Rectangle 5">
            <a:hlinkClick r:id="rId5" action="ppaction://hlinksldjump"/>
          </p:cNvPr>
          <p:cNvSpPr>
            <a:spLocks noChangeArrowheads="1"/>
          </p:cNvSpPr>
          <p:nvPr/>
        </p:nvSpPr>
        <p:spPr bwMode="auto">
          <a:xfrm>
            <a:off x="7010400" y="16002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solidFill>
                  <a:schemeClr val="bg1"/>
                </a:solidFill>
              </a:rPr>
              <a:t>فضل قراءة القرآن</a:t>
            </a:r>
            <a:endParaRPr lang="en-US" b="1">
              <a:solidFill>
                <a:schemeClr val="bg1"/>
              </a:solidFill>
            </a:endParaRPr>
          </a:p>
        </p:txBody>
      </p:sp>
      <p:sp>
        <p:nvSpPr>
          <p:cNvPr id="2054" name="Rectangle 6">
            <a:hlinkClick r:id="rId6" action="ppaction://hlinksldjump"/>
          </p:cNvPr>
          <p:cNvSpPr>
            <a:spLocks noChangeArrowheads="1"/>
          </p:cNvSpPr>
          <p:nvPr/>
        </p:nvSpPr>
        <p:spPr bwMode="auto">
          <a:xfrm>
            <a:off x="7010400" y="21336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solidFill>
                  <a:schemeClr val="bg1"/>
                </a:solidFill>
              </a:rPr>
              <a:t>آداب قارئ القرآن</a:t>
            </a:r>
            <a:endParaRPr lang="en-US" b="1">
              <a:solidFill>
                <a:schemeClr val="bg1"/>
              </a:solidFill>
            </a:endParaRPr>
          </a:p>
        </p:txBody>
      </p:sp>
      <p:sp>
        <p:nvSpPr>
          <p:cNvPr id="2055" name="Rectangle 7">
            <a:hlinkClick r:id="rId7" action="ppaction://hlinksldjump"/>
          </p:cNvPr>
          <p:cNvSpPr>
            <a:spLocks noChangeArrowheads="1"/>
          </p:cNvSpPr>
          <p:nvPr/>
        </p:nvSpPr>
        <p:spPr bwMode="auto">
          <a:xfrm>
            <a:off x="7010400" y="26670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solidFill>
                  <a:schemeClr val="bg1"/>
                </a:solidFill>
              </a:rPr>
              <a:t>الأوقات المختارة للقراءة</a:t>
            </a:r>
            <a:endParaRPr lang="en-US" b="1">
              <a:solidFill>
                <a:schemeClr val="bg1"/>
              </a:solidFill>
            </a:endParaRPr>
          </a:p>
        </p:txBody>
      </p:sp>
      <p:sp>
        <p:nvSpPr>
          <p:cNvPr id="2056" name="Rectangle 8">
            <a:hlinkClick r:id="rId8" action="ppaction://hlinksldjump"/>
          </p:cNvPr>
          <p:cNvSpPr>
            <a:spLocks noChangeArrowheads="1"/>
          </p:cNvSpPr>
          <p:nvPr/>
        </p:nvSpPr>
        <p:spPr bwMode="auto">
          <a:xfrm>
            <a:off x="7010400" y="32004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dirty="0">
                <a:solidFill>
                  <a:schemeClr val="bg1"/>
                </a:solidFill>
              </a:rPr>
              <a:t>كيف نقرا القرآن ؟</a:t>
            </a:r>
            <a:endParaRPr lang="en-US" b="1" dirty="0">
              <a:solidFill>
                <a:schemeClr val="bg1"/>
              </a:solidFill>
            </a:endParaRPr>
          </a:p>
        </p:txBody>
      </p:sp>
      <p:sp>
        <p:nvSpPr>
          <p:cNvPr id="2062" name="Rectangle 14">
            <a:hlinkClick r:id="rId9" action="ppaction://hlinksldjump"/>
          </p:cNvPr>
          <p:cNvSpPr>
            <a:spLocks noChangeArrowheads="1"/>
          </p:cNvSpPr>
          <p:nvPr/>
        </p:nvSpPr>
        <p:spPr bwMode="auto">
          <a:xfrm>
            <a:off x="381000" y="38862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solidFill>
                  <a:schemeClr val="bg1"/>
                </a:solidFill>
              </a:rPr>
              <a:t>الغاية والثمرة من القراءة</a:t>
            </a:r>
            <a:endParaRPr lang="en-US" b="1">
              <a:solidFill>
                <a:schemeClr val="bg1"/>
              </a:solidFill>
            </a:endParaRPr>
          </a:p>
        </p:txBody>
      </p:sp>
      <p:sp>
        <p:nvSpPr>
          <p:cNvPr id="2063" name="Rectangle 15">
            <a:hlinkClick r:id="rId10" action="ppaction://hlinksldjump"/>
          </p:cNvPr>
          <p:cNvSpPr>
            <a:spLocks noChangeArrowheads="1"/>
          </p:cNvSpPr>
          <p:nvPr/>
        </p:nvSpPr>
        <p:spPr bwMode="auto">
          <a:xfrm>
            <a:off x="381000" y="44196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solidFill>
                  <a:schemeClr val="bg1"/>
                </a:solidFill>
              </a:rPr>
              <a:t>مفاهيم أساسية</a:t>
            </a:r>
            <a:endParaRPr lang="en-US" b="1">
              <a:solidFill>
                <a:schemeClr val="bg1"/>
              </a:solidFill>
            </a:endParaRPr>
          </a:p>
        </p:txBody>
      </p:sp>
      <p:sp>
        <p:nvSpPr>
          <p:cNvPr id="2064" name="Rectangle 16">
            <a:hlinkClick r:id="rId11" action="ppaction://hlinksldjump"/>
          </p:cNvPr>
          <p:cNvSpPr>
            <a:spLocks noChangeArrowheads="1"/>
          </p:cNvSpPr>
          <p:nvPr/>
        </p:nvSpPr>
        <p:spPr bwMode="auto">
          <a:xfrm>
            <a:off x="381000" y="49530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solidFill>
                  <a:schemeClr val="bg1"/>
                </a:solidFill>
              </a:rPr>
              <a:t>خطوات التأثر بالقرآن</a:t>
            </a:r>
            <a:endParaRPr lang="en-US" b="1">
              <a:solidFill>
                <a:schemeClr val="bg1"/>
              </a:solidFill>
            </a:endParaRPr>
          </a:p>
        </p:txBody>
      </p:sp>
      <p:sp>
        <p:nvSpPr>
          <p:cNvPr id="2065" name="Rectangle 17">
            <a:hlinkClick r:id="rId12" action="ppaction://hlinksldjump"/>
          </p:cNvPr>
          <p:cNvSpPr>
            <a:spLocks noChangeArrowheads="1"/>
          </p:cNvSpPr>
          <p:nvPr/>
        </p:nvSpPr>
        <p:spPr bwMode="auto">
          <a:xfrm>
            <a:off x="381000" y="54864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solidFill>
                  <a:schemeClr val="bg1"/>
                </a:solidFill>
              </a:rPr>
              <a:t>نماذج من تأثر السلف</a:t>
            </a:r>
            <a:endParaRPr lang="en-US" b="1">
              <a:solidFill>
                <a:schemeClr val="bg1"/>
              </a:solidFill>
            </a:endParaRPr>
          </a:p>
        </p:txBody>
      </p:sp>
      <p:sp>
        <p:nvSpPr>
          <p:cNvPr id="2066" name="Rectangle 18">
            <a:hlinkClick r:id="rId13" action="ppaction://hlinksldjump"/>
          </p:cNvPr>
          <p:cNvSpPr>
            <a:spLocks noChangeArrowheads="1"/>
          </p:cNvSpPr>
          <p:nvPr/>
        </p:nvSpPr>
        <p:spPr bwMode="auto">
          <a:xfrm>
            <a:off x="381000" y="6019800"/>
            <a:ext cx="1905000" cy="381000"/>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solidFill>
                  <a:schemeClr val="bg1"/>
                </a:solidFill>
              </a:rPr>
              <a:t>فتاوى متعلقة بالقرآن</a:t>
            </a:r>
            <a:endParaRPr lang="en-US" b="1">
              <a:solidFill>
                <a:schemeClr val="bg1"/>
              </a:solidFill>
            </a:endParaRPr>
          </a:p>
        </p:txBody>
      </p:sp>
      <p:sp>
        <p:nvSpPr>
          <p:cNvPr id="2" name="مربع نص 1"/>
          <p:cNvSpPr txBox="1"/>
          <p:nvPr/>
        </p:nvSpPr>
        <p:spPr>
          <a:xfrm>
            <a:off x="5699185" y="5410200"/>
            <a:ext cx="3200400" cy="1323439"/>
          </a:xfrm>
          <a:prstGeom prst="rect">
            <a:avLst/>
          </a:prstGeom>
          <a:noFill/>
        </p:spPr>
        <p:txBody>
          <a:bodyPr wrap="square" rtlCol="0">
            <a:spAutoFit/>
          </a:bodyPr>
          <a:lstStyle/>
          <a:p>
            <a:pPr algn="ctr"/>
            <a:r>
              <a:rPr lang="ar-KW" sz="4000" b="1" dirty="0" smtClean="0">
                <a:solidFill>
                  <a:srgbClr val="FFFF00"/>
                </a:solidFill>
                <a:latin typeface="Traditional Arabic" pitchFamily="18" charset="-78"/>
                <a:cs typeface="Traditional Arabic" pitchFamily="18" charset="-78"/>
              </a:rPr>
              <a:t>من كتاب زاد الأخيار</a:t>
            </a:r>
          </a:p>
          <a:p>
            <a:pPr algn="ctr"/>
            <a:r>
              <a:rPr lang="ar-KW" sz="4000" b="1" dirty="0" smtClean="0">
                <a:solidFill>
                  <a:srgbClr val="FFFF00"/>
                </a:solidFill>
                <a:latin typeface="Traditional Arabic" pitchFamily="18" charset="-78"/>
                <a:cs typeface="Traditional Arabic" pitchFamily="18" charset="-78"/>
              </a:rPr>
              <a:t>بزيادات وتصرف</a:t>
            </a:r>
            <a:endParaRPr lang="en-US" sz="4000" b="1" dirty="0">
              <a:solidFill>
                <a:srgbClr val="FFFF00"/>
              </a:solidFill>
              <a:latin typeface="Traditional Arabic" pitchFamily="18" charset="-78"/>
              <a:cs typeface="Traditional Arabic" pitchFamily="18" charset="-78"/>
            </a:endParaRPr>
          </a:p>
        </p:txBody>
      </p:sp>
      <p:pic>
        <p:nvPicPr>
          <p:cNvPr id="3" name="Picture 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40531" y="215636"/>
            <a:ext cx="1207269" cy="574981"/>
          </a:xfrm>
          <a:prstGeom prst="rect">
            <a:avLst/>
          </a:prstGeom>
          <a:effectLst>
            <a:glow rad="63500">
              <a:srgbClr val="92D050"/>
            </a:glo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28800" y="1828800"/>
            <a:ext cx="5715000" cy="914400"/>
          </a:xfrm>
        </p:spPr>
        <p:txBody>
          <a:bodyPr/>
          <a:lstStyle/>
          <a:p>
            <a:r>
              <a:rPr lang="ar-SA" sz="6000" b="1">
                <a:solidFill>
                  <a:srgbClr val="FF3300"/>
                </a:solidFill>
                <a:latin typeface="Times New Roman" pitchFamily="18" charset="0"/>
                <a:cs typeface="Traditional Arabic" pitchFamily="2" charset="-78"/>
              </a:rPr>
              <a:t>أولا - لماذا نقرأ القرآن ؟ </a:t>
            </a:r>
          </a:p>
        </p:txBody>
      </p:sp>
      <p:sp>
        <p:nvSpPr>
          <p:cNvPr id="3076" name="Rectangle 4"/>
          <p:cNvSpPr>
            <a:spLocks noChangeArrowheads="1"/>
          </p:cNvSpPr>
          <p:nvPr/>
        </p:nvSpPr>
        <p:spPr bwMode="auto">
          <a:xfrm>
            <a:off x="1447800" y="4267200"/>
            <a:ext cx="6629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200" b="1">
                <a:solidFill>
                  <a:schemeClr val="tx2"/>
                </a:solidFill>
                <a:latin typeface="Times New Roman" pitchFamily="18" charset="0"/>
                <a:cs typeface="Traditional Arabic" pitchFamily="2" charset="-78"/>
              </a:rPr>
              <a:t>     نقرأ القرآن للاستمساك به ، والاهتداء به إلى صراط الله المستقيم و أن يقرأ القرآن للعمل به كما ثبت في الحديث الصحيح : " سمعت رسول الله صلى الله عليه وسلم يقول : سَيخرجُ في آخر الزّمان قوم أحُداثُ الأسنان سُفَهَاء الأحلامِ يقولون من خير قول البرية ، يقرأون القرآن لا يجاوز حناجرهم ، يَمرقون من الدين كما يمرق السّهمُ من الرمية فإذا لقيتموهم فاقتلوهم فإنّ في قتلهم أجراً لِمن قَتَلهم عند الله يوم القيامة " .</a:t>
            </a:r>
          </a:p>
        </p:txBody>
      </p:sp>
      <p:sp>
        <p:nvSpPr>
          <p:cNvPr id="3077" name="AutoShape 5">
            <a:hlinkClick r:id="rId3"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025" y="6124575"/>
            <a:ext cx="1371600" cy="65324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752600" y="3886200"/>
            <a:ext cx="6096000" cy="1143000"/>
          </a:xfrm>
        </p:spPr>
        <p:txBody>
          <a:bodyPr/>
          <a:lstStyle/>
          <a:p>
            <a:pPr algn="just"/>
            <a:r>
              <a:rPr lang="ar-SA" sz="4000" b="1">
                <a:latin typeface="Times New Roman" pitchFamily="18" charset="0"/>
                <a:cs typeface="Traditional Arabic" pitchFamily="2" charset="-78"/>
              </a:rPr>
              <a:t>   عن عائشـة رضي الله عنها قالت : قال رسول صلى الله عليه وسلم : الذي يَقرأُ القرآن وَهُوَ ماهر به مع السفّرة الكِرام البَرَرة ، والذي يقرأُ القرآن ويَتَتعْتعُ فيه وهو عليه شَاقٌّ له أجرَان " متفق عليه .</a:t>
            </a:r>
          </a:p>
        </p:txBody>
      </p:sp>
      <p:sp>
        <p:nvSpPr>
          <p:cNvPr id="6148" name="Rectangle 4"/>
          <p:cNvSpPr>
            <a:spLocks noChangeArrowheads="1"/>
          </p:cNvSpPr>
          <p:nvPr/>
        </p:nvSpPr>
        <p:spPr bwMode="auto">
          <a:xfrm>
            <a:off x="1524000" y="1874838"/>
            <a:ext cx="6172200"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000" b="1">
                <a:solidFill>
                  <a:srgbClr val="FF3300"/>
                </a:solidFill>
                <a:latin typeface="Times New Roman" pitchFamily="18" charset="0"/>
                <a:cs typeface="Traditional Arabic" pitchFamily="2" charset="-78"/>
              </a:rPr>
              <a:t>ثانيا - فضل قراءة القرآن والحث عليها : </a:t>
            </a:r>
          </a:p>
        </p:txBody>
      </p:sp>
      <p:sp>
        <p:nvSpPr>
          <p:cNvPr id="7"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dirty="0"/>
              <a:t>تابع</a:t>
            </a:r>
            <a:endParaRPr lang="en-US"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6124575"/>
            <a:ext cx="1371600" cy="65324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752600" y="3810000"/>
            <a:ext cx="5943600" cy="1143000"/>
          </a:xfrm>
        </p:spPr>
        <p:txBody>
          <a:bodyPr/>
          <a:lstStyle/>
          <a:p>
            <a:pPr algn="just"/>
            <a:r>
              <a:rPr lang="ar-SA" sz="4000" b="1">
                <a:latin typeface="Times New Roman" pitchFamily="18" charset="0"/>
                <a:cs typeface="Traditional Arabic" pitchFamily="2" charset="-78"/>
              </a:rPr>
              <a:t>    قال النووي : الماهر الحاذق الكامل الحفظ الذي لا يتوقف ولا تشق عليه القراءة لجودة حفظه وإتقانه .. ثم قال : وأما الذي يتتعتع فيه فهو الذي يتردد في تلاوته لضعف حفظه ( فله أجران ) أجر القراءة وأجر بتعتعته في تلاوته ومشقته .</a:t>
            </a:r>
          </a:p>
        </p:txBody>
      </p:sp>
      <p:sp>
        <p:nvSpPr>
          <p:cNvPr id="7172" name="AutoShape 4">
            <a:hlinkClick r:id="rId3"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025" y="6124575"/>
            <a:ext cx="1371600" cy="65324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752600" y="3657600"/>
            <a:ext cx="5867400" cy="1143000"/>
          </a:xfrm>
        </p:spPr>
        <p:txBody>
          <a:bodyPr/>
          <a:lstStyle/>
          <a:p>
            <a:pPr algn="just"/>
            <a:r>
              <a:rPr lang="ar-SA" sz="4800" b="1">
                <a:solidFill>
                  <a:srgbClr val="009900"/>
                </a:solidFill>
                <a:latin typeface="Times New Roman" pitchFamily="18" charset="0"/>
                <a:cs typeface="Traditional Arabic" pitchFamily="2" charset="-78"/>
              </a:rPr>
              <a:t>1- الإخلاص لله تعالى :</a:t>
            </a:r>
            <a:r>
              <a:rPr lang="ar-SA" sz="4800" b="1">
                <a:latin typeface="Times New Roman" pitchFamily="18" charset="0"/>
                <a:cs typeface="Traditional Arabic" pitchFamily="2" charset="-78"/>
              </a:rPr>
              <a:t> ( وما أمروا إلا ليعبدوا الله مخلصين له الدين حنفاء ) البينة .</a:t>
            </a:r>
          </a:p>
        </p:txBody>
      </p:sp>
      <p:sp>
        <p:nvSpPr>
          <p:cNvPr id="9220" name="Rectangle 4"/>
          <p:cNvSpPr>
            <a:spLocks noChangeArrowheads="1"/>
          </p:cNvSpPr>
          <p:nvPr/>
        </p:nvSpPr>
        <p:spPr bwMode="auto">
          <a:xfrm>
            <a:off x="1524000" y="1905000"/>
            <a:ext cx="6019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ثالثا - آداب قارئ القرآن :</a:t>
            </a:r>
          </a:p>
        </p:txBody>
      </p:sp>
      <p:sp>
        <p:nvSpPr>
          <p:cNvPr id="9222"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dirty="0"/>
              <a:t>تابع</a:t>
            </a:r>
            <a:endParaRPr lang="en-US"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6124575"/>
            <a:ext cx="1371600" cy="65324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295400" y="4038600"/>
            <a:ext cx="6553200" cy="1143000"/>
          </a:xfrm>
        </p:spPr>
        <p:txBody>
          <a:bodyPr/>
          <a:lstStyle/>
          <a:p>
            <a:pPr algn="just"/>
            <a:r>
              <a:rPr lang="ar-SA" sz="3600" b="1">
                <a:latin typeface="Times New Roman" pitchFamily="18" charset="0"/>
                <a:cs typeface="Traditional Arabic" pitchFamily="2" charset="-78"/>
              </a:rPr>
              <a:t>يُسن عند قراءة القرآن الوضوء للحديث الصحيح عن المهاجر بن قنفذ رضي الله عنه قال : " أتيت النبي صلى الله عليه وسلم وهو يبول فسلمت عليه فلم يرد حتى توضأ ، ثم اعتذر إلي وقال : إني كرهت أن أذكر الله تعالى إلا على طهر " أو ق</a:t>
            </a:r>
            <a:r>
              <a:rPr lang="ar-KW" sz="3600" b="1">
                <a:latin typeface="Times New Roman" pitchFamily="18" charset="0"/>
                <a:cs typeface="Traditional Arabic" pitchFamily="2" charset="-78"/>
              </a:rPr>
              <a:t>ـ</a:t>
            </a:r>
            <a:r>
              <a:rPr lang="ar-SA" sz="3600" b="1">
                <a:latin typeface="Times New Roman" pitchFamily="18" charset="0"/>
                <a:cs typeface="Traditional Arabic" pitchFamily="2" charset="-78"/>
              </a:rPr>
              <a:t>ال " على طهارة " </a:t>
            </a:r>
            <a:r>
              <a:rPr lang="ar-SA" sz="2400" b="1">
                <a:latin typeface="Times New Roman" pitchFamily="18" charset="0"/>
                <a:cs typeface="Traditional Arabic" pitchFamily="2" charset="-78"/>
              </a:rPr>
              <a:t>أخرجه أبو داود (17) وهو صحيح.</a:t>
            </a:r>
          </a:p>
        </p:txBody>
      </p:sp>
      <p:sp>
        <p:nvSpPr>
          <p:cNvPr id="11268" name="Rectangle 4"/>
          <p:cNvSpPr>
            <a:spLocks noChangeArrowheads="1"/>
          </p:cNvSpPr>
          <p:nvPr/>
        </p:nvSpPr>
        <p:spPr bwMode="auto">
          <a:xfrm>
            <a:off x="2057400" y="1905000"/>
            <a:ext cx="51816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2 - الوضوء قبل القراءة :</a:t>
            </a:r>
          </a:p>
        </p:txBody>
      </p:sp>
      <p:sp>
        <p:nvSpPr>
          <p:cNvPr id="11270"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447800" y="4038600"/>
            <a:ext cx="6477000" cy="1143000"/>
          </a:xfrm>
        </p:spPr>
        <p:txBody>
          <a:bodyPr/>
          <a:lstStyle/>
          <a:p>
            <a:pPr algn="just"/>
            <a:r>
              <a:rPr lang="ar-SA" b="1">
                <a:latin typeface="Times New Roman" pitchFamily="18" charset="0"/>
                <a:cs typeface="Traditional Arabic" pitchFamily="2" charset="-78"/>
              </a:rPr>
              <a:t>قال رسول الله صلى الله علي</a:t>
            </a:r>
            <a:r>
              <a:rPr lang="ar-KW" b="1">
                <a:latin typeface="Times New Roman" pitchFamily="18" charset="0"/>
                <a:cs typeface="Traditional Arabic" pitchFamily="2" charset="-78"/>
              </a:rPr>
              <a:t>ـ</a:t>
            </a:r>
            <a:r>
              <a:rPr lang="ar-SA" b="1">
                <a:latin typeface="Times New Roman" pitchFamily="18" charset="0"/>
                <a:cs typeface="Traditional Arabic" pitchFamily="2" charset="-78"/>
              </a:rPr>
              <a:t>ه وسل</a:t>
            </a:r>
            <a:r>
              <a:rPr lang="ar-KW" b="1">
                <a:latin typeface="Times New Roman" pitchFamily="18" charset="0"/>
                <a:cs typeface="Traditional Arabic" pitchFamily="2" charset="-78"/>
              </a:rPr>
              <a:t>ـ</a:t>
            </a:r>
            <a:r>
              <a:rPr lang="ar-SA" b="1">
                <a:latin typeface="Times New Roman" pitchFamily="18" charset="0"/>
                <a:cs typeface="Traditional Arabic" pitchFamily="2" charset="-78"/>
              </a:rPr>
              <a:t>م : " طَيّبُوا أفواهكُم ، فإن أفوَاهكُم طريقُ القرآن " </a:t>
            </a:r>
            <a:r>
              <a:rPr lang="ar-SA" sz="3200" b="1">
                <a:latin typeface="Times New Roman" pitchFamily="18" charset="0"/>
                <a:cs typeface="Traditional Arabic" pitchFamily="2" charset="-78"/>
              </a:rPr>
              <a:t>رواه الكجي في سننه ، وصححه الألباني في صحيح الجامع 3835 .</a:t>
            </a:r>
            <a:r>
              <a:rPr lang="ar-SA" b="1">
                <a:latin typeface="Times New Roman" pitchFamily="18" charset="0"/>
                <a:cs typeface="Traditional Arabic" pitchFamily="2" charset="-78"/>
              </a:rPr>
              <a:t> </a:t>
            </a:r>
          </a:p>
        </p:txBody>
      </p:sp>
      <p:sp>
        <p:nvSpPr>
          <p:cNvPr id="13316" name="Rectangle 4"/>
          <p:cNvSpPr>
            <a:spLocks noChangeArrowheads="1"/>
          </p:cNvSpPr>
          <p:nvPr/>
        </p:nvSpPr>
        <p:spPr bwMode="auto">
          <a:xfrm>
            <a:off x="1295400" y="2179638"/>
            <a:ext cx="662940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3 - استعمال السواك قبل القراءة : </a:t>
            </a:r>
          </a:p>
        </p:txBody>
      </p:sp>
      <p:sp>
        <p:nvSpPr>
          <p:cNvPr id="13318"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752600" y="4114800"/>
            <a:ext cx="6096000" cy="1143000"/>
          </a:xfrm>
        </p:spPr>
        <p:txBody>
          <a:bodyPr/>
          <a:lstStyle/>
          <a:p>
            <a:pPr algn="just"/>
            <a:r>
              <a:rPr lang="ar-SA" sz="4000" b="1">
                <a:latin typeface="Times New Roman" pitchFamily="18" charset="0"/>
                <a:cs typeface="Traditional Arabic" pitchFamily="2" charset="-78"/>
              </a:rPr>
              <a:t>     ويشير إلى ذلك حديث رسول الله صلى الله عليه وسلم : " إنّ هذه المَسَاجد لا تصلُحُ لشيء من هذا البَول ولا القذر وإنّما هي لذكر الله عز وجل والصلاة وقراءة القرآن ، قال : فأمر رجلاً من القوم فجاءَ بدلو من ماءٍ فشنه عليه "  </a:t>
            </a:r>
            <a:r>
              <a:rPr lang="ar-SA" sz="2800" b="1">
                <a:latin typeface="Times New Roman" pitchFamily="18" charset="0"/>
                <a:cs typeface="Traditional Arabic" pitchFamily="2" charset="-78"/>
              </a:rPr>
              <a:t>أخرجه مسلم .</a:t>
            </a:r>
          </a:p>
        </p:txBody>
      </p:sp>
      <p:sp>
        <p:nvSpPr>
          <p:cNvPr id="15364" name="Rectangle 4"/>
          <p:cNvSpPr>
            <a:spLocks noChangeArrowheads="1"/>
          </p:cNvSpPr>
          <p:nvPr/>
        </p:nvSpPr>
        <p:spPr bwMode="auto">
          <a:xfrm>
            <a:off x="1752600" y="1752600"/>
            <a:ext cx="5943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000" b="1">
                <a:solidFill>
                  <a:srgbClr val="FF3300"/>
                </a:solidFill>
                <a:latin typeface="Times New Roman" pitchFamily="18" charset="0"/>
                <a:cs typeface="Traditional Arabic" pitchFamily="2" charset="-78"/>
              </a:rPr>
              <a:t>4 - اختيار المكان الطاهر الذي يخلو</a:t>
            </a:r>
            <a:r>
              <a:rPr lang="ar-KW" sz="4000" b="1">
                <a:solidFill>
                  <a:srgbClr val="FF3300"/>
                </a:solidFill>
                <a:latin typeface="Times New Roman" pitchFamily="18" charset="0"/>
                <a:cs typeface="Traditional Arabic" pitchFamily="2" charset="-78"/>
              </a:rPr>
              <a:t/>
            </a:r>
            <a:br>
              <a:rPr lang="ar-KW" sz="4000" b="1">
                <a:solidFill>
                  <a:srgbClr val="FF3300"/>
                </a:solidFill>
                <a:latin typeface="Times New Roman" pitchFamily="18" charset="0"/>
                <a:cs typeface="Traditional Arabic" pitchFamily="2" charset="-78"/>
              </a:rPr>
            </a:br>
            <a:r>
              <a:rPr lang="ar-SA" sz="4000" b="1">
                <a:solidFill>
                  <a:srgbClr val="FF3300"/>
                </a:solidFill>
                <a:latin typeface="Times New Roman" pitchFamily="18" charset="0"/>
                <a:cs typeface="Traditional Arabic" pitchFamily="2" charset="-78"/>
              </a:rPr>
              <a:t> من القاذورات :</a:t>
            </a:r>
          </a:p>
        </p:txBody>
      </p:sp>
      <p:sp>
        <p:nvSpPr>
          <p:cNvPr id="15366"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676400" y="4038600"/>
            <a:ext cx="6096000" cy="1143000"/>
          </a:xfrm>
        </p:spPr>
        <p:txBody>
          <a:bodyPr/>
          <a:lstStyle/>
          <a:p>
            <a:pPr algn="just"/>
            <a:r>
              <a:rPr lang="ar-SA" b="1">
                <a:latin typeface="Times New Roman" pitchFamily="18" charset="0"/>
                <a:cs typeface="Traditional Arabic" pitchFamily="2" charset="-78"/>
              </a:rPr>
              <a:t>بدليل قوله تعالى : (  فَإِذَا قَرَأْتَ الْقُرْآنَ فَاسْتَعِذْ بِاللَّهِ مِنَ الشَّيْطَانِ الرَّجِيمِ ) </a:t>
            </a:r>
            <a:r>
              <a:rPr lang="ar-SA" sz="3200" b="1">
                <a:latin typeface="Times New Roman" pitchFamily="18" charset="0"/>
                <a:cs typeface="Traditional Arabic" pitchFamily="2" charset="-78"/>
              </a:rPr>
              <a:t>سورة  النحل آية : 98</a:t>
            </a:r>
            <a:r>
              <a:rPr lang="ar-SA" b="1">
                <a:latin typeface="Times New Roman" pitchFamily="18" charset="0"/>
                <a:cs typeface="Traditional Arabic" pitchFamily="2" charset="-78"/>
              </a:rPr>
              <a:t>  </a:t>
            </a:r>
          </a:p>
        </p:txBody>
      </p:sp>
      <p:sp>
        <p:nvSpPr>
          <p:cNvPr id="17412" name="Rectangle 4"/>
          <p:cNvSpPr>
            <a:spLocks noChangeArrowheads="1"/>
          </p:cNvSpPr>
          <p:nvPr/>
        </p:nvSpPr>
        <p:spPr bwMode="auto">
          <a:xfrm>
            <a:off x="2590800" y="1874838"/>
            <a:ext cx="4038600" cy="86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ar-SA" sz="4400" b="1">
                <a:solidFill>
                  <a:srgbClr val="FF3300"/>
                </a:solidFill>
                <a:latin typeface="Times New Roman" pitchFamily="18" charset="0"/>
                <a:cs typeface="Traditional Arabic" pitchFamily="2" charset="-78"/>
              </a:rPr>
              <a:t>5 - الاستعاذة بالله : </a:t>
            </a:r>
          </a:p>
        </p:txBody>
      </p:sp>
      <p:sp>
        <p:nvSpPr>
          <p:cNvPr id="17414"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447800" y="4038600"/>
            <a:ext cx="6629400" cy="1143000"/>
          </a:xfrm>
        </p:spPr>
        <p:txBody>
          <a:bodyPr/>
          <a:lstStyle/>
          <a:p>
            <a:pPr algn="just"/>
            <a:r>
              <a:rPr lang="ar-SA" sz="3200" b="1">
                <a:latin typeface="Times New Roman" pitchFamily="18" charset="0"/>
                <a:cs typeface="Traditional Arabic" pitchFamily="2" charset="-78"/>
              </a:rPr>
              <a:t>كالمسجد مثلاً خاصة في الصلاة ، لقوله صلى الله عليه وسلم : " إنّ المُصَلي يُناجي رَبهُ فلينظر بم يُناجيِهِ ، ولا يَجْهرْ بَعضُكُمْ على بعض في القراءة " </a:t>
            </a:r>
            <a:r>
              <a:rPr lang="ar-SA" sz="2000" b="1">
                <a:latin typeface="Times New Roman" pitchFamily="18" charset="0"/>
                <a:cs typeface="Traditional Arabic" pitchFamily="2" charset="-78"/>
              </a:rPr>
              <a:t>أخرجه الطبراني في الكبير وصححه الألباني في صحيح الجامع الصغير (1947) .</a:t>
            </a:r>
            <a:r>
              <a:rPr lang="ar-SA" sz="3200" b="1">
                <a:latin typeface="Times New Roman" pitchFamily="18" charset="0"/>
                <a:cs typeface="Traditional Arabic" pitchFamily="2" charset="-78"/>
              </a:rPr>
              <a:t> ، ولقوله أيضا : " ألا إن كلكم مُناجٍ ربه فلا يُؤذينْ بعضُكُم بعضـاً ، ولا يرفع بعضُكُم على بعض في القـراءة " </a:t>
            </a:r>
            <a:r>
              <a:rPr lang="ar-SA" sz="2000" b="1">
                <a:latin typeface="Times New Roman" pitchFamily="18" charset="0"/>
                <a:cs typeface="Traditional Arabic" pitchFamily="2" charset="-78"/>
              </a:rPr>
              <a:t>أخرجه أحمد وصححه الألباني في صحيح الجامع الصغير( 2636)</a:t>
            </a:r>
            <a:r>
              <a:rPr lang="ar-SA" sz="3200" b="1">
                <a:latin typeface="Times New Roman" pitchFamily="18" charset="0"/>
                <a:cs typeface="Traditional Arabic" pitchFamily="2" charset="-78"/>
              </a:rPr>
              <a:t> </a:t>
            </a:r>
          </a:p>
        </p:txBody>
      </p:sp>
      <p:sp>
        <p:nvSpPr>
          <p:cNvPr id="19460" name="Rectangle 4"/>
          <p:cNvSpPr>
            <a:spLocks noChangeArrowheads="1"/>
          </p:cNvSpPr>
          <p:nvPr/>
        </p:nvSpPr>
        <p:spPr bwMode="auto">
          <a:xfrm>
            <a:off x="1600200" y="1722438"/>
            <a:ext cx="6019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6 - إسرار قراءة القرآن في</a:t>
            </a:r>
            <a:r>
              <a:rPr lang="ar-KW" sz="4400" b="1">
                <a:solidFill>
                  <a:srgbClr val="FF3300"/>
                </a:solidFill>
                <a:latin typeface="Times New Roman" pitchFamily="18" charset="0"/>
                <a:cs typeface="Traditional Arabic" pitchFamily="2" charset="-78"/>
              </a:rPr>
              <a:t/>
            </a:r>
            <a:br>
              <a:rPr lang="ar-KW" sz="4400" b="1">
                <a:solidFill>
                  <a:srgbClr val="FF3300"/>
                </a:solidFill>
                <a:latin typeface="Times New Roman" pitchFamily="18" charset="0"/>
                <a:cs typeface="Traditional Arabic" pitchFamily="2" charset="-78"/>
              </a:rPr>
            </a:br>
            <a:r>
              <a:rPr lang="ar-SA" sz="4400" b="1">
                <a:solidFill>
                  <a:srgbClr val="FF3300"/>
                </a:solidFill>
                <a:latin typeface="Times New Roman" pitchFamily="18" charset="0"/>
                <a:cs typeface="Traditional Arabic" pitchFamily="2" charset="-78"/>
              </a:rPr>
              <a:t>الأماكن الجامعة :</a:t>
            </a:r>
          </a:p>
        </p:txBody>
      </p:sp>
      <p:sp>
        <p:nvSpPr>
          <p:cNvPr id="19462"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600200" y="3886200"/>
            <a:ext cx="6096000" cy="1143000"/>
          </a:xfrm>
        </p:spPr>
        <p:txBody>
          <a:bodyPr/>
          <a:lstStyle/>
          <a:p>
            <a:pPr algn="just"/>
            <a:r>
              <a:rPr lang="ar-SA" b="1">
                <a:latin typeface="Times New Roman" pitchFamily="18" charset="0"/>
                <a:cs typeface="Traditional Arabic" pitchFamily="2" charset="-78"/>
              </a:rPr>
              <a:t>قال تعالى : ( أفلا يتدبرون القرآن ) </a:t>
            </a:r>
            <a:r>
              <a:rPr lang="ar-SA" sz="2800" b="1">
                <a:latin typeface="Times New Roman" pitchFamily="18" charset="0"/>
                <a:cs typeface="Traditional Arabic" pitchFamily="2" charset="-78"/>
              </a:rPr>
              <a:t>سورة النساء آية 82</a:t>
            </a:r>
            <a:r>
              <a:rPr lang="ar-SA" b="1">
                <a:latin typeface="Times New Roman" pitchFamily="18" charset="0"/>
                <a:cs typeface="Traditional Arabic" pitchFamily="2" charset="-78"/>
              </a:rPr>
              <a:t> . وقال أيضا : ( كتاب أنزلناه إليك مبارك ليدبروا آياته ) </a:t>
            </a:r>
            <a:r>
              <a:rPr lang="ar-SA" sz="3200" b="1">
                <a:latin typeface="Times New Roman" pitchFamily="18" charset="0"/>
                <a:cs typeface="Traditional Arabic" pitchFamily="2" charset="-78"/>
              </a:rPr>
              <a:t>سورة ص آية : 29 .</a:t>
            </a:r>
          </a:p>
        </p:txBody>
      </p:sp>
      <p:sp>
        <p:nvSpPr>
          <p:cNvPr id="21508" name="Rectangle 4"/>
          <p:cNvSpPr>
            <a:spLocks noChangeArrowheads="1"/>
          </p:cNvSpPr>
          <p:nvPr/>
        </p:nvSpPr>
        <p:spPr bwMode="auto">
          <a:xfrm>
            <a:off x="1676400" y="1981200"/>
            <a:ext cx="5867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7 - التدبر والخشوع والخشية :</a:t>
            </a:r>
          </a:p>
        </p:txBody>
      </p:sp>
      <p:sp>
        <p:nvSpPr>
          <p:cNvPr id="21510"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676400" y="3505200"/>
            <a:ext cx="5943600" cy="1143000"/>
          </a:xfrm>
        </p:spPr>
        <p:txBody>
          <a:bodyPr/>
          <a:lstStyle/>
          <a:p>
            <a:pPr algn="just"/>
            <a:r>
              <a:rPr lang="ar-SA" sz="4000" b="1">
                <a:latin typeface="Times New Roman" pitchFamily="18" charset="0"/>
                <a:cs typeface="Traditional Arabic" pitchFamily="2" charset="-78"/>
              </a:rPr>
              <a:t>وأما الخشية : فقد ثبت في الحديث الصحيح : " أن رسول الله صلى الله عليه وسلم سُئل أي الناس أحسن صوتا للقرآن وأحسن قراءةً ، قال : من إذا سمعته يقرأ أُريت أنه يخشى الله " </a:t>
            </a:r>
            <a:r>
              <a:rPr lang="ar-SA" sz="2400" b="1">
                <a:latin typeface="Times New Roman" pitchFamily="18" charset="0"/>
                <a:cs typeface="Traditional Arabic" pitchFamily="2" charset="-78"/>
              </a:rPr>
              <a:t>أخرجه ابن ماجه وصححه الألباني في صحيح الجامع الصغير( 2198) .</a:t>
            </a:r>
          </a:p>
        </p:txBody>
      </p:sp>
      <p:sp>
        <p:nvSpPr>
          <p:cNvPr id="22532" name="AutoShape 4">
            <a:hlinkClick r:id="rId3" action="ppaction://hlinksldjump"/>
          </p:cNvPr>
          <p:cNvSpPr>
            <a:spLocks noChangeArrowheads="1"/>
          </p:cNvSpPr>
          <p:nvPr/>
        </p:nvSpPr>
        <p:spPr bwMode="auto">
          <a:xfrm>
            <a:off x="152400" y="60198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514600"/>
            <a:ext cx="8229600" cy="1143000"/>
          </a:xfrm>
        </p:spPr>
        <p:txBody>
          <a:bodyPr/>
          <a:lstStyle/>
          <a:p>
            <a:r>
              <a:rPr lang="ar-SA" b="1">
                <a:solidFill>
                  <a:srgbClr val="FF3300"/>
                </a:solidFill>
                <a:latin typeface="Times New Roman" pitchFamily="18" charset="0"/>
                <a:cs typeface="Traditional Arabic" pitchFamily="2" charset="-78"/>
              </a:rPr>
              <a:t>رابعا - الأوقات المختارة للقراءة :</a:t>
            </a:r>
          </a:p>
        </p:txBody>
      </p:sp>
      <p:sp>
        <p:nvSpPr>
          <p:cNvPr id="6"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600200" y="3429000"/>
            <a:ext cx="6172200" cy="1143000"/>
          </a:xfrm>
        </p:spPr>
        <p:txBody>
          <a:bodyPr/>
          <a:lstStyle/>
          <a:p>
            <a:pPr algn="just"/>
            <a:r>
              <a:rPr lang="ar-KW" sz="3600" b="1">
                <a:latin typeface="Times New Roman" pitchFamily="18" charset="0"/>
                <a:cs typeface="Traditional Arabic" pitchFamily="2" charset="-78"/>
              </a:rPr>
              <a:t>    </a:t>
            </a:r>
            <a:r>
              <a:rPr lang="ar-SA" sz="3600" b="1">
                <a:latin typeface="Times New Roman" pitchFamily="18" charset="0"/>
                <a:cs typeface="Traditional Arabic" pitchFamily="2" charset="-78"/>
              </a:rPr>
              <a:t>في حديث ابن عباس أن المدارسة بين الرسول وبين جبريل عليهما السلام كانت ليلاً أخرجه البخاري ، فدل على استحباب الإكثار من التلاوة في رمضان ليلاً ، فإن الليل تنقطع فيه الشواغل وتجتمع فيه الهمم ويتواطأ فيه القلب واللسان على التدبر ، كما قال تعالى : ( إن ناشئة الليل هي أشد وطأً وأقوم قيلا ) </a:t>
            </a:r>
            <a:r>
              <a:rPr lang="ar-SA" sz="2000" b="1">
                <a:latin typeface="Times New Roman" pitchFamily="18" charset="0"/>
                <a:cs typeface="Traditional Arabic" pitchFamily="2" charset="-78"/>
              </a:rPr>
              <a:t>سورة المزمل آية 6 </a:t>
            </a:r>
            <a:r>
              <a:rPr lang="ar-SA" sz="3600" b="1">
                <a:latin typeface="Times New Roman" pitchFamily="18" charset="0"/>
                <a:cs typeface="Traditional Arabic" pitchFamily="2" charset="-78"/>
              </a:rPr>
              <a:t> وكان النبي صلى الله عليه وسلم يطيل القراءة في قيام رمضان بالليل أكثر من غيره</a:t>
            </a:r>
            <a:r>
              <a:rPr lang="ar-KW" sz="3600" b="1">
                <a:latin typeface="Times New Roman" pitchFamily="18" charset="0"/>
                <a:cs typeface="Traditional Arabic" pitchFamily="2" charset="-78"/>
              </a:rPr>
              <a:t>.</a:t>
            </a:r>
            <a:r>
              <a:rPr lang="ar-SA" sz="3600" b="1">
                <a:latin typeface="Times New Roman" pitchFamily="18" charset="0"/>
                <a:cs typeface="Traditional Arabic" pitchFamily="2" charset="-78"/>
              </a:rPr>
              <a:t> </a:t>
            </a:r>
          </a:p>
        </p:txBody>
      </p:sp>
      <p:sp>
        <p:nvSpPr>
          <p:cNvPr id="24581"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676400" y="3429000"/>
            <a:ext cx="5943600" cy="1143000"/>
          </a:xfrm>
        </p:spPr>
        <p:txBody>
          <a:bodyPr/>
          <a:lstStyle/>
          <a:p>
            <a:pPr algn="just"/>
            <a:r>
              <a:rPr lang="ar-SA" sz="4000" b="1">
                <a:latin typeface="Times New Roman" pitchFamily="18" charset="0"/>
                <a:cs typeface="Traditional Arabic" pitchFamily="2" charset="-78"/>
              </a:rPr>
              <a:t>وقد صلى معه حذيفة رضي الله عنه ليلةً في رمضان ، فقال فقرأ بـ ( البقرة ) ث</a:t>
            </a:r>
            <a:r>
              <a:rPr lang="ar-KW" sz="4000" b="1">
                <a:latin typeface="Times New Roman" pitchFamily="18" charset="0"/>
                <a:cs typeface="Traditional Arabic" pitchFamily="2" charset="-78"/>
              </a:rPr>
              <a:t>ـ</a:t>
            </a:r>
            <a:r>
              <a:rPr lang="ar-SA" sz="4000" b="1">
                <a:latin typeface="Times New Roman" pitchFamily="18" charset="0"/>
                <a:cs typeface="Traditional Arabic" pitchFamily="2" charset="-78"/>
              </a:rPr>
              <a:t>م ( النساء ) ثم ( آل عمران ) لا يمر بآية تخـويف إلا وقف وسأل ، قـال : فما صلى الركعتين حتى جاءه بلال فأذنه بالصلاة " </a:t>
            </a:r>
            <a:r>
              <a:rPr lang="ar-SA" sz="2800" b="1">
                <a:latin typeface="Times New Roman" pitchFamily="18" charset="0"/>
                <a:cs typeface="Traditional Arabic" pitchFamily="2" charset="-78"/>
              </a:rPr>
              <a:t>أخرجه أحمد .</a:t>
            </a:r>
            <a:r>
              <a:rPr lang="ar-SA" sz="4000" b="1">
                <a:latin typeface="Times New Roman" pitchFamily="18" charset="0"/>
                <a:cs typeface="Traditional Arabic" pitchFamily="2" charset="-78"/>
              </a:rPr>
              <a:t> </a:t>
            </a:r>
          </a:p>
        </p:txBody>
      </p:sp>
      <p:sp>
        <p:nvSpPr>
          <p:cNvPr id="25604" name="AutoShape 4">
            <a:hlinkClick r:id="rId3"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828800" y="3886200"/>
            <a:ext cx="5638800" cy="1143000"/>
          </a:xfrm>
        </p:spPr>
        <p:txBody>
          <a:bodyPr/>
          <a:lstStyle/>
          <a:p>
            <a:pPr algn="just"/>
            <a:r>
              <a:rPr lang="ar-SA" sz="4000" b="1">
                <a:latin typeface="Times New Roman" pitchFamily="18" charset="0"/>
                <a:cs typeface="Traditional Arabic" pitchFamily="2" charset="-78"/>
              </a:rPr>
              <a:t>قال تعالى : ( ورتل القرآن ترتيلا ) </a:t>
            </a:r>
            <a:r>
              <a:rPr lang="ar-SA" sz="3200" b="1">
                <a:latin typeface="Times New Roman" pitchFamily="18" charset="0"/>
                <a:cs typeface="Traditional Arabic" pitchFamily="2" charset="-78"/>
              </a:rPr>
              <a:t>سورة المزمل آية 4.</a:t>
            </a:r>
            <a:r>
              <a:rPr lang="ar-SA" sz="4000" b="1">
                <a:latin typeface="Times New Roman" pitchFamily="18" charset="0"/>
                <a:cs typeface="Traditional Arabic" pitchFamily="2" charset="-78"/>
              </a:rPr>
              <a:t> </a:t>
            </a:r>
          </a:p>
        </p:txBody>
      </p:sp>
      <p:sp>
        <p:nvSpPr>
          <p:cNvPr id="28676" name="Rectangle 4"/>
          <p:cNvSpPr>
            <a:spLocks noChangeArrowheads="1"/>
          </p:cNvSpPr>
          <p:nvPr/>
        </p:nvSpPr>
        <p:spPr bwMode="auto">
          <a:xfrm>
            <a:off x="4343400" y="2971800"/>
            <a:ext cx="3124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ar-SA" sz="4400" b="1">
                <a:solidFill>
                  <a:srgbClr val="FF3300"/>
                </a:solidFill>
                <a:latin typeface="Times New Roman" pitchFamily="18" charset="0"/>
                <a:cs typeface="Traditional Arabic" pitchFamily="2" charset="-78"/>
              </a:rPr>
              <a:t> 1 - الترتيل : </a:t>
            </a:r>
          </a:p>
        </p:txBody>
      </p:sp>
      <p:sp>
        <p:nvSpPr>
          <p:cNvPr id="28677" name="Rectangle 5"/>
          <p:cNvSpPr>
            <a:spLocks noChangeArrowheads="1"/>
          </p:cNvSpPr>
          <p:nvPr/>
        </p:nvSpPr>
        <p:spPr bwMode="auto">
          <a:xfrm>
            <a:off x="1981200" y="1676400"/>
            <a:ext cx="533400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خامسا - كيف نقرأ القرآن :</a:t>
            </a:r>
          </a:p>
        </p:txBody>
      </p:sp>
      <p:sp>
        <p:nvSpPr>
          <p:cNvPr id="28679" name="AutoShape 7"/>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828800" y="3733800"/>
            <a:ext cx="5715000" cy="1143000"/>
          </a:xfrm>
        </p:spPr>
        <p:txBody>
          <a:bodyPr/>
          <a:lstStyle/>
          <a:p>
            <a:pPr algn="just"/>
            <a:r>
              <a:rPr lang="ar-KW" b="1">
                <a:latin typeface="Times New Roman" pitchFamily="18" charset="0"/>
                <a:cs typeface="Traditional Arabic" pitchFamily="2" charset="-78"/>
              </a:rPr>
              <a:t>     </a:t>
            </a:r>
            <a:r>
              <a:rPr lang="ar-SA" b="1">
                <a:latin typeface="Times New Roman" pitchFamily="18" charset="0"/>
                <a:cs typeface="Traditional Arabic" pitchFamily="2" charset="-78"/>
              </a:rPr>
              <a:t>أمر حث عليه الرسول صلى الله عليه وسلم  بأحاديث كثيرة من ذلك قوله :</a:t>
            </a:r>
            <a:r>
              <a:rPr lang="ar-KW" b="1">
                <a:latin typeface="Times New Roman" pitchFamily="18" charset="0"/>
                <a:cs typeface="Traditional Arabic" pitchFamily="2" charset="-78"/>
              </a:rPr>
              <a:t> </a:t>
            </a:r>
            <a:r>
              <a:rPr lang="ar-SA" b="1">
                <a:latin typeface="Times New Roman" pitchFamily="18" charset="0"/>
                <a:cs typeface="Traditional Arabic" pitchFamily="2" charset="-78"/>
              </a:rPr>
              <a:t> " ليسَ منّا مَن لم يَتَغنّ بالقرآن " </a:t>
            </a:r>
            <a:r>
              <a:rPr lang="ar-SA" sz="3200" b="1">
                <a:latin typeface="Times New Roman" pitchFamily="18" charset="0"/>
                <a:cs typeface="Traditional Arabic" pitchFamily="2" charset="-78"/>
              </a:rPr>
              <a:t>أخرجه البخاري</a:t>
            </a:r>
            <a:r>
              <a:rPr lang="ar-SA" b="1">
                <a:latin typeface="Times New Roman" pitchFamily="18" charset="0"/>
                <a:cs typeface="Traditional Arabic" pitchFamily="2" charset="-78"/>
              </a:rPr>
              <a:t> ،</a:t>
            </a:r>
            <a:r>
              <a:rPr lang="ar-KW" b="1">
                <a:latin typeface="Times New Roman" pitchFamily="18" charset="0"/>
                <a:cs typeface="Traditional Arabic" pitchFamily="2" charset="-78"/>
              </a:rPr>
              <a:t> </a:t>
            </a:r>
            <a:r>
              <a:rPr lang="ar-SA" sz="3600" b="1">
                <a:latin typeface="Times New Roman" pitchFamily="18" charset="0"/>
                <a:cs typeface="Traditional Arabic" pitchFamily="2" charset="-78"/>
              </a:rPr>
              <a:t>ومعنى التغني : تحسين الصوت . </a:t>
            </a:r>
          </a:p>
        </p:txBody>
      </p:sp>
      <p:sp>
        <p:nvSpPr>
          <p:cNvPr id="30724" name="Rectangle 4"/>
          <p:cNvSpPr>
            <a:spLocks noChangeArrowheads="1"/>
          </p:cNvSpPr>
          <p:nvPr/>
        </p:nvSpPr>
        <p:spPr bwMode="auto">
          <a:xfrm>
            <a:off x="2133600" y="1524000"/>
            <a:ext cx="5638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2 - تحسين الصوت وتزيينه :</a:t>
            </a:r>
          </a:p>
        </p:txBody>
      </p:sp>
      <p:sp>
        <p:nvSpPr>
          <p:cNvPr id="30726"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828800" y="3200400"/>
            <a:ext cx="5562600" cy="1143000"/>
          </a:xfrm>
        </p:spPr>
        <p:txBody>
          <a:bodyPr/>
          <a:lstStyle/>
          <a:p>
            <a:pPr algn="just"/>
            <a:r>
              <a:rPr lang="ar-SA" sz="4000" b="1" dirty="0">
                <a:latin typeface="Times New Roman" pitchFamily="18" charset="0"/>
                <a:cs typeface="Traditional Arabic" pitchFamily="2" charset="-78"/>
              </a:rPr>
              <a:t>ولكن من هو أحسن الناس صوتا بالقرآن ؟</a:t>
            </a:r>
            <a:r>
              <a:rPr lang="ar-KW" sz="4000" b="1" dirty="0">
                <a:latin typeface="Times New Roman" pitchFamily="18" charset="0"/>
                <a:cs typeface="Traditional Arabic" pitchFamily="2" charset="-78"/>
              </a:rPr>
              <a:t> </a:t>
            </a:r>
            <a:r>
              <a:rPr lang="ar-SA" sz="4000" b="1" dirty="0">
                <a:latin typeface="Times New Roman" pitchFamily="18" charset="0"/>
                <a:cs typeface="Traditional Arabic" pitchFamily="2" charset="-78"/>
              </a:rPr>
              <a:t>يخبرنا الرسول صلى الله عليه وسلم عن أحسن الناس صوتاً بالقرآن مؤكداً ذلك بقوله : " إن من أحسن الناس صوتاً بالقرآن الذي إذا سمعتموه يقرأ حسبتموه يخشى الله " </a:t>
            </a:r>
            <a:r>
              <a:rPr lang="ar-SA" sz="2400" b="1" dirty="0">
                <a:latin typeface="Times New Roman" pitchFamily="18" charset="0"/>
                <a:cs typeface="Traditional Arabic" pitchFamily="2" charset="-78"/>
              </a:rPr>
              <a:t>رواه ابن ماجه وصححه الألباني في صحيح ابن ماجه ( 1101 ).</a:t>
            </a:r>
          </a:p>
        </p:txBody>
      </p:sp>
      <p:sp>
        <p:nvSpPr>
          <p:cNvPr id="31749"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600200" y="3733800"/>
            <a:ext cx="6096000" cy="1143000"/>
          </a:xfrm>
        </p:spPr>
        <p:txBody>
          <a:bodyPr/>
          <a:lstStyle/>
          <a:p>
            <a:pPr algn="just"/>
            <a:r>
              <a:rPr lang="ar-SA" sz="3600" b="1">
                <a:latin typeface="Times New Roman" pitchFamily="18" charset="0"/>
                <a:cs typeface="Traditional Arabic" pitchFamily="2" charset="-78"/>
              </a:rPr>
              <a:t>وقد أثنى الرسول صلى الله عليه وسلم على بعض الصحابة ممن سمع صوتهم كأبي موسى الأشعري رضي الله عنه يقـول له : " لو رأيتَني وأنَا أسْتَمعُ قراءتك البارحة ، لَقْد أوتيت مْزمَاراً من مَزَاميرِ داود " متفق عليه ، وفي رواية أخرى قال له : " لقد أُوتيَ أبو موسى من أصواتِ آل داود " </a:t>
            </a:r>
            <a:r>
              <a:rPr lang="ar-SA" sz="2400" b="1">
                <a:latin typeface="Times New Roman" pitchFamily="18" charset="0"/>
                <a:cs typeface="Traditional Arabic" pitchFamily="2" charset="-78"/>
              </a:rPr>
              <a:t>أخرجه محمد بن نصر عن البراء وصححه الألباني في صحيح الجامع الصغير(4999).</a:t>
            </a:r>
            <a:r>
              <a:rPr lang="ar-SA" sz="3600" b="1">
                <a:latin typeface="Times New Roman" pitchFamily="18" charset="0"/>
                <a:cs typeface="Traditional Arabic" pitchFamily="2" charset="-78"/>
              </a:rPr>
              <a:t> </a:t>
            </a:r>
          </a:p>
        </p:txBody>
      </p:sp>
      <p:sp>
        <p:nvSpPr>
          <p:cNvPr id="32773"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752600" y="3505200"/>
            <a:ext cx="5791200" cy="1143000"/>
          </a:xfrm>
        </p:spPr>
        <p:txBody>
          <a:bodyPr/>
          <a:lstStyle/>
          <a:p>
            <a:pPr algn="just"/>
            <a:r>
              <a:rPr lang="ar-SA" sz="3200" b="1" dirty="0">
                <a:latin typeface="Times New Roman" pitchFamily="18" charset="0"/>
                <a:cs typeface="Traditional Arabic" pitchFamily="2" charset="-78"/>
              </a:rPr>
              <a:t>ولا خلاف بين العلماء أن حُسن الصوت بتجويد القرآن على لحون العرب الذين أنزله الله بلسانهم أمر جائز بل مندوب ما لم يخرج عن حد التجويد المعلوم فإن خرج عن حده فهو حرام يأثم </a:t>
            </a:r>
            <a:r>
              <a:rPr lang="ar-SA" sz="3200" b="1" dirty="0" smtClean="0">
                <a:latin typeface="Times New Roman" pitchFamily="18" charset="0"/>
                <a:cs typeface="Traditional Arabic" pitchFamily="2" charset="-78"/>
              </a:rPr>
              <a:t>القار</a:t>
            </a:r>
            <a:r>
              <a:rPr lang="ar-KW" sz="3200" b="1" dirty="0" smtClean="0">
                <a:latin typeface="Times New Roman" pitchFamily="18" charset="0"/>
                <a:cs typeface="Traditional Arabic" pitchFamily="2" charset="-78"/>
              </a:rPr>
              <a:t>ي</a:t>
            </a:r>
            <a:r>
              <a:rPr lang="ar-SA" sz="3200" b="1" dirty="0" smtClean="0">
                <a:latin typeface="Times New Roman" pitchFamily="18" charset="0"/>
                <a:cs typeface="Traditional Arabic" pitchFamily="2" charset="-78"/>
              </a:rPr>
              <a:t>ء </a:t>
            </a:r>
            <a:r>
              <a:rPr lang="ar-SA" sz="3200" b="1" dirty="0">
                <a:latin typeface="Times New Roman" pitchFamily="18" charset="0"/>
                <a:cs typeface="Traditional Arabic" pitchFamily="2" charset="-78"/>
              </a:rPr>
              <a:t>به والمستمع له ، والخروج عن حد الترتيل هو التمطيط الزائد على الترتيل لمخالفته السنة وإذهابه الخشوع الذي هو المقصود من التلاوة ، وقال القاضي عياض : لم يختلف في أن تحسين الصوت بالقراءة مندوب إليه .</a:t>
            </a:r>
          </a:p>
        </p:txBody>
      </p:sp>
      <p:sp>
        <p:nvSpPr>
          <p:cNvPr id="33797"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752600" y="3886200"/>
            <a:ext cx="5867400" cy="1143000"/>
          </a:xfrm>
        </p:spPr>
        <p:txBody>
          <a:bodyPr/>
          <a:lstStyle/>
          <a:p>
            <a:pPr algn="just"/>
            <a:r>
              <a:rPr lang="ar-SA" sz="3200" b="1" dirty="0">
                <a:latin typeface="Times New Roman" pitchFamily="18" charset="0"/>
                <a:cs typeface="Traditional Arabic" pitchFamily="2" charset="-78"/>
              </a:rPr>
              <a:t>عن عبدالله بن عمرو رضي الله عنهما قال : قلت : يا رسول الله في كم أقرأ القرآن ؟ قال : اختمه في شهر ، قلت : إني أُطيقُ أفضل من ذلك ، قال : اختمه في عشرين ، قلتُ : إني أُطيقُ أفضل من ذلك ، قال : اختمه في خمسة عشر ، قلت إني أُطيقُ أفضل من ذلك ، قال : اختمه في عشر ، قلت : إني أُطيقُ أفضل من ذلك قال اختمه في خمسٍ قلتُ إني أُطيقُ أفضل من ذلك قال : " فما رخص لي " </a:t>
            </a:r>
            <a:r>
              <a:rPr lang="ar-SA" sz="2000" b="1" dirty="0">
                <a:latin typeface="Times New Roman" pitchFamily="18" charset="0"/>
                <a:cs typeface="Traditional Arabic" pitchFamily="2" charset="-78"/>
              </a:rPr>
              <a:t>أخرجه البخاري ومسلم والترمذي واللفظ له.</a:t>
            </a:r>
          </a:p>
        </p:txBody>
      </p:sp>
      <p:sp>
        <p:nvSpPr>
          <p:cNvPr id="35844" name="Rectangle 4"/>
          <p:cNvSpPr>
            <a:spLocks noChangeArrowheads="1"/>
          </p:cNvSpPr>
          <p:nvPr/>
        </p:nvSpPr>
        <p:spPr bwMode="auto">
          <a:xfrm>
            <a:off x="2895600" y="1524000"/>
            <a:ext cx="3352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3 - ختم القرآن :</a:t>
            </a:r>
          </a:p>
        </p:txBody>
      </p:sp>
      <p:sp>
        <p:nvSpPr>
          <p:cNvPr id="35846"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600200" y="3352800"/>
            <a:ext cx="6096000" cy="1143000"/>
          </a:xfrm>
        </p:spPr>
        <p:txBody>
          <a:bodyPr/>
          <a:lstStyle/>
          <a:p>
            <a:pPr algn="just"/>
            <a:r>
              <a:rPr lang="ar-KW" sz="3600" b="1">
                <a:latin typeface="Times New Roman" pitchFamily="18" charset="0"/>
                <a:cs typeface="Traditional Arabic" pitchFamily="2" charset="-78"/>
              </a:rPr>
              <a:t>      </a:t>
            </a:r>
            <a:r>
              <a:rPr lang="ar-SA" sz="3600" b="1">
                <a:latin typeface="Times New Roman" pitchFamily="18" charset="0"/>
                <a:cs typeface="Traditional Arabic" pitchFamily="2" charset="-78"/>
              </a:rPr>
              <a:t>عن النبي صلى الله عليه وسلم قال : " لم يفقه من قرأ القرآن في أقل من ثلاث " أخرجه أبو داود وصححه الألباني في تخريج الترمذي . أي لم يفهم الواجب عليه في القراءة في أقل من ثلاث ليال ، وهناك رواية : " إقرأ القرآن في ثلاث إن استطعت " </a:t>
            </a:r>
            <a:r>
              <a:rPr lang="ar-SA" sz="2000" b="1">
                <a:latin typeface="Times New Roman" pitchFamily="18" charset="0"/>
                <a:cs typeface="Traditional Arabic" pitchFamily="2" charset="-78"/>
              </a:rPr>
              <a:t>أخرجه أحمد وصححه الألباني في صحيح الجامع الصغير( 1166).</a:t>
            </a:r>
          </a:p>
        </p:txBody>
      </p:sp>
      <p:sp>
        <p:nvSpPr>
          <p:cNvPr id="37892" name="Rectangle 4"/>
          <p:cNvSpPr>
            <a:spLocks noChangeArrowheads="1"/>
          </p:cNvSpPr>
          <p:nvPr/>
        </p:nvSpPr>
        <p:spPr bwMode="auto">
          <a:xfrm>
            <a:off x="2819400" y="1371600"/>
            <a:ext cx="3352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الحكمة من ذلك :</a:t>
            </a:r>
          </a:p>
        </p:txBody>
      </p:sp>
      <p:sp>
        <p:nvSpPr>
          <p:cNvPr id="37894"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524000" y="3276600"/>
            <a:ext cx="6319838" cy="1143000"/>
          </a:xfrm>
        </p:spPr>
        <p:txBody>
          <a:bodyPr/>
          <a:lstStyle/>
          <a:p>
            <a:r>
              <a:rPr lang="ar-SA" b="1">
                <a:solidFill>
                  <a:srgbClr val="FF3300"/>
                </a:solidFill>
                <a:latin typeface="Times New Roman" pitchFamily="18" charset="0"/>
                <a:cs typeface="Traditional Arabic" pitchFamily="2" charset="-78"/>
              </a:rPr>
              <a:t>4 - البكاء عند سماع القرآن وتلاوته :</a:t>
            </a:r>
          </a:p>
        </p:txBody>
      </p:sp>
      <p:sp>
        <p:nvSpPr>
          <p:cNvPr id="38917"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628775" y="3505200"/>
            <a:ext cx="5943600" cy="1143000"/>
          </a:xfrm>
        </p:spPr>
        <p:txBody>
          <a:bodyPr/>
          <a:lstStyle/>
          <a:p>
            <a:pPr algn="just"/>
            <a:r>
              <a:rPr lang="ar-SA" sz="3600" b="1">
                <a:latin typeface="Times New Roman" pitchFamily="18" charset="0"/>
                <a:cs typeface="Traditional Arabic" pitchFamily="2" charset="-78"/>
              </a:rPr>
              <a:t>عن عبدالله بن مسعود رضي الله عنه أنه قال : قال رسول الله صلى الله عليه وسلم : " إقرأ عليّ قال ، قلت اقَرأ عَلَيْكَ وعَلَيْكَ أنزل ؟ قال : إني أشتهي أن أَسمعَهُ من غيري . قال فقرأتُ النساء حتى إذا بلغتُ ] فكيف إذا جئنا من كُلّ أمة بشهيدً وجئنا بِكَ على هؤلاء شهيداً [ قال لي كُفَّ أو أمْسك فرَأيتُ عينيه تَذْرِفان " </a:t>
            </a:r>
            <a:r>
              <a:rPr lang="ar-SA" sz="2000" b="1">
                <a:latin typeface="Times New Roman" pitchFamily="18" charset="0"/>
                <a:cs typeface="Traditional Arabic" pitchFamily="2" charset="-78"/>
              </a:rPr>
              <a:t>أخرجه البخاري .</a:t>
            </a:r>
          </a:p>
        </p:txBody>
      </p:sp>
      <p:sp>
        <p:nvSpPr>
          <p:cNvPr id="39941"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28600" y="4953000"/>
            <a:ext cx="8229600" cy="838200"/>
          </a:xfrm>
        </p:spPr>
        <p:txBody>
          <a:bodyPr/>
          <a:lstStyle/>
          <a:p>
            <a:pPr algn="r"/>
            <a:r>
              <a:rPr lang="ar-SA" b="1">
                <a:latin typeface="Times New Roman" pitchFamily="18" charset="0"/>
                <a:cs typeface="Traditional Arabic" pitchFamily="2" charset="-78"/>
              </a:rPr>
              <a:t>ج - الإيمان بما أنزل الله والعمل به .</a:t>
            </a:r>
          </a:p>
        </p:txBody>
      </p:sp>
      <p:sp>
        <p:nvSpPr>
          <p:cNvPr id="44036" name="Rectangle 4"/>
          <p:cNvSpPr>
            <a:spLocks noChangeArrowheads="1"/>
          </p:cNvSpPr>
          <p:nvPr/>
        </p:nvSpPr>
        <p:spPr bwMode="auto">
          <a:xfrm>
            <a:off x="609600" y="4038600"/>
            <a:ext cx="79248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ar-SA" sz="4400" b="1">
                <a:solidFill>
                  <a:schemeClr val="tx2"/>
                </a:solidFill>
                <a:latin typeface="Times New Roman" pitchFamily="18" charset="0"/>
                <a:cs typeface="Traditional Arabic" pitchFamily="2" charset="-78"/>
              </a:rPr>
              <a:t>ب - مقدار علم العبد للحق الذي أنزله الله تعالى .</a:t>
            </a:r>
          </a:p>
        </p:txBody>
      </p:sp>
      <p:sp>
        <p:nvSpPr>
          <p:cNvPr id="44037" name="Rectangle 5"/>
          <p:cNvSpPr>
            <a:spLocks noChangeArrowheads="1"/>
          </p:cNvSpPr>
          <p:nvPr/>
        </p:nvSpPr>
        <p:spPr bwMode="auto">
          <a:xfrm>
            <a:off x="685800" y="320040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4400" b="1">
                <a:solidFill>
                  <a:schemeClr val="tx2"/>
                </a:solidFill>
                <a:latin typeface="Times New Roman" pitchFamily="18" charset="0"/>
                <a:cs typeface="Traditional Arabic" pitchFamily="2" charset="-78"/>
              </a:rPr>
              <a:t>أ - إنصات العبد إلى التلاوة وسماعها بتدبر تفهم .</a:t>
            </a:r>
          </a:p>
        </p:txBody>
      </p:sp>
      <p:sp>
        <p:nvSpPr>
          <p:cNvPr id="44038" name="Rectangle 6"/>
          <p:cNvSpPr>
            <a:spLocks noChangeArrowheads="1"/>
          </p:cNvSpPr>
          <p:nvPr/>
        </p:nvSpPr>
        <p:spPr bwMode="auto">
          <a:xfrm>
            <a:off x="1752600" y="1600200"/>
            <a:ext cx="5791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4400" b="1">
                <a:solidFill>
                  <a:schemeClr val="tx2"/>
                </a:solidFill>
                <a:latin typeface="Times New Roman" pitchFamily="18" charset="0"/>
                <a:cs typeface="Traditional Arabic" pitchFamily="2" charset="-78"/>
              </a:rPr>
              <a:t>الأسباب التي أدت إلى جعل القلب خاشعاً خائفا وجلاً هي : </a:t>
            </a:r>
          </a:p>
        </p:txBody>
      </p:sp>
      <p:sp>
        <p:nvSpPr>
          <p:cNvPr id="44040" name="AutoShape 8"/>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600200" y="3581400"/>
            <a:ext cx="6019800" cy="1143000"/>
          </a:xfrm>
        </p:spPr>
        <p:txBody>
          <a:bodyPr/>
          <a:lstStyle/>
          <a:p>
            <a:pPr algn="just"/>
            <a:r>
              <a:rPr lang="ar-SA" b="1">
                <a:latin typeface="Times New Roman" pitchFamily="18" charset="0"/>
                <a:cs typeface="Traditional Arabic" pitchFamily="2" charset="-78"/>
              </a:rPr>
              <a:t>والله سبحانه وتعالى يشير إلى هذا بقوله عن عباده الصالحين : ( وإذا سمعوا ما أنزل إلى الرسول ترى أعينهم تفيض من الدمع مما عرفوا من الحق يقولون ربنا آمنا فاكتبنا مع الشاهدين ) </a:t>
            </a:r>
            <a:r>
              <a:rPr lang="ar-SA" sz="3200" b="1">
                <a:latin typeface="Times New Roman" pitchFamily="18" charset="0"/>
                <a:cs typeface="Traditional Arabic" pitchFamily="2" charset="-78"/>
              </a:rPr>
              <a:t>سورة المائدة آية 83 .</a:t>
            </a:r>
          </a:p>
        </p:txBody>
      </p:sp>
      <p:sp>
        <p:nvSpPr>
          <p:cNvPr id="7" name="AutoShape 6">
            <a:hlinkClick r:id="rId3"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219200" y="3200400"/>
            <a:ext cx="6705600" cy="914400"/>
          </a:xfrm>
        </p:spPr>
        <p:txBody>
          <a:bodyPr/>
          <a:lstStyle/>
          <a:p>
            <a:r>
              <a:rPr lang="ar-SA" sz="4000" b="1">
                <a:solidFill>
                  <a:srgbClr val="FF3300"/>
                </a:solidFill>
                <a:latin typeface="Times New Roman" pitchFamily="18" charset="0"/>
                <a:cs typeface="Traditional Arabic" pitchFamily="2" charset="-78"/>
              </a:rPr>
              <a:t>سادسا - الغاية والثمرة من </a:t>
            </a:r>
            <a:r>
              <a:rPr lang="ar-KW" sz="4000" b="1">
                <a:solidFill>
                  <a:srgbClr val="FF3300"/>
                </a:solidFill>
                <a:latin typeface="Times New Roman" pitchFamily="18" charset="0"/>
                <a:cs typeface="Traditional Arabic" pitchFamily="2" charset="-78"/>
              </a:rPr>
              <a:t/>
            </a:r>
            <a:br>
              <a:rPr lang="ar-KW" sz="4000" b="1">
                <a:solidFill>
                  <a:srgbClr val="FF3300"/>
                </a:solidFill>
                <a:latin typeface="Times New Roman" pitchFamily="18" charset="0"/>
                <a:cs typeface="Traditional Arabic" pitchFamily="2" charset="-78"/>
              </a:rPr>
            </a:br>
            <a:r>
              <a:rPr lang="ar-SA" sz="4000" b="1">
                <a:solidFill>
                  <a:srgbClr val="FF3300"/>
                </a:solidFill>
                <a:latin typeface="Times New Roman" pitchFamily="18" charset="0"/>
                <a:cs typeface="Traditional Arabic" pitchFamily="2" charset="-78"/>
              </a:rPr>
              <a:t>قراءة القرآن :</a:t>
            </a:r>
          </a:p>
        </p:txBody>
      </p:sp>
      <p:sp>
        <p:nvSpPr>
          <p:cNvPr id="46085"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524000" y="3810000"/>
            <a:ext cx="6172200" cy="1143000"/>
          </a:xfrm>
        </p:spPr>
        <p:txBody>
          <a:bodyPr/>
          <a:lstStyle/>
          <a:p>
            <a:pPr algn="just"/>
            <a:r>
              <a:rPr lang="ar-SA" b="1">
                <a:latin typeface="Times New Roman" pitchFamily="18" charset="0"/>
                <a:cs typeface="Traditional Arabic" pitchFamily="2" charset="-78"/>
              </a:rPr>
              <a:t>1- يحوله إلى برنامج يومي وسلوك عملي وحقائق معاشه وأن يكون قدوته في ذلك رسول الله صلى الله عليه وسلم كما تقول عائشة رضي الله عنها : " كان خلقه القرآن " </a:t>
            </a:r>
            <a:r>
              <a:rPr lang="ar-SA" sz="3200" b="1">
                <a:latin typeface="Times New Roman" pitchFamily="18" charset="0"/>
                <a:cs typeface="Traditional Arabic" pitchFamily="2" charset="-78"/>
              </a:rPr>
              <a:t>رواه مسلم وأحمد وأبو داود .</a:t>
            </a:r>
          </a:p>
        </p:txBody>
      </p:sp>
      <p:sp>
        <p:nvSpPr>
          <p:cNvPr id="47109"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600200" y="3810000"/>
            <a:ext cx="5943600" cy="1143000"/>
          </a:xfrm>
        </p:spPr>
        <p:txBody>
          <a:bodyPr/>
          <a:lstStyle/>
          <a:p>
            <a:pPr algn="just"/>
            <a:r>
              <a:rPr lang="ar-KW" sz="3600" b="1" dirty="0" smtClean="0">
                <a:latin typeface="Times New Roman" pitchFamily="18" charset="0"/>
                <a:cs typeface="Traditional Arabic" pitchFamily="2" charset="-78"/>
              </a:rPr>
              <a:t>2</a:t>
            </a:r>
            <a:r>
              <a:rPr lang="ar-SA" sz="3600" b="1" dirty="0" smtClean="0">
                <a:latin typeface="Times New Roman" pitchFamily="18" charset="0"/>
                <a:cs typeface="Traditional Arabic" pitchFamily="2" charset="-78"/>
              </a:rPr>
              <a:t> </a:t>
            </a:r>
            <a:r>
              <a:rPr lang="ar-SA" sz="3600" b="1" dirty="0">
                <a:latin typeface="Times New Roman" pitchFamily="18" charset="0"/>
                <a:cs typeface="Traditional Arabic" pitchFamily="2" charset="-78"/>
              </a:rPr>
              <a:t>– الهداية قال تعالى : ( أفمن شرح الله صدره للإسلام فهو على نور من ربه فويل للقاسية قلوبهم من ذكر الله أولئك في ضلال مبين . الله نزل أحسن الحديث كتاباً متشابهاً مثاني تقشعر منه جلود الذين يخشون ربهم ثم تلين جلودهم وقلوبهم إلى ذكر الله. ذلك هدى الله يهدي به من يشاء ) </a:t>
            </a:r>
            <a:r>
              <a:rPr lang="ar-SA" sz="2000" b="1" dirty="0">
                <a:latin typeface="Times New Roman" pitchFamily="18" charset="0"/>
                <a:cs typeface="Traditional Arabic" pitchFamily="2" charset="-78"/>
              </a:rPr>
              <a:t>سورة الزمر</a:t>
            </a:r>
            <a:r>
              <a:rPr lang="ar-KW" sz="2000" b="1" dirty="0">
                <a:latin typeface="Times New Roman" pitchFamily="18" charset="0"/>
                <a:cs typeface="Traditional Arabic" pitchFamily="2" charset="-78"/>
              </a:rPr>
              <a:t> </a:t>
            </a:r>
            <a:r>
              <a:rPr lang="ar-SA" sz="2000" b="1" dirty="0">
                <a:latin typeface="Times New Roman" pitchFamily="18" charset="0"/>
                <a:cs typeface="Traditional Arabic" pitchFamily="2" charset="-78"/>
              </a:rPr>
              <a:t>آية 22 ـ 23 </a:t>
            </a:r>
          </a:p>
        </p:txBody>
      </p:sp>
      <p:sp>
        <p:nvSpPr>
          <p:cNvPr id="48133"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676400" y="3886200"/>
            <a:ext cx="5943600" cy="1143000"/>
          </a:xfrm>
        </p:spPr>
        <p:txBody>
          <a:bodyPr/>
          <a:lstStyle/>
          <a:p>
            <a:pPr algn="just"/>
            <a:r>
              <a:rPr lang="ar-KW" b="1" dirty="0" smtClean="0">
                <a:latin typeface="Times New Roman" pitchFamily="18" charset="0"/>
                <a:cs typeface="Traditional Arabic" pitchFamily="2" charset="-78"/>
              </a:rPr>
              <a:t>3</a:t>
            </a:r>
            <a:r>
              <a:rPr lang="ar-SA" b="1" dirty="0" smtClean="0">
                <a:latin typeface="Times New Roman" pitchFamily="18" charset="0"/>
                <a:cs typeface="Traditional Arabic" pitchFamily="2" charset="-78"/>
              </a:rPr>
              <a:t> </a:t>
            </a:r>
            <a:r>
              <a:rPr lang="ar-SA" b="1" dirty="0">
                <a:latin typeface="Times New Roman" pitchFamily="18" charset="0"/>
                <a:cs typeface="Traditional Arabic" pitchFamily="2" charset="-78"/>
              </a:rPr>
              <a:t>- وهناك آية أخرى تقرر غاية أخرى للتلاوة وهي قوله تعالى : ( أو من كان ميتاً فأحييناه وجعلنا له نوراً يمشي به في الناس كمن مثله في الظلمات ليس بخارج منها ) </a:t>
            </a:r>
            <a:r>
              <a:rPr lang="ar-SA" sz="2400" b="1" dirty="0">
                <a:latin typeface="Times New Roman" pitchFamily="18" charset="0"/>
                <a:cs typeface="Traditional Arabic" pitchFamily="2" charset="-78"/>
              </a:rPr>
              <a:t>سورة الأنعام آية 122.</a:t>
            </a:r>
            <a:r>
              <a:rPr lang="ar-SA" b="1" dirty="0">
                <a:latin typeface="Times New Roman" pitchFamily="18" charset="0"/>
                <a:cs typeface="Traditional Arabic" pitchFamily="2" charset="-78"/>
              </a:rPr>
              <a:t> </a:t>
            </a:r>
          </a:p>
        </p:txBody>
      </p:sp>
      <p:sp>
        <p:nvSpPr>
          <p:cNvPr id="49158" name="AutoShape 6">
            <a:hlinkClick r:id="rId3"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752600" y="2971800"/>
            <a:ext cx="5943600" cy="685800"/>
          </a:xfrm>
        </p:spPr>
        <p:txBody>
          <a:bodyPr/>
          <a:lstStyle/>
          <a:p>
            <a:r>
              <a:rPr lang="ar-SA" sz="4000" b="1">
                <a:solidFill>
                  <a:srgbClr val="FF3300"/>
                </a:solidFill>
                <a:latin typeface="Times New Roman" pitchFamily="18" charset="0"/>
                <a:cs typeface="Traditional Arabic" pitchFamily="2" charset="-78"/>
              </a:rPr>
              <a:t>سابعا - مفاهيم أساسية لمن أراد </a:t>
            </a:r>
            <a:r>
              <a:rPr lang="ar-KW" sz="4000" b="1">
                <a:solidFill>
                  <a:srgbClr val="FF3300"/>
                </a:solidFill>
                <a:latin typeface="Times New Roman" pitchFamily="18" charset="0"/>
                <a:cs typeface="Traditional Arabic" pitchFamily="2" charset="-78"/>
              </a:rPr>
              <a:t/>
            </a:r>
            <a:br>
              <a:rPr lang="ar-KW" sz="4000" b="1">
                <a:solidFill>
                  <a:srgbClr val="FF3300"/>
                </a:solidFill>
                <a:latin typeface="Times New Roman" pitchFamily="18" charset="0"/>
                <a:cs typeface="Traditional Arabic" pitchFamily="2" charset="-78"/>
              </a:rPr>
            </a:br>
            <a:r>
              <a:rPr lang="ar-SA" sz="4000" b="1">
                <a:solidFill>
                  <a:srgbClr val="FF3300"/>
                </a:solidFill>
                <a:latin typeface="Times New Roman" pitchFamily="18" charset="0"/>
                <a:cs typeface="Traditional Arabic" pitchFamily="2" charset="-78"/>
              </a:rPr>
              <a:t>أن يتأثر بالقرآن : </a:t>
            </a:r>
          </a:p>
        </p:txBody>
      </p:sp>
      <p:sp>
        <p:nvSpPr>
          <p:cNvPr id="50181"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600200" y="3200400"/>
            <a:ext cx="6019800" cy="1143000"/>
          </a:xfrm>
        </p:spPr>
        <p:txBody>
          <a:bodyPr/>
          <a:lstStyle/>
          <a:p>
            <a:pPr algn="just"/>
            <a:r>
              <a:rPr lang="ar-SA" b="1">
                <a:latin typeface="Times New Roman" pitchFamily="18" charset="0"/>
                <a:cs typeface="Traditional Arabic" pitchFamily="2" charset="-78"/>
              </a:rPr>
              <a:t>1-  أن ينظر للقرآن على أنه كتاب شامل ومنهج حياة متكامل.</a:t>
            </a:r>
          </a:p>
        </p:txBody>
      </p:sp>
      <p:sp>
        <p:nvSpPr>
          <p:cNvPr id="51205"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981200" y="3200400"/>
            <a:ext cx="5486400" cy="1143000"/>
          </a:xfrm>
        </p:spPr>
        <p:txBody>
          <a:bodyPr/>
          <a:lstStyle/>
          <a:p>
            <a:pPr algn="just"/>
            <a:r>
              <a:rPr lang="ar-SA" sz="5400" b="1">
                <a:latin typeface="Times New Roman" pitchFamily="18" charset="0"/>
                <a:cs typeface="Traditional Arabic" pitchFamily="2" charset="-78"/>
              </a:rPr>
              <a:t>2-  الإلتفات إلى الأهداف الأساسية للقرآن والتي تتمثل في : </a:t>
            </a:r>
          </a:p>
        </p:txBody>
      </p:sp>
      <p:sp>
        <p:nvSpPr>
          <p:cNvPr id="52229"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524000" y="4648200"/>
            <a:ext cx="6248400" cy="609600"/>
          </a:xfrm>
        </p:spPr>
        <p:txBody>
          <a:bodyPr/>
          <a:lstStyle/>
          <a:p>
            <a:pPr algn="r"/>
            <a:r>
              <a:rPr lang="ar-SA" sz="3600" b="1">
                <a:latin typeface="Times New Roman" pitchFamily="18" charset="0"/>
                <a:cs typeface="Traditional Arabic" pitchFamily="2" charset="-78"/>
              </a:rPr>
              <a:t>د - إيجاد المجتمع الإسلامي القرآني الأصيل </a:t>
            </a:r>
          </a:p>
        </p:txBody>
      </p:sp>
      <p:sp>
        <p:nvSpPr>
          <p:cNvPr id="56324" name="Rectangle 4"/>
          <p:cNvSpPr>
            <a:spLocks noChangeArrowheads="1"/>
          </p:cNvSpPr>
          <p:nvPr/>
        </p:nvSpPr>
        <p:spPr bwMode="auto">
          <a:xfrm>
            <a:off x="1676400" y="5410200"/>
            <a:ext cx="6096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a:solidFill>
                  <a:schemeClr val="tx2"/>
                </a:solidFill>
                <a:latin typeface="Times New Roman" pitchFamily="18" charset="0"/>
                <a:cs typeface="Traditional Arabic" pitchFamily="2" charset="-78"/>
              </a:rPr>
              <a:t>هـ - قيادة الأمة المسلمة في معركتها مع الجاهلية من حولها </a:t>
            </a:r>
          </a:p>
        </p:txBody>
      </p:sp>
      <p:sp>
        <p:nvSpPr>
          <p:cNvPr id="56325" name="Rectangle 5"/>
          <p:cNvSpPr>
            <a:spLocks noChangeArrowheads="1"/>
          </p:cNvSpPr>
          <p:nvPr/>
        </p:nvSpPr>
        <p:spPr bwMode="auto">
          <a:xfrm>
            <a:off x="1752600" y="3810000"/>
            <a:ext cx="6019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dirty="0">
                <a:solidFill>
                  <a:schemeClr val="tx2"/>
                </a:solidFill>
                <a:latin typeface="Times New Roman" pitchFamily="18" charset="0"/>
                <a:cs typeface="Traditional Arabic" pitchFamily="2" charset="-78"/>
              </a:rPr>
              <a:t>ج - إيجاد الشخصية الإسلامية المتكاملة المتوازنة .</a:t>
            </a:r>
          </a:p>
        </p:txBody>
      </p:sp>
      <p:sp>
        <p:nvSpPr>
          <p:cNvPr id="56326" name="Rectangle 6"/>
          <p:cNvSpPr>
            <a:spLocks noChangeArrowheads="1"/>
          </p:cNvSpPr>
          <p:nvPr/>
        </p:nvSpPr>
        <p:spPr bwMode="auto">
          <a:xfrm>
            <a:off x="1676400" y="2514600"/>
            <a:ext cx="6019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dirty="0">
                <a:solidFill>
                  <a:schemeClr val="tx2"/>
                </a:solidFill>
                <a:latin typeface="Times New Roman" pitchFamily="18" charset="0"/>
                <a:cs typeface="Traditional Arabic" pitchFamily="2" charset="-78"/>
              </a:rPr>
              <a:t>ب - بيان الأحكام الشرعية وما يصلح أحوال الناس </a:t>
            </a:r>
          </a:p>
        </p:txBody>
      </p:sp>
      <p:sp>
        <p:nvSpPr>
          <p:cNvPr id="56327" name="Rectangle 7"/>
          <p:cNvSpPr>
            <a:spLocks noChangeArrowheads="1"/>
          </p:cNvSpPr>
          <p:nvPr/>
        </p:nvSpPr>
        <p:spPr bwMode="auto">
          <a:xfrm>
            <a:off x="1371600" y="1524000"/>
            <a:ext cx="6248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ar-SA" sz="3600" b="1">
                <a:solidFill>
                  <a:schemeClr val="tx2"/>
                </a:solidFill>
                <a:latin typeface="Times New Roman" pitchFamily="18" charset="0"/>
                <a:cs typeface="Traditional Arabic" pitchFamily="2" charset="-78"/>
              </a:rPr>
              <a:t>أ - الهداية إلى الله تعالى وبيان التوحيد</a:t>
            </a:r>
          </a:p>
        </p:txBody>
      </p:sp>
      <p:sp>
        <p:nvSpPr>
          <p:cNvPr id="56329" name="AutoShape 9"/>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981200" y="2590800"/>
            <a:ext cx="5715000" cy="762000"/>
          </a:xfrm>
        </p:spPr>
        <p:txBody>
          <a:bodyPr/>
          <a:lstStyle/>
          <a:p>
            <a:pPr algn="r"/>
            <a:r>
              <a:rPr lang="ar-SA" sz="3600" b="1" dirty="0">
                <a:latin typeface="Times New Roman" pitchFamily="18" charset="0"/>
                <a:cs typeface="Traditional Arabic" pitchFamily="2" charset="-78"/>
              </a:rPr>
              <a:t>3-  </a:t>
            </a:r>
            <a:r>
              <a:rPr lang="ar-SA" sz="3600" b="1" dirty="0" smtClean="0">
                <a:latin typeface="Times New Roman" pitchFamily="18" charset="0"/>
                <a:cs typeface="Traditional Arabic" pitchFamily="2" charset="-78"/>
              </a:rPr>
              <a:t>ال</a:t>
            </a:r>
            <a:r>
              <a:rPr lang="ar-KW" sz="3600" b="1" dirty="0">
                <a:latin typeface="Times New Roman" pitchFamily="18" charset="0"/>
                <a:cs typeface="Traditional Arabic" pitchFamily="2" charset="-78"/>
              </a:rPr>
              <a:t>ا</a:t>
            </a:r>
            <a:r>
              <a:rPr lang="ar-SA" sz="3600" b="1" dirty="0" smtClean="0">
                <a:latin typeface="Times New Roman" pitchFamily="18" charset="0"/>
                <a:cs typeface="Traditional Arabic" pitchFamily="2" charset="-78"/>
              </a:rPr>
              <a:t>تفات </a:t>
            </a:r>
            <a:r>
              <a:rPr lang="ar-SA" sz="3600" b="1" dirty="0">
                <a:latin typeface="Times New Roman" pitchFamily="18" charset="0"/>
                <a:cs typeface="Traditional Arabic" pitchFamily="2" charset="-78"/>
              </a:rPr>
              <a:t>إلى المهمة العملية للقرآن .</a:t>
            </a:r>
          </a:p>
        </p:txBody>
      </p:sp>
      <p:sp>
        <p:nvSpPr>
          <p:cNvPr id="58373" name="Rectangle 5"/>
          <p:cNvSpPr>
            <a:spLocks noChangeArrowheads="1"/>
          </p:cNvSpPr>
          <p:nvPr/>
        </p:nvSpPr>
        <p:spPr bwMode="auto">
          <a:xfrm>
            <a:off x="1828800" y="3505200"/>
            <a:ext cx="5867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dirty="0">
                <a:solidFill>
                  <a:schemeClr val="tx2"/>
                </a:solidFill>
                <a:latin typeface="Times New Roman" pitchFamily="18" charset="0"/>
                <a:cs typeface="Traditional Arabic" pitchFamily="2" charset="-78"/>
              </a:rPr>
              <a:t>4-  المحافظة على جو النص القرآني وعدم الانشغال بأي شاغل أثناء </a:t>
            </a:r>
            <a:r>
              <a:rPr lang="ar-SA" sz="3600" b="1" dirty="0" smtClean="0">
                <a:solidFill>
                  <a:schemeClr val="tx2"/>
                </a:solidFill>
                <a:latin typeface="Times New Roman" pitchFamily="18" charset="0"/>
                <a:cs typeface="Traditional Arabic" pitchFamily="2" charset="-78"/>
              </a:rPr>
              <a:t>التلاوة</a:t>
            </a:r>
            <a:r>
              <a:rPr lang="ar-KW" sz="3600" b="1" dirty="0" smtClean="0">
                <a:solidFill>
                  <a:schemeClr val="tx2"/>
                </a:solidFill>
                <a:latin typeface="Times New Roman" pitchFamily="18" charset="0"/>
                <a:cs typeface="Traditional Arabic" pitchFamily="2" charset="-78"/>
              </a:rPr>
              <a:t>.</a:t>
            </a:r>
            <a:endParaRPr lang="ar-SA" sz="3600" b="1" dirty="0">
              <a:solidFill>
                <a:schemeClr val="tx2"/>
              </a:solidFill>
              <a:latin typeface="Times New Roman" pitchFamily="18" charset="0"/>
              <a:cs typeface="Traditional Arabic" pitchFamily="2" charset="-78"/>
            </a:endParaRPr>
          </a:p>
        </p:txBody>
      </p:sp>
      <p:sp>
        <p:nvSpPr>
          <p:cNvPr id="58375" name="AutoShape 7"/>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676400" y="3581400"/>
            <a:ext cx="6019800" cy="1143000"/>
          </a:xfrm>
        </p:spPr>
        <p:txBody>
          <a:bodyPr/>
          <a:lstStyle/>
          <a:p>
            <a:pPr algn="just"/>
            <a:r>
              <a:rPr lang="ar-SA" sz="3600" b="1" dirty="0" smtClean="0">
                <a:latin typeface="Times New Roman" pitchFamily="18" charset="0"/>
                <a:cs typeface="Traditional Arabic" pitchFamily="2" charset="-78"/>
              </a:rPr>
              <a:t>6-</a:t>
            </a:r>
            <a:r>
              <a:rPr lang="ar-KW" sz="3600" b="1" dirty="0" smtClean="0">
                <a:latin typeface="Times New Roman" pitchFamily="18" charset="0"/>
                <a:cs typeface="Traditional Arabic" pitchFamily="2" charset="-78"/>
              </a:rPr>
              <a:t> </a:t>
            </a:r>
            <a:r>
              <a:rPr lang="ar-SA" sz="3600" b="1" dirty="0" smtClean="0">
                <a:latin typeface="Times New Roman" pitchFamily="18" charset="0"/>
                <a:cs typeface="Traditional Arabic" pitchFamily="2" charset="-78"/>
              </a:rPr>
              <a:t>الاعتناء </a:t>
            </a:r>
            <a:r>
              <a:rPr lang="ar-SA" sz="3600" b="1" dirty="0">
                <a:latin typeface="Times New Roman" pitchFamily="18" charset="0"/>
                <a:cs typeface="Traditional Arabic" pitchFamily="2" charset="-78"/>
              </a:rPr>
              <a:t>بمعاني القرآن التي عاشها الصحابة عملياً ومحاولة الاقتداء بهم .</a:t>
            </a:r>
          </a:p>
        </p:txBody>
      </p:sp>
      <p:sp>
        <p:nvSpPr>
          <p:cNvPr id="61444" name="Rectangle 4"/>
          <p:cNvSpPr>
            <a:spLocks noChangeArrowheads="1"/>
          </p:cNvSpPr>
          <p:nvPr/>
        </p:nvSpPr>
        <p:spPr bwMode="auto">
          <a:xfrm>
            <a:off x="1676400" y="2209800"/>
            <a:ext cx="6019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dirty="0">
                <a:solidFill>
                  <a:schemeClr val="tx2"/>
                </a:solidFill>
                <a:latin typeface="Times New Roman" pitchFamily="18" charset="0"/>
                <a:cs typeface="Traditional Arabic" pitchFamily="2" charset="-78"/>
              </a:rPr>
              <a:t>5- </a:t>
            </a:r>
            <a:r>
              <a:rPr lang="ar-SA" sz="3600" b="1" dirty="0" smtClean="0">
                <a:solidFill>
                  <a:schemeClr val="tx2"/>
                </a:solidFill>
                <a:latin typeface="Times New Roman" pitchFamily="18" charset="0"/>
                <a:cs typeface="Traditional Arabic" pitchFamily="2" charset="-78"/>
              </a:rPr>
              <a:t>الثقة </a:t>
            </a:r>
            <a:r>
              <a:rPr lang="ar-SA" sz="3600" b="1" dirty="0">
                <a:solidFill>
                  <a:schemeClr val="tx2"/>
                </a:solidFill>
                <a:latin typeface="Times New Roman" pitchFamily="18" charset="0"/>
                <a:cs typeface="Traditional Arabic" pitchFamily="2" charset="-78"/>
              </a:rPr>
              <a:t>المطلقة بالنص القرآني وإخضاع الواقع المخالف .</a:t>
            </a:r>
          </a:p>
        </p:txBody>
      </p:sp>
      <p:sp>
        <p:nvSpPr>
          <p:cNvPr id="61447" name="AutoShape 7"/>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676400" y="3962400"/>
            <a:ext cx="5943600" cy="1143000"/>
          </a:xfrm>
        </p:spPr>
        <p:txBody>
          <a:bodyPr/>
          <a:lstStyle/>
          <a:p>
            <a:pPr algn="just"/>
            <a:r>
              <a:rPr lang="ar-SA" sz="3600" b="1">
                <a:latin typeface="Times New Roman" pitchFamily="18" charset="0"/>
                <a:cs typeface="Traditional Arabic" pitchFamily="2" charset="-78"/>
              </a:rPr>
              <a:t>9- أن لا يكون هم القارىء كثرة القراءة أو الانتهاء منها بأقصر وقت فقط .</a:t>
            </a:r>
          </a:p>
        </p:txBody>
      </p:sp>
      <p:sp>
        <p:nvSpPr>
          <p:cNvPr id="64516" name="Rectangle 4"/>
          <p:cNvSpPr>
            <a:spLocks noChangeArrowheads="1"/>
          </p:cNvSpPr>
          <p:nvPr/>
        </p:nvSpPr>
        <p:spPr bwMode="auto">
          <a:xfrm>
            <a:off x="1676400" y="5334000"/>
            <a:ext cx="5943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a:solidFill>
                  <a:schemeClr val="tx2"/>
                </a:solidFill>
                <a:latin typeface="Times New Roman" pitchFamily="18" charset="0"/>
                <a:cs typeface="Traditional Arabic" pitchFamily="2" charset="-78"/>
              </a:rPr>
              <a:t>10- أن يصاحب من يعاونه على هذا الخير ويدله على الصدق ومكارم الأخلاق.</a:t>
            </a:r>
          </a:p>
        </p:txBody>
      </p:sp>
      <p:sp>
        <p:nvSpPr>
          <p:cNvPr id="64517" name="Rectangle 5"/>
          <p:cNvSpPr>
            <a:spLocks noChangeArrowheads="1"/>
          </p:cNvSpPr>
          <p:nvPr/>
        </p:nvSpPr>
        <p:spPr bwMode="auto">
          <a:xfrm>
            <a:off x="1676400" y="2743200"/>
            <a:ext cx="5943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a:solidFill>
                  <a:schemeClr val="tx2"/>
                </a:solidFill>
                <a:latin typeface="Times New Roman" pitchFamily="18" charset="0"/>
                <a:cs typeface="Traditional Arabic" pitchFamily="2" charset="-78"/>
              </a:rPr>
              <a:t>8-  تحرير النصوص القرآنية من قيود الزمان والمكان فهو صالح لكل زمان ومكان .</a:t>
            </a:r>
          </a:p>
        </p:txBody>
      </p:sp>
      <p:sp>
        <p:nvSpPr>
          <p:cNvPr id="64518" name="Rectangle 6"/>
          <p:cNvSpPr>
            <a:spLocks noChangeArrowheads="1"/>
          </p:cNvSpPr>
          <p:nvPr/>
        </p:nvSpPr>
        <p:spPr bwMode="auto">
          <a:xfrm>
            <a:off x="1676400" y="1524000"/>
            <a:ext cx="5943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a:solidFill>
                  <a:schemeClr val="tx2"/>
                </a:solidFill>
                <a:latin typeface="Times New Roman" pitchFamily="18" charset="0"/>
                <a:cs typeface="Traditional Arabic" pitchFamily="2" charset="-78"/>
              </a:rPr>
              <a:t>7- الشعور بأن الآية موجهة له وأن الخطاب يعنيه هو شخصياً .</a:t>
            </a:r>
          </a:p>
        </p:txBody>
      </p:sp>
      <p:sp>
        <p:nvSpPr>
          <p:cNvPr id="64519" name="AutoShape 7">
            <a:hlinkClick r:id="rId3"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752600" y="4038600"/>
            <a:ext cx="5943600" cy="1143000"/>
          </a:xfrm>
        </p:spPr>
        <p:txBody>
          <a:bodyPr/>
          <a:lstStyle/>
          <a:p>
            <a:pPr algn="just"/>
            <a:r>
              <a:rPr lang="ar-SA" sz="3600" b="1" dirty="0">
                <a:latin typeface="Times New Roman" pitchFamily="18" charset="0"/>
                <a:cs typeface="Traditional Arabic" pitchFamily="2" charset="-78"/>
              </a:rPr>
              <a:t>3-</a:t>
            </a:r>
            <a:r>
              <a:rPr lang="ar-KW" sz="3600" b="1" dirty="0">
                <a:latin typeface="Times New Roman" pitchFamily="18" charset="0"/>
                <a:cs typeface="Traditional Arabic" pitchFamily="2" charset="-78"/>
              </a:rPr>
              <a:t> </a:t>
            </a:r>
            <a:r>
              <a:rPr lang="ar-SA" sz="3600" b="1" dirty="0">
                <a:latin typeface="Times New Roman" pitchFamily="18" charset="0"/>
                <a:cs typeface="Traditional Arabic" pitchFamily="2" charset="-78"/>
              </a:rPr>
              <a:t>تسجيل الخواطر والمعاني لحظة ورودها أو بعد الانتهاء من القراءة .</a:t>
            </a:r>
          </a:p>
        </p:txBody>
      </p:sp>
      <p:sp>
        <p:nvSpPr>
          <p:cNvPr id="69636" name="Rectangle 4"/>
          <p:cNvSpPr>
            <a:spLocks noChangeArrowheads="1"/>
          </p:cNvSpPr>
          <p:nvPr/>
        </p:nvSpPr>
        <p:spPr bwMode="auto">
          <a:xfrm>
            <a:off x="1752600" y="5334000"/>
            <a:ext cx="6019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dirty="0">
                <a:solidFill>
                  <a:schemeClr val="tx2"/>
                </a:solidFill>
                <a:latin typeface="Times New Roman" pitchFamily="18" charset="0"/>
                <a:cs typeface="Traditional Arabic" pitchFamily="2" charset="-78"/>
              </a:rPr>
              <a:t>4-  الاطلاع على تفسير مختصر لبيان كلمة غريبة أو تحديد سبب نزول .</a:t>
            </a:r>
          </a:p>
        </p:txBody>
      </p:sp>
      <p:sp>
        <p:nvSpPr>
          <p:cNvPr id="69637" name="Rectangle 5"/>
          <p:cNvSpPr>
            <a:spLocks noChangeArrowheads="1"/>
          </p:cNvSpPr>
          <p:nvPr/>
        </p:nvSpPr>
        <p:spPr bwMode="auto">
          <a:xfrm>
            <a:off x="1752600" y="2819400"/>
            <a:ext cx="6019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r>
              <a:rPr lang="ar-SA" sz="3600" b="1" dirty="0">
                <a:solidFill>
                  <a:schemeClr val="tx2"/>
                </a:solidFill>
                <a:latin typeface="Times New Roman" pitchFamily="18" charset="0"/>
                <a:cs typeface="Traditional Arabic" pitchFamily="2" charset="-78"/>
              </a:rPr>
              <a:t> 2-  تلاوة القرآن الكريم والوقوف على كل آية وتدبرها والانفعال معها .</a:t>
            </a:r>
          </a:p>
        </p:txBody>
      </p:sp>
      <p:sp>
        <p:nvSpPr>
          <p:cNvPr id="69638" name="Rectangle 6"/>
          <p:cNvSpPr>
            <a:spLocks noChangeArrowheads="1"/>
          </p:cNvSpPr>
          <p:nvPr/>
        </p:nvSpPr>
        <p:spPr bwMode="auto">
          <a:xfrm>
            <a:off x="2362200" y="2057400"/>
            <a:ext cx="5257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ar-SA" sz="3600" b="1" dirty="0">
                <a:solidFill>
                  <a:schemeClr val="tx2"/>
                </a:solidFill>
                <a:latin typeface="Times New Roman" pitchFamily="18" charset="0"/>
                <a:cs typeface="Traditional Arabic" pitchFamily="2" charset="-78"/>
              </a:rPr>
              <a:t>1-  استحضار الجو </a:t>
            </a:r>
            <a:r>
              <a:rPr lang="ar-SA" sz="3600" b="1" dirty="0" err="1">
                <a:solidFill>
                  <a:schemeClr val="tx2"/>
                </a:solidFill>
                <a:latin typeface="Times New Roman" pitchFamily="18" charset="0"/>
                <a:cs typeface="Traditional Arabic" pitchFamily="2" charset="-78"/>
              </a:rPr>
              <a:t>الإيماني</a:t>
            </a:r>
            <a:r>
              <a:rPr lang="ar-SA" sz="3600" b="1" dirty="0">
                <a:solidFill>
                  <a:schemeClr val="tx2"/>
                </a:solidFill>
                <a:latin typeface="Times New Roman" pitchFamily="18" charset="0"/>
                <a:cs typeface="Traditional Arabic" pitchFamily="2" charset="-78"/>
              </a:rPr>
              <a:t> .</a:t>
            </a:r>
          </a:p>
        </p:txBody>
      </p:sp>
      <p:sp>
        <p:nvSpPr>
          <p:cNvPr id="69639" name="Rectangle 7"/>
          <p:cNvSpPr>
            <a:spLocks noChangeArrowheads="1"/>
          </p:cNvSpPr>
          <p:nvPr/>
        </p:nvSpPr>
        <p:spPr bwMode="auto">
          <a:xfrm>
            <a:off x="1905000" y="1447800"/>
            <a:ext cx="56388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SA" sz="4400" b="1">
                <a:solidFill>
                  <a:srgbClr val="FF3300"/>
                </a:solidFill>
                <a:latin typeface="Times New Roman" pitchFamily="18" charset="0"/>
                <a:cs typeface="Traditional Arabic" pitchFamily="2" charset="-78"/>
              </a:rPr>
              <a:t>ثامنا - خطوات التأثر بالقرآن :</a:t>
            </a:r>
          </a:p>
        </p:txBody>
      </p:sp>
      <p:sp>
        <p:nvSpPr>
          <p:cNvPr id="69642" name="AutoShape 10">
            <a:hlinkClick r:id="rId3"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752600" y="2514600"/>
            <a:ext cx="5791200" cy="1143000"/>
          </a:xfrm>
        </p:spPr>
        <p:txBody>
          <a:bodyPr/>
          <a:lstStyle/>
          <a:p>
            <a:r>
              <a:rPr lang="ar-SA" sz="4000" b="1">
                <a:solidFill>
                  <a:srgbClr val="FF3300"/>
                </a:solidFill>
                <a:latin typeface="Times New Roman" pitchFamily="18" charset="0"/>
                <a:cs typeface="Traditional Arabic" pitchFamily="2" charset="-78"/>
              </a:rPr>
              <a:t>تاسعا - نماذج من تأثر السلف </a:t>
            </a:r>
            <a:r>
              <a:rPr lang="ar-KW" sz="4000" b="1">
                <a:solidFill>
                  <a:srgbClr val="FF3300"/>
                </a:solidFill>
                <a:latin typeface="Times New Roman" pitchFamily="18" charset="0"/>
                <a:cs typeface="Traditional Arabic" pitchFamily="2" charset="-78"/>
              </a:rPr>
              <a:t/>
            </a:r>
            <a:br>
              <a:rPr lang="ar-KW" sz="4000" b="1">
                <a:solidFill>
                  <a:srgbClr val="FF3300"/>
                </a:solidFill>
                <a:latin typeface="Times New Roman" pitchFamily="18" charset="0"/>
                <a:cs typeface="Traditional Arabic" pitchFamily="2" charset="-78"/>
              </a:rPr>
            </a:br>
            <a:r>
              <a:rPr lang="ar-SA" sz="4000" b="1">
                <a:solidFill>
                  <a:srgbClr val="FF3300"/>
                </a:solidFill>
                <a:latin typeface="Times New Roman" pitchFamily="18" charset="0"/>
                <a:cs typeface="Traditional Arabic" pitchFamily="2" charset="-78"/>
              </a:rPr>
              <a:t>الصالح بالقرآن :</a:t>
            </a:r>
          </a:p>
        </p:txBody>
      </p:sp>
      <p:sp>
        <p:nvSpPr>
          <p:cNvPr id="71686" name="AutoShape 6"/>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676400" y="3886200"/>
            <a:ext cx="5867400" cy="1143000"/>
          </a:xfrm>
        </p:spPr>
        <p:txBody>
          <a:bodyPr/>
          <a:lstStyle/>
          <a:p>
            <a:pPr algn="just"/>
            <a:r>
              <a:rPr lang="ar-SA" b="1" dirty="0">
                <a:latin typeface="Times New Roman" pitchFamily="18" charset="0"/>
                <a:cs typeface="Traditional Arabic" pitchFamily="2" charset="-78"/>
              </a:rPr>
              <a:t>1-  قال عبدالله بن عروة بن الزبير : قلت لجدتي أسماء بنت أبي بكر كيف كان أصحاب رسول الله صلى الله عليه وسلم إذا سمعوا القرآن ؟ </a:t>
            </a:r>
            <a:r>
              <a:rPr lang="ar-SA" b="1" dirty="0" smtClean="0">
                <a:latin typeface="Times New Roman" pitchFamily="18" charset="0"/>
                <a:cs typeface="Traditional Arabic" pitchFamily="2" charset="-78"/>
              </a:rPr>
              <a:t>قالت:" </a:t>
            </a:r>
            <a:r>
              <a:rPr lang="ar-SA" b="1" dirty="0">
                <a:latin typeface="Times New Roman" pitchFamily="18" charset="0"/>
                <a:cs typeface="Traditional Arabic" pitchFamily="2" charset="-78"/>
              </a:rPr>
              <a:t>تدمع أعينهم وتقشعر جلودهم كما نعتهم الله " .</a:t>
            </a:r>
          </a:p>
        </p:txBody>
      </p:sp>
      <p:sp>
        <p:nvSpPr>
          <p:cNvPr id="72709"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676400" y="3200400"/>
            <a:ext cx="5867400" cy="1143000"/>
          </a:xfrm>
        </p:spPr>
        <p:txBody>
          <a:bodyPr/>
          <a:lstStyle/>
          <a:p>
            <a:pPr algn="just"/>
            <a:r>
              <a:rPr lang="ar-SA" sz="3200" b="1" dirty="0">
                <a:latin typeface="Times New Roman" pitchFamily="18" charset="0"/>
                <a:cs typeface="Traditional Arabic" pitchFamily="2" charset="-78"/>
              </a:rPr>
              <a:t>2-  روى ابن أبي الدنيا من حديث عبد الرحمن بن الحارث بن هشام ، قال : سمعت عبدالله بن حنظلة يوماً وهو على فراشه ، وعدته من علته ، فتلا رجل عنده هذه الآية ( لهم من جهنم مهاد ومن فوقهم غواش ) سورة الأعراف ، آية 41 . فبكى حتى ظننت أن نفسه ستخرج ، وقال : صاروا بين أطباق النار ثم قام على رجليه فقال قائل : يا أبا عبد الرحمن أقعد ، قال : منعني القعود ذكر جهنم ولعلي </a:t>
            </a:r>
            <a:r>
              <a:rPr lang="ar-SA" sz="3200" b="1" dirty="0" smtClean="0">
                <a:latin typeface="Times New Roman" pitchFamily="18" charset="0"/>
                <a:cs typeface="Traditional Arabic" pitchFamily="2" charset="-78"/>
              </a:rPr>
              <a:t>أحدهم</a:t>
            </a:r>
            <a:r>
              <a:rPr lang="ar-KW" sz="3200" b="1" dirty="0" smtClean="0">
                <a:latin typeface="Times New Roman" pitchFamily="18" charset="0"/>
                <a:cs typeface="Traditional Arabic" pitchFamily="2" charset="-78"/>
              </a:rPr>
              <a:t>.</a:t>
            </a:r>
            <a:endParaRPr lang="ar-SA" sz="3200" b="1" dirty="0">
              <a:latin typeface="Times New Roman" pitchFamily="18" charset="0"/>
              <a:cs typeface="Traditional Arabic" pitchFamily="2" charset="-78"/>
            </a:endParaRPr>
          </a:p>
        </p:txBody>
      </p:sp>
      <p:sp>
        <p:nvSpPr>
          <p:cNvPr id="73733"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676400" y="3352800"/>
            <a:ext cx="5943600" cy="1143000"/>
          </a:xfrm>
        </p:spPr>
        <p:txBody>
          <a:bodyPr/>
          <a:lstStyle/>
          <a:p>
            <a:pPr algn="just"/>
            <a:r>
              <a:rPr lang="ar-SA" sz="3600" b="1" dirty="0">
                <a:latin typeface="Times New Roman" pitchFamily="18" charset="0"/>
                <a:cs typeface="Traditional Arabic" pitchFamily="2" charset="-78"/>
              </a:rPr>
              <a:t>3-  ومن حديث أبي بكر بن عياش </a:t>
            </a:r>
            <a:r>
              <a:rPr lang="ar-SA" sz="3600" b="1" dirty="0" smtClean="0">
                <a:latin typeface="Times New Roman" pitchFamily="18" charset="0"/>
                <a:cs typeface="Traditional Arabic" pitchFamily="2" charset="-78"/>
              </a:rPr>
              <a:t>قال: </a:t>
            </a:r>
            <a:r>
              <a:rPr lang="ar-SA" sz="3600" b="1" dirty="0">
                <a:latin typeface="Times New Roman" pitchFamily="18" charset="0"/>
                <a:cs typeface="Traditional Arabic" pitchFamily="2" charset="-78"/>
              </a:rPr>
              <a:t>صليت خلف فضيل بن عياض صلاة المغرب وإلى جانبي علي ابنه فقرأ الفضيل " ألهاكم التكاثر " فلما بلغ " لترون الجحيم " سقط علي مغشياً وبقي الفضيل لا يقدر يجاوز الآية ، ثم صلى بنا صلاة خائف ، قال ثم رابطت علياً فما أفاق إلا في نصف الليل . </a:t>
            </a:r>
          </a:p>
        </p:txBody>
      </p:sp>
      <p:sp>
        <p:nvSpPr>
          <p:cNvPr id="74757"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676400" y="3581400"/>
            <a:ext cx="6019800" cy="1143000"/>
          </a:xfrm>
        </p:spPr>
        <p:txBody>
          <a:bodyPr/>
          <a:lstStyle/>
          <a:p>
            <a:pPr algn="just"/>
            <a:r>
              <a:rPr lang="ar-SA" b="1" dirty="0">
                <a:latin typeface="Times New Roman" pitchFamily="18" charset="0"/>
                <a:cs typeface="Traditional Arabic" pitchFamily="2" charset="-78"/>
              </a:rPr>
              <a:t>4-  سمع عمر بن الخطاب رضي الله عنه رجلاً يتهجد في الليل ويقرأ سورة الطور فلما بلغ إلى قوله </a:t>
            </a:r>
            <a:r>
              <a:rPr lang="ar-SA" b="1" dirty="0" smtClean="0">
                <a:latin typeface="Times New Roman" pitchFamily="18" charset="0"/>
                <a:cs typeface="Traditional Arabic" pitchFamily="2" charset="-78"/>
              </a:rPr>
              <a:t>تعالى: </a:t>
            </a:r>
            <a:r>
              <a:rPr lang="ar-SA" b="1" dirty="0">
                <a:latin typeface="Times New Roman" pitchFamily="18" charset="0"/>
                <a:cs typeface="Traditional Arabic" pitchFamily="2" charset="-78"/>
              </a:rPr>
              <a:t>( إن عذاب ربك لواقع . ما له من دافع ) قال </a:t>
            </a:r>
            <a:r>
              <a:rPr lang="ar-SA" b="1" dirty="0" smtClean="0">
                <a:latin typeface="Times New Roman" pitchFamily="18" charset="0"/>
                <a:cs typeface="Traditional Arabic" pitchFamily="2" charset="-78"/>
              </a:rPr>
              <a:t>عمر: </a:t>
            </a:r>
            <a:r>
              <a:rPr lang="ar-SA" b="1" dirty="0">
                <a:latin typeface="Times New Roman" pitchFamily="18" charset="0"/>
                <a:cs typeface="Traditional Arabic" pitchFamily="2" charset="-78"/>
              </a:rPr>
              <a:t>قسم ورب الكعبة حق ، ثم رجع إلى منزله فمرض شهراً يعوده الناس لا يدرون ما مرضه .</a:t>
            </a:r>
          </a:p>
        </p:txBody>
      </p:sp>
      <p:sp>
        <p:nvSpPr>
          <p:cNvPr id="75781" name="AutoShape 5"/>
          <p:cNvSpPr>
            <a:spLocks noChangeArrowheads="1"/>
          </p:cNvSpPr>
          <p:nvPr/>
        </p:nvSpPr>
        <p:spPr bwMode="auto">
          <a:xfrm>
            <a:off x="381000" y="5486400"/>
            <a:ext cx="533400" cy="762000"/>
          </a:xfrm>
          <a:prstGeom prst="down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ar-KW" b="1"/>
              <a:t>تابع</a:t>
            </a:r>
            <a:endParaRPr lang="en-US" b="1"/>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600200" y="3810000"/>
            <a:ext cx="6096000" cy="1143000"/>
          </a:xfrm>
        </p:spPr>
        <p:txBody>
          <a:bodyPr/>
          <a:lstStyle/>
          <a:p>
            <a:pPr algn="just"/>
            <a:r>
              <a:rPr lang="ar-SA" b="1">
                <a:latin typeface="Times New Roman" pitchFamily="18" charset="0"/>
                <a:cs typeface="Traditional Arabic" pitchFamily="2" charset="-78"/>
              </a:rPr>
              <a:t>5-  قال محمد بن حجادة : قلت لأم ولد الحسن البصري ما رأيت منه ( أي الحسن البصري ) فقالت : ( رأيته فتح المصحف ، فرأيت عينيه تسيلان وشفتيه لا تتحركان ) .</a:t>
            </a:r>
          </a:p>
        </p:txBody>
      </p:sp>
      <p:sp>
        <p:nvSpPr>
          <p:cNvPr id="76804" name="AutoShape 4">
            <a:hlinkClick r:id="rId3"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Text Box 4"/>
          <p:cNvSpPr txBox="1">
            <a:spLocks noChangeArrowheads="1"/>
          </p:cNvSpPr>
          <p:nvPr/>
        </p:nvSpPr>
        <p:spPr bwMode="auto">
          <a:xfrm>
            <a:off x="2209800" y="1858963"/>
            <a:ext cx="48006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3200" b="1">
                <a:solidFill>
                  <a:srgbClr val="FF3300"/>
                </a:solidFill>
              </a:rPr>
              <a:t>فتاوى متعلقة بالقرآن الكريم</a:t>
            </a:r>
            <a:endParaRPr lang="en-US" sz="3200" b="1">
              <a:solidFill>
                <a:srgbClr val="FF3300"/>
              </a:solidFill>
            </a:endParaRPr>
          </a:p>
        </p:txBody>
      </p:sp>
      <p:sp>
        <p:nvSpPr>
          <p:cNvPr id="155653" name="AutoShape 5">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5654" name="Rectangle 6">
            <a:hlinkClick r:id="rId3" action="ppaction://hlinksldjump"/>
          </p:cNvPr>
          <p:cNvSpPr>
            <a:spLocks noChangeArrowheads="1"/>
          </p:cNvSpPr>
          <p:nvPr/>
        </p:nvSpPr>
        <p:spPr bwMode="auto">
          <a:xfrm>
            <a:off x="5715000" y="27432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حرق المصحف</a:t>
            </a:r>
            <a:endParaRPr lang="en-US" b="1"/>
          </a:p>
        </p:txBody>
      </p:sp>
      <p:sp>
        <p:nvSpPr>
          <p:cNvPr id="155655" name="Rectangle 7">
            <a:hlinkClick r:id="rId4" action="ppaction://hlinksldjump"/>
          </p:cNvPr>
          <p:cNvSpPr>
            <a:spLocks noChangeArrowheads="1"/>
          </p:cNvSpPr>
          <p:nvPr/>
        </p:nvSpPr>
        <p:spPr bwMode="auto">
          <a:xfrm>
            <a:off x="5715000" y="32766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استخدام التكنولوجيا</a:t>
            </a:r>
            <a:endParaRPr lang="en-US" b="1"/>
          </a:p>
        </p:txBody>
      </p:sp>
      <p:sp>
        <p:nvSpPr>
          <p:cNvPr id="155656" name="Rectangle 8">
            <a:hlinkClick r:id="rId5" action="ppaction://hlinksldjump"/>
          </p:cNvPr>
          <p:cNvSpPr>
            <a:spLocks noChangeArrowheads="1"/>
          </p:cNvSpPr>
          <p:nvPr/>
        </p:nvSpPr>
        <p:spPr bwMode="auto">
          <a:xfrm>
            <a:off x="5715000" y="38862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القراءة بالمصحف</a:t>
            </a:r>
            <a:endParaRPr lang="en-US" b="1"/>
          </a:p>
        </p:txBody>
      </p:sp>
      <p:sp>
        <p:nvSpPr>
          <p:cNvPr id="155657" name="Rectangle 9">
            <a:hlinkClick r:id="rId6" action="ppaction://hlinksldjump"/>
          </p:cNvPr>
          <p:cNvSpPr>
            <a:spLocks noChangeArrowheads="1"/>
          </p:cNvSpPr>
          <p:nvPr/>
        </p:nvSpPr>
        <p:spPr bwMode="auto">
          <a:xfrm>
            <a:off x="5715000" y="44958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مس المصحف</a:t>
            </a:r>
            <a:endParaRPr lang="en-US" b="1"/>
          </a:p>
        </p:txBody>
      </p:sp>
      <p:sp>
        <p:nvSpPr>
          <p:cNvPr id="155658" name="Rectangle 10">
            <a:hlinkClick r:id="rId7" action="ppaction://hlinksldjump"/>
          </p:cNvPr>
          <p:cNvSpPr>
            <a:spLocks noChangeArrowheads="1"/>
          </p:cNvSpPr>
          <p:nvPr/>
        </p:nvSpPr>
        <p:spPr bwMode="auto">
          <a:xfrm>
            <a:off x="5715000" y="51054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تصغير المصحف</a:t>
            </a:r>
            <a:endParaRPr lang="en-US" b="1"/>
          </a:p>
        </p:txBody>
      </p:sp>
      <p:sp>
        <p:nvSpPr>
          <p:cNvPr id="155659" name="Rectangle 11">
            <a:hlinkClick r:id="rId8" action="ppaction://hlinksldjump"/>
          </p:cNvPr>
          <p:cNvSpPr>
            <a:spLocks noChangeArrowheads="1"/>
          </p:cNvSpPr>
          <p:nvPr/>
        </p:nvSpPr>
        <p:spPr bwMode="auto">
          <a:xfrm>
            <a:off x="3733800" y="27432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تعليق الآيات</a:t>
            </a:r>
            <a:endParaRPr lang="en-US" b="1"/>
          </a:p>
        </p:txBody>
      </p:sp>
      <p:sp>
        <p:nvSpPr>
          <p:cNvPr id="155660" name="Rectangle 12">
            <a:hlinkClick r:id="rId9" action="ppaction://hlinksldjump"/>
          </p:cNvPr>
          <p:cNvSpPr>
            <a:spLocks noChangeArrowheads="1"/>
          </p:cNvSpPr>
          <p:nvPr/>
        </p:nvSpPr>
        <p:spPr bwMode="auto">
          <a:xfrm>
            <a:off x="3733800" y="32766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الحلف بالمصحف</a:t>
            </a:r>
            <a:endParaRPr lang="en-US" b="1"/>
          </a:p>
        </p:txBody>
      </p:sp>
      <p:sp>
        <p:nvSpPr>
          <p:cNvPr id="155661" name="Rectangle 13">
            <a:hlinkClick r:id="rId10" action="ppaction://hlinksldjump"/>
          </p:cNvPr>
          <p:cNvSpPr>
            <a:spLocks noChangeArrowheads="1"/>
          </p:cNvSpPr>
          <p:nvPr/>
        </p:nvSpPr>
        <p:spPr bwMode="auto">
          <a:xfrm>
            <a:off x="3733800" y="38862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تقبيل المصحف</a:t>
            </a:r>
            <a:endParaRPr lang="en-US" b="1"/>
          </a:p>
        </p:txBody>
      </p:sp>
      <p:sp>
        <p:nvSpPr>
          <p:cNvPr id="155662" name="Rectangle 14">
            <a:hlinkClick r:id="rId11" action="ppaction://hlinksldjump"/>
          </p:cNvPr>
          <p:cNvSpPr>
            <a:spLocks noChangeArrowheads="1"/>
          </p:cNvSpPr>
          <p:nvPr/>
        </p:nvSpPr>
        <p:spPr bwMode="auto">
          <a:xfrm>
            <a:off x="3733800" y="44958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قراءة القرآن</a:t>
            </a:r>
            <a:endParaRPr lang="en-US" b="1"/>
          </a:p>
        </p:txBody>
      </p:sp>
      <p:sp>
        <p:nvSpPr>
          <p:cNvPr id="155664" name="Rectangle 16">
            <a:hlinkClick r:id="rId12" action="ppaction://hlinksldjump"/>
          </p:cNvPr>
          <p:cNvSpPr>
            <a:spLocks noChangeArrowheads="1"/>
          </p:cNvSpPr>
          <p:nvPr/>
        </p:nvSpPr>
        <p:spPr bwMode="auto">
          <a:xfrm>
            <a:off x="3733800" y="51054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قراءة القرآن للجنب</a:t>
            </a:r>
            <a:endParaRPr lang="en-US" b="1"/>
          </a:p>
        </p:txBody>
      </p:sp>
      <p:sp>
        <p:nvSpPr>
          <p:cNvPr id="155665" name="Rectangle 17">
            <a:hlinkClick r:id="rId12" action="ppaction://hlinksldjump"/>
          </p:cNvPr>
          <p:cNvSpPr>
            <a:spLocks noChangeArrowheads="1"/>
          </p:cNvSpPr>
          <p:nvPr/>
        </p:nvSpPr>
        <p:spPr bwMode="auto">
          <a:xfrm>
            <a:off x="1828800" y="27432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من نسي ماحفظ</a:t>
            </a:r>
            <a:endParaRPr lang="en-US" b="1"/>
          </a:p>
        </p:txBody>
      </p:sp>
      <p:pic>
        <p:nvPicPr>
          <p:cNvPr id="15" name="Picture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7" name="AutoShape 5">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79" name="Rectangle 7"/>
          <p:cNvSpPr>
            <a:spLocks noChangeArrowheads="1"/>
          </p:cNvSpPr>
          <p:nvPr/>
        </p:nvSpPr>
        <p:spPr bwMode="auto">
          <a:xfrm>
            <a:off x="5715000" y="14478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حرق المصحف</a:t>
            </a:r>
            <a:endParaRPr lang="en-US" b="1"/>
          </a:p>
        </p:txBody>
      </p:sp>
      <p:sp>
        <p:nvSpPr>
          <p:cNvPr id="156680" name="Text Box 8"/>
          <p:cNvSpPr txBox="1">
            <a:spLocks noChangeArrowheads="1"/>
          </p:cNvSpPr>
          <p:nvPr/>
        </p:nvSpPr>
        <p:spPr bwMode="auto">
          <a:xfrm>
            <a:off x="1752600" y="2286000"/>
            <a:ext cx="5715000"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2400" b="1"/>
              <a:t>قال الشيخ ابن باز رحمه الله : </a:t>
            </a:r>
          </a:p>
          <a:p>
            <a:pPr algn="just">
              <a:spcBef>
                <a:spcPct val="50000"/>
              </a:spcBef>
            </a:pPr>
            <a:r>
              <a:rPr lang="ar-SA" sz="2400" b="1"/>
              <a:t>السنة إحراقها أو دفنها في أرضٍ طيبة، الأوراق التي قد بليت، أو لا ينتفع بها، أو المصاحف التي بليت ولا ينتفع بها، تدفن في أرض طيبة، أو تحرق. </a:t>
            </a:r>
            <a:endParaRPr lang="en-US" sz="2400" b="1"/>
          </a:p>
        </p:txBody>
      </p:sp>
      <p:sp>
        <p:nvSpPr>
          <p:cNvPr id="156681" name="Text Box 9"/>
          <p:cNvSpPr txBox="1">
            <a:spLocks noChangeArrowheads="1"/>
          </p:cNvSpPr>
          <p:nvPr/>
        </p:nvSpPr>
        <p:spPr bwMode="auto">
          <a:xfrm>
            <a:off x="3733800" y="4114800"/>
            <a:ext cx="3733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1600" b="1"/>
              <a:t>http://www.binbaz.org.sa/mat/11337</a:t>
            </a:r>
          </a:p>
        </p:txBody>
      </p:sp>
      <p:pic>
        <p:nvPicPr>
          <p:cNvPr id="156682" name="Picture 10" descr="4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4572000"/>
            <a:ext cx="2501900" cy="19351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2800" y="5853917"/>
            <a:ext cx="1371600" cy="653246"/>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1" name="AutoShape 5">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7704" name="Rectangle 8"/>
          <p:cNvSpPr>
            <a:spLocks noChangeArrowheads="1"/>
          </p:cNvSpPr>
          <p:nvPr/>
        </p:nvSpPr>
        <p:spPr bwMode="auto">
          <a:xfrm>
            <a:off x="5791200" y="14478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استخدام التكنولوجيا</a:t>
            </a:r>
            <a:endParaRPr lang="en-US" b="1"/>
          </a:p>
        </p:txBody>
      </p:sp>
      <p:sp>
        <p:nvSpPr>
          <p:cNvPr id="157706" name="Text Box 10"/>
          <p:cNvSpPr txBox="1">
            <a:spLocks noChangeArrowheads="1"/>
          </p:cNvSpPr>
          <p:nvPr/>
        </p:nvSpPr>
        <p:spPr bwMode="auto">
          <a:xfrm>
            <a:off x="1981200" y="2082800"/>
            <a:ext cx="5562600" cy="32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b="1"/>
              <a:t>الشيخ سعد بن عبد الله الحميد :</a:t>
            </a:r>
            <a:endParaRPr lang="ar-KW" b="1"/>
          </a:p>
          <a:p>
            <a:pPr algn="just">
              <a:spcBef>
                <a:spcPct val="50000"/>
              </a:spcBef>
            </a:pPr>
            <a:r>
              <a:rPr lang="ar-SA" b="1"/>
              <a:t>أجهزة الجوال التي يوجد فيها برنامج قرآن أو برنامج حديث، قد يتحرج بعض الناس من الدخول بها في دورات المياه أكرم الله الجميع، وكذلك بعضهم قد يعامل الجوال معاملة المصحف، بحيث لا يمس الجوال إلا على طهارة، فنقول: إن جهاز الجوال لا يعامل معاملة المصحف؛ لأن هذه المعلومات التي فيه معلومات تتحلل بواسطة البرنامج، بمعنى أنه إذا أقفل البرنامج لا يكون هناك شيء محفوظ خطاً، بحيث يكون كالمصحف، فلا يتحرج الإنسان من دخول دورات المياه به، وكذلك أيضاً لمسه، فالجوال يشمل عدة أشياء، وهناك حوائل بين الإنسان وبين القرآن الذي فيه، لكن احرص ألا تمس بإصبعك الشاشة التي تظهر عليها الآيات، أما إذا أمسكت بجانب الجوال؛ فلا بأس بذلك إن شاء الله تعالى </a:t>
            </a:r>
            <a:endParaRPr lang="en-US" b="1"/>
          </a:p>
        </p:txBody>
      </p:sp>
      <p:sp>
        <p:nvSpPr>
          <p:cNvPr id="157707" name="Text Box 11"/>
          <p:cNvSpPr txBox="1">
            <a:spLocks noChangeArrowheads="1"/>
          </p:cNvSpPr>
          <p:nvPr/>
        </p:nvSpPr>
        <p:spPr bwMode="auto">
          <a:xfrm>
            <a:off x="4038600" y="5562600"/>
            <a:ext cx="3352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1400" b="1" dirty="0"/>
              <a:t>http://www.tahfeed.net/site/modules/weblog/details.php?blog_id=28</a:t>
            </a:r>
          </a:p>
        </p:txBody>
      </p:sp>
      <p:pic>
        <p:nvPicPr>
          <p:cNvPr id="157708" name="Picture 12" descr="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1075" y="1905000"/>
            <a:ext cx="923925" cy="4505325"/>
          </a:xfrm>
          <a:prstGeom prst="rect">
            <a:avLst/>
          </a:prstGeom>
          <a:noFill/>
          <a:extLst>
            <a:ext uri="{909E8E84-426E-40DD-AFC4-6F175D3DCCD1}">
              <a14:hiddenFill xmlns:a14="http://schemas.microsoft.com/office/drawing/2010/main">
                <a:solidFill>
                  <a:srgbClr val="FFFFFF"/>
                </a:solidFill>
              </a14:hiddenFill>
            </a:ext>
          </a:extLst>
        </p:spPr>
      </p:pic>
      <p:pic>
        <p:nvPicPr>
          <p:cNvPr id="157710" name="Picture 14" descr="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4800600"/>
            <a:ext cx="1270000" cy="1808163"/>
          </a:xfrm>
          <a:prstGeom prst="rect">
            <a:avLst/>
          </a:prstGeom>
          <a:noFill/>
          <a:extLst>
            <a:ext uri="{909E8E84-426E-40DD-AFC4-6F175D3DCCD1}">
              <a14:hiddenFill xmlns:a14="http://schemas.microsoft.com/office/drawing/2010/main">
                <a:solidFill>
                  <a:srgbClr val="FFFFFF"/>
                </a:solidFill>
              </a14:hiddenFill>
            </a:ext>
          </a:extLst>
        </p:spPr>
      </p:pic>
      <p:pic>
        <p:nvPicPr>
          <p:cNvPr id="157711" name="Picture 15" descr="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5105400"/>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8200" y="6172200"/>
            <a:ext cx="1371600" cy="653246"/>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5" name="AutoShape 5">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8726" name="Rectangle 6"/>
          <p:cNvSpPr>
            <a:spLocks noChangeArrowheads="1"/>
          </p:cNvSpPr>
          <p:nvPr/>
        </p:nvSpPr>
        <p:spPr bwMode="auto">
          <a:xfrm>
            <a:off x="5638800" y="14478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القراءة بالمصحف</a:t>
            </a:r>
            <a:endParaRPr lang="en-US" b="1"/>
          </a:p>
        </p:txBody>
      </p:sp>
      <p:sp>
        <p:nvSpPr>
          <p:cNvPr id="158728" name="Text Box 8"/>
          <p:cNvSpPr txBox="1">
            <a:spLocks noChangeArrowheads="1"/>
          </p:cNvSpPr>
          <p:nvPr/>
        </p:nvSpPr>
        <p:spPr bwMode="auto">
          <a:xfrm>
            <a:off x="2971800" y="2286000"/>
            <a:ext cx="4648200" cy="289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2400" b="1"/>
              <a:t>قال الشيخ ابن باز رحمه الله :</a:t>
            </a:r>
          </a:p>
          <a:p>
            <a:pPr algn="just"/>
            <a:endParaRPr lang="ar-KW" sz="1600" b="1"/>
          </a:p>
          <a:p>
            <a:pPr algn="just"/>
            <a:r>
              <a:rPr lang="ar-KW" sz="2400" b="1"/>
              <a:t>     </a:t>
            </a:r>
            <a:r>
              <a:rPr lang="ar-SA" sz="2400" b="1"/>
              <a:t>يجوز ذلك إذا دعت إليه الحاجة كما تجوز القراءة من المصحف في التراويح لمن لا يحفظ القرآن، وقد كان ذكوان مولى عائشة رضي الله عنها يصلي بها في رمضان من مصحف، ذكره البخاري في صحيحه تعليقا مجزوما به</a:t>
            </a:r>
            <a:r>
              <a:rPr lang="ar-KW" sz="2400" b="1"/>
              <a:t> .</a:t>
            </a:r>
            <a:endParaRPr lang="en-US" sz="2400" b="1"/>
          </a:p>
        </p:txBody>
      </p:sp>
      <p:sp>
        <p:nvSpPr>
          <p:cNvPr id="158729" name="Text Box 9"/>
          <p:cNvSpPr txBox="1">
            <a:spLocks noChangeArrowheads="1"/>
          </p:cNvSpPr>
          <p:nvPr/>
        </p:nvSpPr>
        <p:spPr bwMode="auto">
          <a:xfrm>
            <a:off x="3124200" y="5410200"/>
            <a:ext cx="3581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r>
              <a:rPr lang="en-US" sz="1600" b="1"/>
              <a:t>http://www.binbaz.org.sa/mat/907</a:t>
            </a:r>
          </a:p>
        </p:txBody>
      </p:sp>
      <p:pic>
        <p:nvPicPr>
          <p:cNvPr id="158730" name="Picture 10" descr="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581400"/>
            <a:ext cx="1604963" cy="2971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1800" y="5997977"/>
            <a:ext cx="1371600" cy="653246"/>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9" name="AutoShape 5">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9750" name="Rectangle 6"/>
          <p:cNvSpPr>
            <a:spLocks noChangeArrowheads="1"/>
          </p:cNvSpPr>
          <p:nvPr/>
        </p:nvSpPr>
        <p:spPr bwMode="auto">
          <a:xfrm>
            <a:off x="5715000" y="14478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مس المصحف</a:t>
            </a:r>
            <a:endParaRPr lang="en-US" b="1"/>
          </a:p>
        </p:txBody>
      </p:sp>
      <p:sp>
        <p:nvSpPr>
          <p:cNvPr id="159752" name="Text Box 8"/>
          <p:cNvSpPr txBox="1">
            <a:spLocks noChangeArrowheads="1"/>
          </p:cNvSpPr>
          <p:nvPr/>
        </p:nvSpPr>
        <p:spPr bwMode="auto">
          <a:xfrm>
            <a:off x="1676400" y="2286000"/>
            <a:ext cx="5943600" cy="250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2000" b="1"/>
              <a:t>قال الشيخ ابن باز رحمه الله :</a:t>
            </a:r>
          </a:p>
          <a:p>
            <a:pPr algn="just"/>
            <a:endParaRPr lang="ar-KW" sz="1200" b="1"/>
          </a:p>
          <a:p>
            <a:pPr algn="just"/>
            <a:r>
              <a:rPr lang="ar-SA" b="1"/>
              <a:t>لا يجوز للمسلم مس المصحف وهو على غير وضوء عند جمهور أهل العلم وهو الذي عليه الأئمة الأربعة رضي الله عنهم وهو الذي كان يفتي به أصحاب النبي عليه الصلاة والسلام ، قد ورد في ذلك حديث صحيح لا بأس به من حديث عمرو بن حزم رضي الله عنه : أن النبي صلى الله عليه وسلم كتب إلى أهل اليمن : ((أن لا يمس القرآن إلا طاهر)) وهو حديث جيد له طرق يشد بعضها بعضا ، وبذلك يعلم أنه لا يجوز مس المصحف للمسلم إلا على طهارة من الحدثين الأكبر والأصغر</a:t>
            </a:r>
            <a:r>
              <a:rPr lang="ar-SA"/>
              <a:t> </a:t>
            </a:r>
            <a:r>
              <a:rPr lang="ar-KW"/>
              <a:t>.</a:t>
            </a:r>
            <a:endParaRPr lang="en-US"/>
          </a:p>
        </p:txBody>
      </p:sp>
      <p:sp>
        <p:nvSpPr>
          <p:cNvPr id="159753" name="Text Box 9"/>
          <p:cNvSpPr txBox="1">
            <a:spLocks noChangeArrowheads="1"/>
          </p:cNvSpPr>
          <p:nvPr/>
        </p:nvSpPr>
        <p:spPr bwMode="auto">
          <a:xfrm>
            <a:off x="4038600" y="4953000"/>
            <a:ext cx="3429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r>
              <a:rPr lang="en-US" sz="1600" b="1"/>
              <a:t>http://www.binbaz.org.sa/mat/130</a:t>
            </a:r>
          </a:p>
        </p:txBody>
      </p:sp>
      <p:pic>
        <p:nvPicPr>
          <p:cNvPr id="159754" name="Picture 10" descr="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679950"/>
            <a:ext cx="2178050" cy="17970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0825" y="5997977"/>
            <a:ext cx="1371600" cy="653246"/>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3" name="AutoShape 5">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0775" name="Rectangle 7"/>
          <p:cNvSpPr>
            <a:spLocks noChangeArrowheads="1"/>
          </p:cNvSpPr>
          <p:nvPr/>
        </p:nvSpPr>
        <p:spPr bwMode="auto">
          <a:xfrm>
            <a:off x="5715000" y="13716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تصغير المصحف</a:t>
            </a:r>
            <a:endParaRPr lang="en-US" b="1"/>
          </a:p>
        </p:txBody>
      </p:sp>
      <p:sp>
        <p:nvSpPr>
          <p:cNvPr id="160776" name="Text Box 8"/>
          <p:cNvSpPr txBox="1">
            <a:spLocks noChangeArrowheads="1"/>
          </p:cNvSpPr>
          <p:nvPr/>
        </p:nvSpPr>
        <p:spPr bwMode="auto">
          <a:xfrm>
            <a:off x="1828800" y="2133600"/>
            <a:ext cx="57912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b="1"/>
              <a:t>صرح العلماء بأنه يكره تنزيها تصغير حجم المصحف وكتابته بقلم دقيق، وبأنه ينبغي أن يكتب بأحسن خط وأبينه على أحسن ورق وأبيضه، بأفخم قلم وأبرق مداد، وتفرج السطور وتضخم الحروف، ويضخم المصحف، وصرحوا أيضاً بأن الشخص إذا أمسك المصحف في بيته ولا يقرأ ونوى به الخير والبركة لا يأثم بل يرجى له الثواب، فتداول هذا المصحف بالصفة التي وجد عليها بين المسلمين بنحو بيع وشراء وقراءة منه متى أمكنت ولم يكن فيه تغيير ولا تبديل غير ممنوع شرعاً، وإن كان تصغير حجمه على وجه ما سبق مكروها تنزيهاً، والله تعالى أعلم </a:t>
            </a:r>
            <a:endParaRPr lang="en-US" b="1"/>
          </a:p>
        </p:txBody>
      </p:sp>
      <p:sp>
        <p:nvSpPr>
          <p:cNvPr id="160777" name="Text Box 9"/>
          <p:cNvSpPr txBox="1">
            <a:spLocks noChangeArrowheads="1"/>
          </p:cNvSpPr>
          <p:nvPr/>
        </p:nvSpPr>
        <p:spPr bwMode="auto">
          <a:xfrm>
            <a:off x="3581400" y="4572000"/>
            <a:ext cx="3962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900" b="1"/>
              <a:t>http://www.islamway.com/?iw_s=Fatawa&amp;iw_a=view&amp;fatwa_id=18771</a:t>
            </a:r>
          </a:p>
        </p:txBody>
      </p:sp>
      <p:pic>
        <p:nvPicPr>
          <p:cNvPr id="160778" name="Picture 10" descr="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343400"/>
            <a:ext cx="2209800" cy="19891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6600" y="5997977"/>
            <a:ext cx="1371600" cy="653246"/>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7" name="AutoShape 5">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1799" name="Rectangle 7"/>
          <p:cNvSpPr>
            <a:spLocks noChangeArrowheads="1"/>
          </p:cNvSpPr>
          <p:nvPr/>
        </p:nvSpPr>
        <p:spPr bwMode="auto">
          <a:xfrm>
            <a:off x="5715000" y="13716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تعليق الآيات</a:t>
            </a:r>
            <a:endParaRPr lang="en-US" b="1"/>
          </a:p>
        </p:txBody>
      </p:sp>
      <p:sp>
        <p:nvSpPr>
          <p:cNvPr id="161800" name="Text Box 8"/>
          <p:cNvSpPr txBox="1">
            <a:spLocks noChangeArrowheads="1"/>
          </p:cNvSpPr>
          <p:nvPr/>
        </p:nvSpPr>
        <p:spPr bwMode="auto">
          <a:xfrm>
            <a:off x="1676400" y="2133600"/>
            <a:ext cx="5791200" cy="407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b="1"/>
              <a:t>قال الشيخ ابن باز رحمه الله :</a:t>
            </a:r>
          </a:p>
          <a:p>
            <a:pPr algn="just">
              <a:spcBef>
                <a:spcPct val="50000"/>
              </a:spcBef>
            </a:pPr>
            <a:r>
              <a:rPr lang="ar-SA" b="1"/>
              <a:t>فكتابة الآيات وتعليقها في الجدران للذكرى والفائدة أو الأحاديث الصحيحة عن رسول الله صلى الله عليه وسلم لا حرج فيه في أصح قولي العلماء، إذا كانت الجدران في محل ٍ سليم كالمكاتب والمجالس، أما في محلاتٍ أخرى كالحمامات وغيرها هذا لا يجوز. كذلك كتابتها في الجدران للذكرى والفائدة في محلٍ نظيف كالمجلس والمكتب ونحو ذلك لا حرج في ذلك على الصحيح، أما إن كانت الكتابة في محل يبتذل ويهان فلا يجوز، أو كانت الكتابة لاعتقاد أنها تدفع الجن أو أنها حرز من الجن أو ما أشبه ذلك هذا لا يجوز، أما إن كتبت في أوراق وعلقت أو في جدران وعلقت للفائدة والذكرى لهذه الآيات العظيمات والأحاديث الصحيحة التي تأمر بالخير وتدعو إليه والمقصود من ذلك الذكرى فلا بأس في ذلك، وأما في المساجد، لا، لا تعلق في المساجد لأنها تشغل المصلين، فلا يكتب في جدرانها ولا تعلق في أوراق، المساجد المشروع فيها أن تكون سليمةً من الكتابات والتعليقات حتى لا يُشغل المصلي بشيءٍ سوى صلاته. </a:t>
            </a:r>
            <a:endParaRPr lang="en-US" b="1"/>
          </a:p>
        </p:txBody>
      </p:sp>
      <p:pic>
        <p:nvPicPr>
          <p:cNvPr id="161801" name="Picture 9" descr="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3886200"/>
            <a:ext cx="1193800" cy="2679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4059931"/>
            <a:ext cx="3145542" cy="2417069"/>
          </a:xfrm>
          <a:prstGeom prst="rect">
            <a:avLst/>
          </a:prstGeom>
        </p:spPr>
      </p:pic>
      <p:sp>
        <p:nvSpPr>
          <p:cNvPr id="162821" name="AutoShape 5">
            <a:hlinkClick r:id="rId3"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2823" name="Rectangle 7"/>
          <p:cNvSpPr>
            <a:spLocks noChangeArrowheads="1"/>
          </p:cNvSpPr>
          <p:nvPr/>
        </p:nvSpPr>
        <p:spPr bwMode="auto">
          <a:xfrm>
            <a:off x="5715000" y="13716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الحلف بالمصحف</a:t>
            </a:r>
            <a:endParaRPr lang="en-US" b="1"/>
          </a:p>
        </p:txBody>
      </p:sp>
      <p:sp>
        <p:nvSpPr>
          <p:cNvPr id="162824" name="Text Box 8"/>
          <p:cNvSpPr txBox="1">
            <a:spLocks noChangeArrowheads="1"/>
          </p:cNvSpPr>
          <p:nvPr/>
        </p:nvSpPr>
        <p:spPr bwMode="auto">
          <a:xfrm>
            <a:off x="1676400" y="1981200"/>
            <a:ext cx="5791200"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b="1" dirty="0"/>
              <a:t>قال الشيخ ابن باز رحمه الله :</a:t>
            </a:r>
          </a:p>
          <a:p>
            <a:pPr algn="just">
              <a:spcBef>
                <a:spcPct val="50000"/>
              </a:spcBef>
            </a:pPr>
            <a:r>
              <a:rPr lang="ar-SA" b="1" dirty="0"/>
              <a:t>لا يجوز لك أن تحلف بحق القرآن، حق القرآن تعظيمه، وتعظيمه إعماله، لكن أن تقول بالله أو بكلام الله، تحلف بالله وبكلام الله فلا بأس، أما بحق القرآن، حق القرآن عليك أن تعظمه وأن تعمل به، وهذا من عمله، وعملك مخلوق، فلا تقسم بالمخلوقات، لكن تقسم بنفس القرآن، بالله بكلام الله بعلم الله بعزة الله، تقسم بالله أو بصفاته</a:t>
            </a:r>
            <a:r>
              <a:rPr lang="ar-KW" b="1" dirty="0"/>
              <a:t> .</a:t>
            </a:r>
            <a:endParaRPr lang="en-US" dirty="0"/>
          </a:p>
        </p:txBody>
      </p:sp>
      <p:sp>
        <p:nvSpPr>
          <p:cNvPr id="162825" name="Text Box 9"/>
          <p:cNvSpPr txBox="1">
            <a:spLocks noChangeArrowheads="1"/>
          </p:cNvSpPr>
          <p:nvPr/>
        </p:nvSpPr>
        <p:spPr bwMode="auto">
          <a:xfrm>
            <a:off x="4724400" y="4191000"/>
            <a:ext cx="2895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1200" b="1"/>
              <a:t>http://www.binbaz.org.sa/mat/20527</a:t>
            </a:r>
          </a:p>
        </p:txBody>
      </p:sp>
      <p:pic>
        <p:nvPicPr>
          <p:cNvPr id="2" name="صورة 1"/>
          <p:cNvPicPr>
            <a:picLocks noChangeAspect="1"/>
          </p:cNvPicPr>
          <p:nvPr/>
        </p:nvPicPr>
        <p:blipFill rotWithShape="1">
          <a:blip r:embed="rId4">
            <a:extLst>
              <a:ext uri="{28A0092B-C50C-407E-A947-70E740481C1C}">
                <a14:useLocalDpi xmlns:a14="http://schemas.microsoft.com/office/drawing/2010/main" val="0"/>
              </a:ext>
            </a:extLst>
          </a:blip>
          <a:srcRect r="39439"/>
          <a:stretch/>
        </p:blipFill>
        <p:spPr>
          <a:xfrm rot="19414045" flipH="1" flipV="1">
            <a:off x="115174" y="3703347"/>
            <a:ext cx="3238717" cy="157541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29400" y="5997977"/>
            <a:ext cx="1371600" cy="653246"/>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5" name="AutoShape 5">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846" name="Rectangle 6"/>
          <p:cNvSpPr>
            <a:spLocks noChangeArrowheads="1"/>
          </p:cNvSpPr>
          <p:nvPr/>
        </p:nvSpPr>
        <p:spPr bwMode="auto">
          <a:xfrm>
            <a:off x="5715000" y="13716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تقبيل المصحف</a:t>
            </a:r>
            <a:endParaRPr lang="en-US" b="1"/>
          </a:p>
        </p:txBody>
      </p:sp>
      <p:sp>
        <p:nvSpPr>
          <p:cNvPr id="163848" name="Text Box 8"/>
          <p:cNvSpPr txBox="1">
            <a:spLocks noChangeArrowheads="1"/>
          </p:cNvSpPr>
          <p:nvPr/>
        </p:nvSpPr>
        <p:spPr bwMode="auto">
          <a:xfrm>
            <a:off x="1676400" y="2133600"/>
            <a:ext cx="57912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b="1"/>
              <a:t>قال الشيخ ابن باز رحمه الله :</a:t>
            </a:r>
          </a:p>
          <a:p>
            <a:pPr algn="just">
              <a:spcBef>
                <a:spcPct val="50000"/>
              </a:spcBef>
            </a:pPr>
            <a:r>
              <a:rPr lang="ar-SA" b="1"/>
              <a:t>لا نعلم دليلاً على شرعية تقبيله، ولكن لو قبله الإنسان فلا بأس؛ لأنه يروى عن عكرمة بن أبي جهل الصحابي الجليل رضي الله تعالى عنه أنه كان يقبل المصحف ويقول هذا كلام ربي، وبكل حال التقبيل لا حرج فيه ولكن ليس بمشروع وليس هناك دليل على شرعيته، ولكن لو قبله الإنسان تعظيماً واحتراماً عند سقوطه من يده أو من مكان مرتفع فلا حرج في ذلك ولا بأس إن شاء الله.</a:t>
            </a:r>
            <a:endParaRPr lang="en-US" b="1"/>
          </a:p>
        </p:txBody>
      </p:sp>
      <p:sp>
        <p:nvSpPr>
          <p:cNvPr id="163849" name="Text Box 9"/>
          <p:cNvSpPr txBox="1">
            <a:spLocks noChangeArrowheads="1"/>
          </p:cNvSpPr>
          <p:nvPr/>
        </p:nvSpPr>
        <p:spPr bwMode="auto">
          <a:xfrm>
            <a:off x="3200400" y="4419600"/>
            <a:ext cx="3124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r>
              <a:rPr lang="en-US" sz="1400" b="1"/>
              <a:t>http://www.binbaz.org.sa/mat/2072</a:t>
            </a:r>
          </a:p>
        </p:txBody>
      </p:sp>
      <p:pic>
        <p:nvPicPr>
          <p:cNvPr id="163850" name="Picture 10" descr="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267200"/>
            <a:ext cx="1747838" cy="2336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5950754"/>
            <a:ext cx="1371600" cy="653246"/>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9" name="AutoShape 5">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2" name="Rectangle 8"/>
          <p:cNvSpPr>
            <a:spLocks noChangeArrowheads="1"/>
          </p:cNvSpPr>
          <p:nvPr/>
        </p:nvSpPr>
        <p:spPr bwMode="auto">
          <a:xfrm>
            <a:off x="5715000" y="13716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قراءة القرآن</a:t>
            </a:r>
            <a:endParaRPr lang="en-US" b="1"/>
          </a:p>
        </p:txBody>
      </p:sp>
      <p:sp>
        <p:nvSpPr>
          <p:cNvPr id="164873" name="Text Box 9"/>
          <p:cNvSpPr txBox="1">
            <a:spLocks noChangeArrowheads="1"/>
          </p:cNvSpPr>
          <p:nvPr/>
        </p:nvSpPr>
        <p:spPr bwMode="auto">
          <a:xfrm>
            <a:off x="1676400" y="2133600"/>
            <a:ext cx="5791200"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b="1"/>
              <a:t>قال الشيخ ابن باز رحمه الله :</a:t>
            </a:r>
          </a:p>
          <a:p>
            <a:pPr algn="just">
              <a:spcBef>
                <a:spcPct val="50000"/>
              </a:spcBef>
            </a:pPr>
            <a:r>
              <a:rPr lang="ar-KW" b="1"/>
              <a:t>أ</a:t>
            </a:r>
            <a:r>
              <a:rPr lang="ar-SA" b="1"/>
              <a:t>ن الجنب والحائض والنفساء ومن ليس على طهارة من ريح أو بول ليس لهم جميعاً أن يقرؤوا من المصحف، وأما عن ظهر قلب فيجوز للمحدث حدثاً أصغر أن يقرأ عن ظهر قلب، وللحائض والنفساء عن ظهر قلب على الصحيح. أما الجنب فلا يقرأ عن ظهر قلب ولا من المصحف حتى يغتسل، هذا هو خلاصة الموضوع. </a:t>
            </a:r>
            <a:endParaRPr lang="en-US" b="1"/>
          </a:p>
        </p:txBody>
      </p:sp>
      <p:sp>
        <p:nvSpPr>
          <p:cNvPr id="164874" name="Text Box 10"/>
          <p:cNvSpPr txBox="1">
            <a:spLocks noChangeArrowheads="1"/>
          </p:cNvSpPr>
          <p:nvPr/>
        </p:nvSpPr>
        <p:spPr bwMode="auto">
          <a:xfrm>
            <a:off x="4267200" y="4114800"/>
            <a:ext cx="3352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r>
              <a:rPr lang="en-US" sz="1400" b="1"/>
              <a:t>http://www.binbaz.org.sa/mat/2260</a:t>
            </a:r>
          </a:p>
        </p:txBody>
      </p:sp>
      <p:pic>
        <p:nvPicPr>
          <p:cNvPr id="164875" name="Picture 11" descr="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246563"/>
            <a:ext cx="2895600" cy="23161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0" y="5909479"/>
            <a:ext cx="1371600" cy="653246"/>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AutoShape 4">
            <a:hlinkClick r:id="rId2" action="ppaction://hlinksldjump"/>
          </p:cNvPr>
          <p:cNvSpPr>
            <a:spLocks noChangeArrowheads="1"/>
          </p:cNvSpPr>
          <p:nvPr/>
        </p:nvSpPr>
        <p:spPr bwMode="auto">
          <a:xfrm>
            <a:off x="152400" y="6172200"/>
            <a:ext cx="457200" cy="3048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5893" name="Rectangle 5"/>
          <p:cNvSpPr>
            <a:spLocks noChangeArrowheads="1"/>
          </p:cNvSpPr>
          <p:nvPr/>
        </p:nvSpPr>
        <p:spPr bwMode="auto">
          <a:xfrm>
            <a:off x="5715000" y="1447800"/>
            <a:ext cx="1828800" cy="457200"/>
          </a:xfrm>
          <a:prstGeom prst="rect">
            <a:avLst/>
          </a:prstGeom>
          <a:solidFill>
            <a:srgbClr val="CC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b="1"/>
              <a:t>حكم من نسي ماحفظ</a:t>
            </a:r>
            <a:endParaRPr lang="en-US" b="1"/>
          </a:p>
        </p:txBody>
      </p:sp>
      <p:sp>
        <p:nvSpPr>
          <p:cNvPr id="165895" name="Text Box 7"/>
          <p:cNvSpPr txBox="1">
            <a:spLocks noChangeArrowheads="1"/>
          </p:cNvSpPr>
          <p:nvPr/>
        </p:nvSpPr>
        <p:spPr bwMode="auto">
          <a:xfrm>
            <a:off x="1676400" y="2057400"/>
            <a:ext cx="5791200" cy="242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b="1"/>
              <a:t>قال الشيخ ابن باز رحمه الله :</a:t>
            </a:r>
          </a:p>
          <a:p>
            <a:pPr algn="just">
              <a:spcBef>
                <a:spcPct val="50000"/>
              </a:spcBef>
            </a:pPr>
            <a:r>
              <a:rPr lang="ar-SA" b="1"/>
              <a:t>لا نعلم عليه حرج إن شاء الله ؛ لأن كل إنسان ينسى، يقول النبي - صلى الله عليه وسلم -: (إنما أنا بشر أنسى كما تنسون). وإنما الذي يؤخذ به نسيان العمل ، وإضاعة العمل، أما كونه ينسى بعض الآيات التي حفظها فإنه لا يضره ، لكن يشرع له أن يعتني بذلك، وأن يتعاهد القرآن مثلما قال الرسول - صلى الله عليه وسلم - : (تعاهدوا القرآن). فالسنة أن يتعاهده ويتحفظه ، ويجتهد في الإكثار من تلاوته حتى لا يضيع عليه، لكن لو ضاع عليه شيء ونسي شيء فلا حرج عليه إن شاء الله ؛ لأن النسيان بيده.</a:t>
            </a:r>
            <a:r>
              <a:rPr lang="ar-SA"/>
              <a:t> </a:t>
            </a:r>
            <a:endParaRPr lang="en-US"/>
          </a:p>
        </p:txBody>
      </p:sp>
      <p:sp>
        <p:nvSpPr>
          <p:cNvPr id="165896" name="Text Box 8"/>
          <p:cNvSpPr txBox="1">
            <a:spLocks noChangeArrowheads="1"/>
          </p:cNvSpPr>
          <p:nvPr/>
        </p:nvSpPr>
        <p:spPr bwMode="auto">
          <a:xfrm>
            <a:off x="1676400" y="4724400"/>
            <a:ext cx="3352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r>
              <a:rPr lang="en-US" sz="1400" b="1"/>
              <a:t>http://www.binbaz.org.sa/mat/19539</a:t>
            </a:r>
          </a:p>
        </p:txBody>
      </p:sp>
      <p:pic>
        <p:nvPicPr>
          <p:cNvPr id="165897" name="Picture 9" descr="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648200"/>
            <a:ext cx="2844800" cy="20129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6124575"/>
            <a:ext cx="1371600" cy="65324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نسق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TotalTime>
  <Words>3075</Words>
  <Application>Microsoft Office PowerPoint</Application>
  <PresentationFormat>On-screen Show (4:3)</PresentationFormat>
  <Paragraphs>216</Paragraphs>
  <Slides>55</Slides>
  <Notes>44</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تصميم افتراضي</vt:lpstr>
      <vt:lpstr>أثر قراءة</vt:lpstr>
      <vt:lpstr>أولا - لماذا نقرأ القرآن ؟ </vt:lpstr>
      <vt:lpstr>   عن عائشـة رضي الله عنها قالت : قال رسول صلى الله عليه وسلم : الذي يَقرأُ القرآن وَهُوَ ماهر به مع السفّرة الكِرام البَرَرة ، والذي يقرأُ القرآن ويَتَتعْتعُ فيه وهو عليه شَاقٌّ له أجرَان " متفق عليه .</vt:lpstr>
      <vt:lpstr>    قال النووي : الماهر الحاذق الكامل الحفظ الذي لا يتوقف ولا تشق عليه القراءة لجودة حفظه وإتقانه .. ثم قال : وأما الذي يتتعتع فيه فهو الذي يتردد في تلاوته لضعف حفظه ( فله أجران ) أجر القراءة وأجر بتعتعته في تلاوته ومشقته .</vt:lpstr>
      <vt:lpstr>1- الإخلاص لله تعالى : ( وما أمروا إلا ليعبدوا الله مخلصين له الدين حنفاء ) البينة .</vt:lpstr>
      <vt:lpstr>يُسن عند قراءة القرآن الوضوء للحديث الصحيح عن المهاجر بن قنفذ رضي الله عنه قال : " أتيت النبي صلى الله عليه وسلم وهو يبول فسلمت عليه فلم يرد حتى توضأ ، ثم اعتذر إلي وقال : إني كرهت أن أذكر الله تعالى إلا على طهر " أو قـال " على طهارة " أخرجه أبو داود (17) وهو صحيح.</vt:lpstr>
      <vt:lpstr>قال رسول الله صلى الله عليـه وسلـم : " طَيّبُوا أفواهكُم ، فإن أفوَاهكُم طريقُ القرآن " رواه الكجي في سننه ، وصححه الألباني في صحيح الجامع 3835 . </vt:lpstr>
      <vt:lpstr>     ويشير إلى ذلك حديث رسول الله صلى الله عليه وسلم : " إنّ هذه المَسَاجد لا تصلُحُ لشيء من هذا البَول ولا القذر وإنّما هي لذكر الله عز وجل والصلاة وقراءة القرآن ، قال : فأمر رجلاً من القوم فجاءَ بدلو من ماءٍ فشنه عليه "  أخرجه مسلم .</vt:lpstr>
      <vt:lpstr>بدليل قوله تعالى : (  فَإِذَا قَرَأْتَ الْقُرْآنَ فَاسْتَعِذْ بِاللَّهِ مِنَ الشَّيْطَانِ الرَّجِيمِ ) سورة  النحل آية : 98  </vt:lpstr>
      <vt:lpstr>كالمسجد مثلاً خاصة في الصلاة ، لقوله صلى الله عليه وسلم : " إنّ المُصَلي يُناجي رَبهُ فلينظر بم يُناجيِهِ ، ولا يَجْهرْ بَعضُكُمْ على بعض في القراءة " أخرجه الطبراني في الكبير وصححه الألباني في صحيح الجامع الصغير (1947) . ، ولقوله أيضا : " ألا إن كلكم مُناجٍ ربه فلا يُؤذينْ بعضُكُم بعضـاً ، ولا يرفع بعضُكُم على بعض في القـراءة " أخرجه أحمد وصححه الألباني في صحيح الجامع الصغير( 2636) </vt:lpstr>
      <vt:lpstr>قال تعالى : ( أفلا يتدبرون القرآن ) سورة النساء آية 82 . وقال أيضا : ( كتاب أنزلناه إليك مبارك ليدبروا آياته ) سورة ص آية : 29 .</vt:lpstr>
      <vt:lpstr>وأما الخشية : فقد ثبت في الحديث الصحيح : " أن رسول الله صلى الله عليه وسلم سُئل أي الناس أحسن صوتا للقرآن وأحسن قراءةً ، قال : من إذا سمعته يقرأ أُريت أنه يخشى الله " أخرجه ابن ماجه وصححه الألباني في صحيح الجامع الصغير( 2198) .</vt:lpstr>
      <vt:lpstr>رابعا - الأوقات المختارة للقراءة :</vt:lpstr>
      <vt:lpstr>    في حديث ابن عباس أن المدارسة بين الرسول وبين جبريل عليهما السلام كانت ليلاً أخرجه البخاري ، فدل على استحباب الإكثار من التلاوة في رمضان ليلاً ، فإن الليل تنقطع فيه الشواغل وتجتمع فيه الهمم ويتواطأ فيه القلب واللسان على التدبر ، كما قال تعالى : ( إن ناشئة الليل هي أشد وطأً وأقوم قيلا ) سورة المزمل آية 6  وكان النبي صلى الله عليه وسلم يطيل القراءة في قيام رمضان بالليل أكثر من غيره. </vt:lpstr>
      <vt:lpstr>وقد صلى معه حذيفة رضي الله عنه ليلةً في رمضان ، فقال فقرأ بـ ( البقرة ) ثـم ( النساء ) ثم ( آل عمران ) لا يمر بآية تخـويف إلا وقف وسأل ، قـال : فما صلى الركعتين حتى جاءه بلال فأذنه بالصلاة " أخرجه أحمد . </vt:lpstr>
      <vt:lpstr>قال تعالى : ( ورتل القرآن ترتيلا ) سورة المزمل آية 4. </vt:lpstr>
      <vt:lpstr>     أمر حث عليه الرسول صلى الله عليه وسلم  بأحاديث كثيرة من ذلك قوله :  " ليسَ منّا مَن لم يَتَغنّ بالقرآن " أخرجه البخاري ، ومعنى التغني : تحسين الصوت . </vt:lpstr>
      <vt:lpstr>ولكن من هو أحسن الناس صوتا بالقرآن ؟ يخبرنا الرسول صلى الله عليه وسلم عن أحسن الناس صوتاً بالقرآن مؤكداً ذلك بقوله : " إن من أحسن الناس صوتاً بالقرآن الذي إذا سمعتموه يقرأ حسبتموه يخشى الله " رواه ابن ماجه وصححه الألباني في صحيح ابن ماجه ( 1101 ).</vt:lpstr>
      <vt:lpstr>وقد أثنى الرسول صلى الله عليه وسلم على بعض الصحابة ممن سمع صوتهم كأبي موسى الأشعري رضي الله عنه يقـول له : " لو رأيتَني وأنَا أسْتَمعُ قراءتك البارحة ، لَقْد أوتيت مْزمَاراً من مَزَاميرِ داود " متفق عليه ، وفي رواية أخرى قال له : " لقد أُوتيَ أبو موسى من أصواتِ آل داود " أخرجه محمد بن نصر عن البراء وصححه الألباني في صحيح الجامع الصغير(4999). </vt:lpstr>
      <vt:lpstr>ولا خلاف بين العلماء أن حُسن الصوت بتجويد القرآن على لحون العرب الذين أنزله الله بلسانهم أمر جائز بل مندوب ما لم يخرج عن حد التجويد المعلوم فإن خرج عن حده فهو حرام يأثم القاريء به والمستمع له ، والخروج عن حد الترتيل هو التمطيط الزائد على الترتيل لمخالفته السنة وإذهابه الخشوع الذي هو المقصود من التلاوة ، وقال القاضي عياض : لم يختلف في أن تحسين الصوت بالقراءة مندوب إليه .</vt:lpstr>
      <vt:lpstr>عن عبدالله بن عمرو رضي الله عنهما قال : قلت : يا رسول الله في كم أقرأ القرآن ؟ قال : اختمه في شهر ، قلت : إني أُطيقُ أفضل من ذلك ، قال : اختمه في عشرين ، قلتُ : إني أُطيقُ أفضل من ذلك ، قال : اختمه في خمسة عشر ، قلت إني أُطيقُ أفضل من ذلك ، قال : اختمه في عشر ، قلت : إني أُطيقُ أفضل من ذلك قال اختمه في خمسٍ قلتُ إني أُطيقُ أفضل من ذلك قال : " فما رخص لي " أخرجه البخاري ومسلم والترمذي واللفظ له.</vt:lpstr>
      <vt:lpstr>      عن النبي صلى الله عليه وسلم قال : " لم يفقه من قرأ القرآن في أقل من ثلاث " أخرجه أبو داود وصححه الألباني في تخريج الترمذي . أي لم يفهم الواجب عليه في القراءة في أقل من ثلاث ليال ، وهناك رواية : " إقرأ القرآن في ثلاث إن استطعت " أخرجه أحمد وصححه الألباني في صحيح الجامع الصغير( 1166).</vt:lpstr>
      <vt:lpstr>4 - البكاء عند سماع القرآن وتلاوته :</vt:lpstr>
      <vt:lpstr>عن عبدالله بن مسعود رضي الله عنه أنه قال : قال رسول الله صلى الله عليه وسلم : " إقرأ عليّ قال ، قلت اقَرأ عَلَيْكَ وعَلَيْكَ أنزل ؟ قال : إني أشتهي أن أَسمعَهُ من غيري . قال فقرأتُ النساء حتى إذا بلغتُ ] فكيف إذا جئنا من كُلّ أمة بشهيدً وجئنا بِكَ على هؤلاء شهيداً [ قال لي كُفَّ أو أمْسك فرَأيتُ عينيه تَذْرِفان " أخرجه البخاري .</vt:lpstr>
      <vt:lpstr>ج - الإيمان بما أنزل الله والعمل به .</vt:lpstr>
      <vt:lpstr>والله سبحانه وتعالى يشير إلى هذا بقوله عن عباده الصالحين : ( وإذا سمعوا ما أنزل إلى الرسول ترى أعينهم تفيض من الدمع مما عرفوا من الحق يقولون ربنا آمنا فاكتبنا مع الشاهدين ) سورة المائدة آية 83 .</vt:lpstr>
      <vt:lpstr>سادسا - الغاية والثمرة من  قراءة القرآن :</vt:lpstr>
      <vt:lpstr>1- يحوله إلى برنامج يومي وسلوك عملي وحقائق معاشه وأن يكون قدوته في ذلك رسول الله صلى الله عليه وسلم كما تقول عائشة رضي الله عنها : " كان خلقه القرآن " رواه مسلم وأحمد وأبو داود .</vt:lpstr>
      <vt:lpstr>2 – الهداية قال تعالى : ( أفمن شرح الله صدره للإسلام فهو على نور من ربه فويل للقاسية قلوبهم من ذكر الله أولئك في ضلال مبين . الله نزل أحسن الحديث كتاباً متشابهاً مثاني تقشعر منه جلود الذين يخشون ربهم ثم تلين جلودهم وقلوبهم إلى ذكر الله. ذلك هدى الله يهدي به من يشاء ) سورة الزمر آية 22 ـ 23 </vt:lpstr>
      <vt:lpstr>3 - وهناك آية أخرى تقرر غاية أخرى للتلاوة وهي قوله تعالى : ( أو من كان ميتاً فأحييناه وجعلنا له نوراً يمشي به في الناس كمن مثله في الظلمات ليس بخارج منها ) سورة الأنعام آية 122. </vt:lpstr>
      <vt:lpstr>سابعا - مفاهيم أساسية لمن أراد  أن يتأثر بالقرآن : </vt:lpstr>
      <vt:lpstr>1-  أن ينظر للقرآن على أنه كتاب شامل ومنهج حياة متكامل.</vt:lpstr>
      <vt:lpstr>2-  الإلتفات إلى الأهداف الأساسية للقرآن والتي تتمثل في : </vt:lpstr>
      <vt:lpstr>د - إيجاد المجتمع الإسلامي القرآني الأصيل </vt:lpstr>
      <vt:lpstr>3-  الاتفات إلى المهمة العملية للقرآن .</vt:lpstr>
      <vt:lpstr>6- الاعتناء بمعاني القرآن التي عاشها الصحابة عملياً ومحاولة الاقتداء بهم .</vt:lpstr>
      <vt:lpstr>9- أن لا يكون هم القارىء كثرة القراءة أو الانتهاء منها بأقصر وقت فقط .</vt:lpstr>
      <vt:lpstr>3- تسجيل الخواطر والمعاني لحظة ورودها أو بعد الانتهاء من القراءة .</vt:lpstr>
      <vt:lpstr>تاسعا - نماذج من تأثر السلف  الصالح بالقرآن :</vt:lpstr>
      <vt:lpstr>1-  قال عبدالله بن عروة بن الزبير : قلت لجدتي أسماء بنت أبي بكر كيف كان أصحاب رسول الله صلى الله عليه وسلم إذا سمعوا القرآن ؟ قالت:" تدمع أعينهم وتقشعر جلودهم كما نعتهم الله " .</vt:lpstr>
      <vt:lpstr>2-  روى ابن أبي الدنيا من حديث عبد الرحمن بن الحارث بن هشام ، قال : سمعت عبدالله بن حنظلة يوماً وهو على فراشه ، وعدته من علته ، فتلا رجل عنده هذه الآية ( لهم من جهنم مهاد ومن فوقهم غواش ) سورة الأعراف ، آية 41 . فبكى حتى ظننت أن نفسه ستخرج ، وقال : صاروا بين أطباق النار ثم قام على رجليه فقال قائل : يا أبا عبد الرحمن أقعد ، قال : منعني القعود ذكر جهنم ولعلي أحدهم.</vt:lpstr>
      <vt:lpstr>3-  ومن حديث أبي بكر بن عياش قال: صليت خلف فضيل بن عياض صلاة المغرب وإلى جانبي علي ابنه فقرأ الفضيل " ألهاكم التكاثر " فلما بلغ " لترون الجحيم " سقط علي مغشياً وبقي الفضيل لا يقدر يجاوز الآية ، ثم صلى بنا صلاة خائف ، قال ثم رابطت علياً فما أفاق إلا في نصف الليل . </vt:lpstr>
      <vt:lpstr>4-  سمع عمر بن الخطاب رضي الله عنه رجلاً يتهجد في الليل ويقرأ سورة الطور فلما بلغ إلى قوله تعالى: ( إن عذاب ربك لواقع . ما له من دافع ) قال عمر: قسم ورب الكعبة حق ، ثم رجع إلى منزله فمرض شهراً يعوده الناس لا يدرون ما مرضه .</vt:lpstr>
      <vt:lpstr>5-  قال محمد بن حجادة : قلت لأم ولد الحسن البصري ما رأيت منه ( أي الحسن البصري ) فقالت : ( رأيته فتح المصحف ، فرأيت عينيه تسيلان وشفتيه لا تتحركان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Ministry Of Awqaf &amp; Islamic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أثر قراءة القرآن الكريم</dc:title>
  <dc:creator>mzafiri464</dc:creator>
  <cp:lastModifiedBy>desktop</cp:lastModifiedBy>
  <cp:revision>265</cp:revision>
  <dcterms:created xsi:type="dcterms:W3CDTF">2008-10-09T07:42:34Z</dcterms:created>
  <dcterms:modified xsi:type="dcterms:W3CDTF">2018-10-12T18:45:24Z</dcterms:modified>
</cp:coreProperties>
</file>