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5" r:id="rId7"/>
    <p:sldId id="267" r:id="rId8"/>
    <p:sldId id="266" r:id="rId9"/>
  </p:sldIdLst>
  <p:sldSz cx="9144000" cy="6858000" type="screen4x3"/>
  <p:notesSz cx="6858000" cy="9144000"/>
  <p:defaultTextStyle>
    <a:defPPr>
      <a:defRPr lang="ar-KW"/>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K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KW"/>
          </a:p>
        </p:txBody>
      </p:sp>
      <p:sp>
        <p:nvSpPr>
          <p:cNvPr id="4" name="Date Placeholder 3"/>
          <p:cNvSpPr>
            <a:spLocks noGrp="1"/>
          </p:cNvSpPr>
          <p:nvPr>
            <p:ph type="dt" sz="half" idx="10"/>
          </p:nvPr>
        </p:nvSpPr>
        <p:spPr/>
        <p:txBody>
          <a:bodyPr/>
          <a:lstStyle>
            <a:lvl1pPr>
              <a:defRPr/>
            </a:lvl1pPr>
          </a:lstStyle>
          <a:p>
            <a:pPr>
              <a:defRPr/>
            </a:pPr>
            <a:fld id="{3C7E36EA-A6DF-4792-AAF6-0C646EFC50B7}" type="datetimeFigureOut">
              <a:rPr lang="ar-KW"/>
              <a:pPr>
                <a:defRPr/>
              </a:pPr>
              <a:t>03/02/1440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DEB2A18D-B260-4344-9A4A-A3CDE614EEC0}" type="slidenum">
              <a:rPr lang="ar-KW"/>
              <a:pPr>
                <a:defRPr/>
              </a:pPr>
              <a:t>‹#›</a:t>
            </a:fld>
            <a:endParaRPr lang="ar-KW"/>
          </a:p>
        </p:txBody>
      </p:sp>
    </p:spTree>
    <p:extLst>
      <p:ext uri="{BB962C8B-B14F-4D97-AF65-F5344CB8AC3E}">
        <p14:creationId xmlns:p14="http://schemas.microsoft.com/office/powerpoint/2010/main" val="466545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9BF84698-57E9-4F6A-884F-CC8BEC8FA92C}" type="datetimeFigureOut">
              <a:rPr lang="ar-KW"/>
              <a:pPr>
                <a:defRPr/>
              </a:pPr>
              <a:t>03/02/1440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8F22049D-EBFD-4A4B-B204-7B9CFF335ED7}" type="slidenum">
              <a:rPr lang="ar-KW"/>
              <a:pPr>
                <a:defRPr/>
              </a:pPr>
              <a:t>‹#›</a:t>
            </a:fld>
            <a:endParaRPr lang="ar-KW"/>
          </a:p>
        </p:txBody>
      </p:sp>
    </p:spTree>
    <p:extLst>
      <p:ext uri="{BB962C8B-B14F-4D97-AF65-F5344CB8AC3E}">
        <p14:creationId xmlns:p14="http://schemas.microsoft.com/office/powerpoint/2010/main" val="3098088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K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EF24566-FDBE-4FFA-98C2-7B2D7C842E5A}" type="datetimeFigureOut">
              <a:rPr lang="ar-KW"/>
              <a:pPr>
                <a:defRPr/>
              </a:pPr>
              <a:t>03/02/1440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1CE26BAB-A1F0-452B-BAD2-6236CB9B3C7A}" type="slidenum">
              <a:rPr lang="ar-KW"/>
              <a:pPr>
                <a:defRPr/>
              </a:pPr>
              <a:t>‹#›</a:t>
            </a:fld>
            <a:endParaRPr lang="ar-KW"/>
          </a:p>
        </p:txBody>
      </p:sp>
    </p:spTree>
    <p:extLst>
      <p:ext uri="{BB962C8B-B14F-4D97-AF65-F5344CB8AC3E}">
        <p14:creationId xmlns:p14="http://schemas.microsoft.com/office/powerpoint/2010/main" val="3218735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Date Placeholder 3"/>
          <p:cNvSpPr>
            <a:spLocks noGrp="1"/>
          </p:cNvSpPr>
          <p:nvPr>
            <p:ph type="dt" sz="half" idx="10"/>
          </p:nvPr>
        </p:nvSpPr>
        <p:spPr/>
        <p:txBody>
          <a:bodyPr/>
          <a:lstStyle>
            <a:lvl1pPr>
              <a:defRPr/>
            </a:lvl1pPr>
          </a:lstStyle>
          <a:p>
            <a:pPr>
              <a:defRPr/>
            </a:pPr>
            <a:fld id="{90E6755B-45A1-43CA-BC71-AE36E09B9728}" type="datetimeFigureOut">
              <a:rPr lang="ar-KW"/>
              <a:pPr>
                <a:defRPr/>
              </a:pPr>
              <a:t>03/02/1440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C716005B-C376-4FE3-B5DF-A31883674B78}" type="slidenum">
              <a:rPr lang="ar-KW"/>
              <a:pPr>
                <a:defRPr/>
              </a:pPr>
              <a:t>‹#›</a:t>
            </a:fld>
            <a:endParaRPr lang="ar-KW"/>
          </a:p>
        </p:txBody>
      </p:sp>
    </p:spTree>
    <p:extLst>
      <p:ext uri="{BB962C8B-B14F-4D97-AF65-F5344CB8AC3E}">
        <p14:creationId xmlns:p14="http://schemas.microsoft.com/office/powerpoint/2010/main" val="978106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K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7" name="Date Placeholder 3"/>
          <p:cNvSpPr>
            <a:spLocks noGrp="1"/>
          </p:cNvSpPr>
          <p:nvPr>
            <p:ph type="dt" sz="half" idx="10"/>
          </p:nvPr>
        </p:nvSpPr>
        <p:spPr/>
        <p:txBody>
          <a:bodyPr/>
          <a:lstStyle>
            <a:lvl1pPr>
              <a:defRPr/>
            </a:lvl1pPr>
          </a:lstStyle>
          <a:p>
            <a:pPr>
              <a:defRPr/>
            </a:pPr>
            <a:fld id="{B83200F6-0547-49CE-B264-1F8CA5DD7923}" type="datetimeFigureOut">
              <a:rPr lang="ar-KW"/>
              <a:pPr>
                <a:defRPr/>
              </a:pPr>
              <a:t>03/02/1440</a:t>
            </a:fld>
            <a:endParaRPr lang="ar-KW"/>
          </a:p>
        </p:txBody>
      </p:sp>
      <p:sp>
        <p:nvSpPr>
          <p:cNvPr id="8" name="Footer Placeholder 4"/>
          <p:cNvSpPr>
            <a:spLocks noGrp="1"/>
          </p:cNvSpPr>
          <p:nvPr>
            <p:ph type="ftr" sz="quarter" idx="11"/>
          </p:nvPr>
        </p:nvSpPr>
        <p:spPr/>
        <p:txBody>
          <a:bodyPr/>
          <a:lstStyle>
            <a:lvl1pPr>
              <a:defRPr/>
            </a:lvl1pPr>
          </a:lstStyle>
          <a:p>
            <a:pPr>
              <a:defRPr/>
            </a:pPr>
            <a:endParaRPr lang="ar-KW"/>
          </a:p>
        </p:txBody>
      </p:sp>
      <p:sp>
        <p:nvSpPr>
          <p:cNvPr id="9" name="Slide Number Placeholder 5"/>
          <p:cNvSpPr>
            <a:spLocks noGrp="1"/>
          </p:cNvSpPr>
          <p:nvPr>
            <p:ph type="sldNum" sz="quarter" idx="12"/>
          </p:nvPr>
        </p:nvSpPr>
        <p:spPr/>
        <p:txBody>
          <a:bodyPr/>
          <a:lstStyle>
            <a:lvl1pPr>
              <a:defRPr/>
            </a:lvl1pPr>
          </a:lstStyle>
          <a:p>
            <a:pPr>
              <a:defRPr/>
            </a:pPr>
            <a:fld id="{3873C1C9-E012-4BA8-B83D-6E0F3FAE5A63}" type="slidenum">
              <a:rPr lang="ar-KW"/>
              <a:pPr>
                <a:defRPr/>
              </a:pPr>
              <a:t>‹#›</a:t>
            </a:fld>
            <a:endParaRPr lang="ar-KW"/>
          </a:p>
        </p:txBody>
      </p:sp>
    </p:spTree>
    <p:extLst>
      <p:ext uri="{BB962C8B-B14F-4D97-AF65-F5344CB8AC3E}">
        <p14:creationId xmlns:p14="http://schemas.microsoft.com/office/powerpoint/2010/main" val="3103336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Date Placeholder 3"/>
          <p:cNvSpPr>
            <a:spLocks noGrp="1"/>
          </p:cNvSpPr>
          <p:nvPr>
            <p:ph type="dt" sz="half" idx="10"/>
          </p:nvPr>
        </p:nvSpPr>
        <p:spPr/>
        <p:txBody>
          <a:bodyPr/>
          <a:lstStyle>
            <a:lvl1pPr>
              <a:defRPr/>
            </a:lvl1pPr>
          </a:lstStyle>
          <a:p>
            <a:pPr>
              <a:defRPr/>
            </a:pPr>
            <a:fld id="{95B61E51-9A06-40A4-AE6D-F9771BCFA404}" type="datetimeFigureOut">
              <a:rPr lang="ar-KW"/>
              <a:pPr>
                <a:defRPr/>
              </a:pPr>
              <a:t>03/02/1440</a:t>
            </a:fld>
            <a:endParaRPr lang="ar-KW"/>
          </a:p>
        </p:txBody>
      </p:sp>
      <p:sp>
        <p:nvSpPr>
          <p:cNvPr id="4" name="Footer Placeholder 4"/>
          <p:cNvSpPr>
            <a:spLocks noGrp="1"/>
          </p:cNvSpPr>
          <p:nvPr>
            <p:ph type="ftr" sz="quarter" idx="11"/>
          </p:nvPr>
        </p:nvSpPr>
        <p:spPr/>
        <p:txBody>
          <a:bodyPr/>
          <a:lstStyle>
            <a:lvl1pPr>
              <a:defRPr/>
            </a:lvl1pPr>
          </a:lstStyle>
          <a:p>
            <a:pPr>
              <a:defRPr/>
            </a:pPr>
            <a:endParaRPr lang="ar-KW"/>
          </a:p>
        </p:txBody>
      </p:sp>
      <p:sp>
        <p:nvSpPr>
          <p:cNvPr id="5" name="Slide Number Placeholder 5"/>
          <p:cNvSpPr>
            <a:spLocks noGrp="1"/>
          </p:cNvSpPr>
          <p:nvPr>
            <p:ph type="sldNum" sz="quarter" idx="12"/>
          </p:nvPr>
        </p:nvSpPr>
        <p:spPr/>
        <p:txBody>
          <a:bodyPr/>
          <a:lstStyle>
            <a:lvl1pPr>
              <a:defRPr/>
            </a:lvl1pPr>
          </a:lstStyle>
          <a:p>
            <a:pPr>
              <a:defRPr/>
            </a:pPr>
            <a:fld id="{2B8D9D6E-458B-4D1A-BBF1-8EC84019843C}" type="slidenum">
              <a:rPr lang="ar-KW"/>
              <a:pPr>
                <a:defRPr/>
              </a:pPr>
              <a:t>‹#›</a:t>
            </a:fld>
            <a:endParaRPr lang="ar-KW"/>
          </a:p>
        </p:txBody>
      </p:sp>
    </p:spTree>
    <p:extLst>
      <p:ext uri="{BB962C8B-B14F-4D97-AF65-F5344CB8AC3E}">
        <p14:creationId xmlns:p14="http://schemas.microsoft.com/office/powerpoint/2010/main" val="2598014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CB88517-203D-43DC-A448-79CA539D3887}" type="datetimeFigureOut">
              <a:rPr lang="ar-KW"/>
              <a:pPr>
                <a:defRPr/>
              </a:pPr>
              <a:t>03/02/1440</a:t>
            </a:fld>
            <a:endParaRPr lang="ar-KW"/>
          </a:p>
        </p:txBody>
      </p:sp>
      <p:sp>
        <p:nvSpPr>
          <p:cNvPr id="3" name="Footer Placeholder 4"/>
          <p:cNvSpPr>
            <a:spLocks noGrp="1"/>
          </p:cNvSpPr>
          <p:nvPr>
            <p:ph type="ftr" sz="quarter" idx="11"/>
          </p:nvPr>
        </p:nvSpPr>
        <p:spPr/>
        <p:txBody>
          <a:bodyPr/>
          <a:lstStyle>
            <a:lvl1pPr>
              <a:defRPr/>
            </a:lvl1pPr>
          </a:lstStyle>
          <a:p>
            <a:pPr>
              <a:defRPr/>
            </a:pPr>
            <a:endParaRPr lang="ar-KW"/>
          </a:p>
        </p:txBody>
      </p:sp>
      <p:sp>
        <p:nvSpPr>
          <p:cNvPr id="4" name="Slide Number Placeholder 5"/>
          <p:cNvSpPr>
            <a:spLocks noGrp="1"/>
          </p:cNvSpPr>
          <p:nvPr>
            <p:ph type="sldNum" sz="quarter" idx="12"/>
          </p:nvPr>
        </p:nvSpPr>
        <p:spPr/>
        <p:txBody>
          <a:bodyPr/>
          <a:lstStyle>
            <a:lvl1pPr>
              <a:defRPr/>
            </a:lvl1pPr>
          </a:lstStyle>
          <a:p>
            <a:pPr>
              <a:defRPr/>
            </a:pPr>
            <a:fld id="{76300568-3678-4981-830F-6B6F592EA589}" type="slidenum">
              <a:rPr lang="ar-KW"/>
              <a:pPr>
                <a:defRPr/>
              </a:pPr>
              <a:t>‹#›</a:t>
            </a:fld>
            <a:endParaRPr lang="ar-KW"/>
          </a:p>
        </p:txBody>
      </p:sp>
    </p:spTree>
    <p:extLst>
      <p:ext uri="{BB962C8B-B14F-4D97-AF65-F5344CB8AC3E}">
        <p14:creationId xmlns:p14="http://schemas.microsoft.com/office/powerpoint/2010/main" val="2331306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K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7A0772A-34DA-436D-944A-A5868DB3ED5B}" type="datetimeFigureOut">
              <a:rPr lang="ar-KW"/>
              <a:pPr>
                <a:defRPr/>
              </a:pPr>
              <a:t>03/02/1440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81BB457F-D0EB-4263-9062-47923DC04BD8}" type="slidenum">
              <a:rPr lang="ar-KW"/>
              <a:pPr>
                <a:defRPr/>
              </a:pPr>
              <a:t>‹#›</a:t>
            </a:fld>
            <a:endParaRPr lang="ar-KW"/>
          </a:p>
        </p:txBody>
      </p:sp>
    </p:spTree>
    <p:extLst>
      <p:ext uri="{BB962C8B-B14F-4D97-AF65-F5344CB8AC3E}">
        <p14:creationId xmlns:p14="http://schemas.microsoft.com/office/powerpoint/2010/main" val="1031074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KW"/>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C539305-7F0C-4373-906A-90D9A6594A38}" type="datetimeFigureOut">
              <a:rPr lang="ar-KW"/>
              <a:pPr>
                <a:defRPr/>
              </a:pPr>
              <a:t>03/02/1440</a:t>
            </a:fld>
            <a:endParaRPr lang="ar-KW"/>
          </a:p>
        </p:txBody>
      </p:sp>
      <p:sp>
        <p:nvSpPr>
          <p:cNvPr id="6" name="Footer Placeholder 4"/>
          <p:cNvSpPr>
            <a:spLocks noGrp="1"/>
          </p:cNvSpPr>
          <p:nvPr>
            <p:ph type="ftr" sz="quarter" idx="11"/>
          </p:nvPr>
        </p:nvSpPr>
        <p:spPr/>
        <p:txBody>
          <a:bodyPr/>
          <a:lstStyle>
            <a:lvl1pPr>
              <a:defRPr/>
            </a:lvl1pPr>
          </a:lstStyle>
          <a:p>
            <a:pPr>
              <a:defRPr/>
            </a:pPr>
            <a:endParaRPr lang="ar-KW"/>
          </a:p>
        </p:txBody>
      </p:sp>
      <p:sp>
        <p:nvSpPr>
          <p:cNvPr id="7" name="Slide Number Placeholder 5"/>
          <p:cNvSpPr>
            <a:spLocks noGrp="1"/>
          </p:cNvSpPr>
          <p:nvPr>
            <p:ph type="sldNum" sz="quarter" idx="12"/>
          </p:nvPr>
        </p:nvSpPr>
        <p:spPr/>
        <p:txBody>
          <a:bodyPr/>
          <a:lstStyle>
            <a:lvl1pPr>
              <a:defRPr/>
            </a:lvl1pPr>
          </a:lstStyle>
          <a:p>
            <a:pPr>
              <a:defRPr/>
            </a:pPr>
            <a:fld id="{57070034-6FE6-4100-9C2F-2F5EBCEFAE72}" type="slidenum">
              <a:rPr lang="ar-KW"/>
              <a:pPr>
                <a:defRPr/>
              </a:pPr>
              <a:t>‹#›</a:t>
            </a:fld>
            <a:endParaRPr lang="ar-KW"/>
          </a:p>
        </p:txBody>
      </p:sp>
    </p:spTree>
    <p:extLst>
      <p:ext uri="{BB962C8B-B14F-4D97-AF65-F5344CB8AC3E}">
        <p14:creationId xmlns:p14="http://schemas.microsoft.com/office/powerpoint/2010/main" val="1476112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770F909C-8F7B-45CC-AFBD-82F86E33F7AD}" type="datetimeFigureOut">
              <a:rPr lang="ar-KW"/>
              <a:pPr>
                <a:defRPr/>
              </a:pPr>
              <a:t>03/02/1440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2BF77F35-38EE-4A7C-9096-4A7FC8501A9A}" type="slidenum">
              <a:rPr lang="ar-KW"/>
              <a:pPr>
                <a:defRPr/>
              </a:pPr>
              <a:t>‹#›</a:t>
            </a:fld>
            <a:endParaRPr lang="ar-KW"/>
          </a:p>
        </p:txBody>
      </p:sp>
    </p:spTree>
    <p:extLst>
      <p:ext uri="{BB962C8B-B14F-4D97-AF65-F5344CB8AC3E}">
        <p14:creationId xmlns:p14="http://schemas.microsoft.com/office/powerpoint/2010/main" val="817841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K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KW"/>
          </a:p>
        </p:txBody>
      </p:sp>
      <p:sp>
        <p:nvSpPr>
          <p:cNvPr id="4" name="Date Placeholder 3"/>
          <p:cNvSpPr>
            <a:spLocks noGrp="1"/>
          </p:cNvSpPr>
          <p:nvPr>
            <p:ph type="dt" sz="half" idx="10"/>
          </p:nvPr>
        </p:nvSpPr>
        <p:spPr/>
        <p:txBody>
          <a:bodyPr/>
          <a:lstStyle>
            <a:lvl1pPr>
              <a:defRPr/>
            </a:lvl1pPr>
          </a:lstStyle>
          <a:p>
            <a:pPr>
              <a:defRPr/>
            </a:pPr>
            <a:fld id="{76A4B378-EF90-4A01-80F6-12C83FA743A8}" type="datetimeFigureOut">
              <a:rPr lang="ar-KW"/>
              <a:pPr>
                <a:defRPr/>
              </a:pPr>
              <a:t>03/02/1440</a:t>
            </a:fld>
            <a:endParaRPr lang="ar-KW"/>
          </a:p>
        </p:txBody>
      </p:sp>
      <p:sp>
        <p:nvSpPr>
          <p:cNvPr id="5" name="Footer Placeholder 4"/>
          <p:cNvSpPr>
            <a:spLocks noGrp="1"/>
          </p:cNvSpPr>
          <p:nvPr>
            <p:ph type="ftr" sz="quarter" idx="11"/>
          </p:nvPr>
        </p:nvSpPr>
        <p:spPr/>
        <p:txBody>
          <a:bodyPr/>
          <a:lstStyle>
            <a:lvl1pPr>
              <a:defRPr/>
            </a:lvl1pPr>
          </a:lstStyle>
          <a:p>
            <a:pPr>
              <a:defRPr/>
            </a:pPr>
            <a:endParaRPr lang="ar-KW"/>
          </a:p>
        </p:txBody>
      </p:sp>
      <p:sp>
        <p:nvSpPr>
          <p:cNvPr id="6" name="Slide Number Placeholder 5"/>
          <p:cNvSpPr>
            <a:spLocks noGrp="1"/>
          </p:cNvSpPr>
          <p:nvPr>
            <p:ph type="sldNum" sz="quarter" idx="12"/>
          </p:nvPr>
        </p:nvSpPr>
        <p:spPr/>
        <p:txBody>
          <a:bodyPr/>
          <a:lstStyle>
            <a:lvl1pPr>
              <a:defRPr/>
            </a:lvl1pPr>
          </a:lstStyle>
          <a:p>
            <a:pPr>
              <a:defRPr/>
            </a:pPr>
            <a:fld id="{31EF4EF9-D09E-4EC1-A883-E132F24F4F82}" type="slidenum">
              <a:rPr lang="ar-KW"/>
              <a:pPr>
                <a:defRPr/>
              </a:pPr>
              <a:t>‹#›</a:t>
            </a:fld>
            <a:endParaRPr lang="ar-KW"/>
          </a:p>
        </p:txBody>
      </p:sp>
    </p:spTree>
    <p:extLst>
      <p:ext uri="{BB962C8B-B14F-4D97-AF65-F5344CB8AC3E}">
        <p14:creationId xmlns:p14="http://schemas.microsoft.com/office/powerpoint/2010/main" val="3655340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CC4E20B-E3A6-4B1E-8BD9-0F6D3D670367}" type="datetimeFigureOut">
              <a:rPr lang="ar-KW"/>
              <a:pPr>
                <a:defRPr/>
              </a:pPr>
              <a:t>03/02/1440</a:t>
            </a:fld>
            <a:endParaRPr lang="ar-K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KW"/>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0DB25AC-F456-4F78-8EF5-D93FE8FD1AC3}" type="slidenum">
              <a:rPr lang="ar-KW"/>
              <a:pPr>
                <a:defRPr/>
              </a:pPr>
              <a:t>‹#›</a:t>
            </a:fld>
            <a:endParaRPr lang="ar-K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4"/>
          <p:cNvSpPr txBox="1">
            <a:spLocks noChangeArrowheads="1"/>
          </p:cNvSpPr>
          <p:nvPr/>
        </p:nvSpPr>
        <p:spPr bwMode="auto">
          <a:xfrm>
            <a:off x="1371600" y="1295400"/>
            <a:ext cx="67056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8000" b="1">
                <a:latin typeface="Traditional Arabic" pitchFamily="2" charset="-78"/>
                <a:cs typeface="Traditional Arabic" pitchFamily="2" charset="-78"/>
              </a:rPr>
              <a:t>العالم الذي احتال للخلاص</a:t>
            </a:r>
          </a:p>
        </p:txBody>
      </p:sp>
      <p:sp>
        <p:nvSpPr>
          <p:cNvPr id="5" name="TextBox 2"/>
          <p:cNvSpPr txBox="1">
            <a:spLocks noChangeArrowheads="1"/>
          </p:cNvSpPr>
          <p:nvPr/>
        </p:nvSpPr>
        <p:spPr bwMode="auto">
          <a:xfrm>
            <a:off x="1219200" y="507682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rtl="1" eaLnBrk="1" hangingPunct="1"/>
            <a:r>
              <a:rPr lang="ar-KW" sz="4000" b="1" dirty="0">
                <a:solidFill>
                  <a:schemeClr val="accent6">
                    <a:lumMod val="50000"/>
                  </a:schemeClr>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2922" y="3849688"/>
            <a:ext cx="2282955" cy="108729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5"/>
          <p:cNvSpPr txBox="1">
            <a:spLocks noChangeArrowheads="1"/>
          </p:cNvSpPr>
          <p:nvPr/>
        </p:nvSpPr>
        <p:spPr bwMode="auto">
          <a:xfrm>
            <a:off x="609600" y="533400"/>
            <a:ext cx="79248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800" b="1">
                <a:latin typeface="Traditional Arabic" pitchFamily="2" charset="-78"/>
                <a:cs typeface="Traditional Arabic" pitchFamily="2" charset="-78"/>
              </a:rPr>
              <a:t>   عن عبدالله بن مسعود رضي الله عنه : إن بني إسرائيل لما طال الأمد و قست قلوبهم اخترعوا كتابا من عند أنفسهم ، استهوته قلوبهم ، و استحلته ألسنتهم ، و كان الحق يحول بينهم و بين كثير من شهواتهم ، حتى نبذوا كتاب الله وراء ظهورهم كأنهم لا يعلمون ، فقال : اعرضوا هذا الكتاب على بني إسرائيل ، فإن تابعوكم عليه ، فاتركوهم ، و إن خالفوكم فاقتلوهم . وقال : لا ، بل ابعثوا إلى فلان - رجل من علمائهم - فإن تابعكم فلن يختلف عليكم بعده أحد فأرسلوا إليه فدعوه ، فأخذ ورقة فكتب فيها كتاب الله ، ثم أدخلها في قرن ، ثم علقها في عنقه ، ثم لبس عليها الثياب ، ثم أتاهم ، فعرضوا عليه الكتاب فقالوا : تؤمن بهذا ؟ فأشار إلى صدره - يعني الكتاب الذي في القرن - فقال : آمنت بهذا ، و مالي لا أومن بهذا ؟ فخلوا سبيله قال : و كان له أصحاب يغشونه فلما حضرته الوفاة أتوه فلما نزعوا ثيابه وجدوا القرن في جوفه الكتاب ، فقالوا : ألا ترون إلى   قوله : آمنت بهذا ، و مالي لا أومن بهذا ، فإنما عني بــ ( هذا ) هذا الكتاب الذي في القرن قال : فاختلف بنو إسرائيل على بضع و سبعين فرقة ، خير مللهم أصحاب أبي القرن . </a:t>
            </a:r>
            <a:r>
              <a:rPr lang="ar-KW" sz="2400" b="1">
                <a:latin typeface="Traditional Arabic" pitchFamily="2" charset="-78"/>
                <a:cs typeface="Traditional Arabic" pitchFamily="2" charset="-78"/>
              </a:rPr>
              <a:t>السلسلة الصحيحة 2694.</a:t>
            </a:r>
            <a:endParaRPr lang="ar-KW" sz="2800" b="1">
              <a:latin typeface="Traditional Arabic" pitchFamily="2" charset="-78"/>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35303"/>
            <a:ext cx="1371600" cy="65324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p:cNvSpPr txBox="1">
            <a:spLocks noChangeArrowheads="1"/>
          </p:cNvSpPr>
          <p:nvPr/>
        </p:nvSpPr>
        <p:spPr bwMode="auto">
          <a:xfrm>
            <a:off x="685800" y="762000"/>
            <a:ext cx="754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latin typeface="Traditional Arabic" pitchFamily="2" charset="-78"/>
                <a:cs typeface="Traditional Arabic" pitchFamily="2" charset="-78"/>
              </a:rPr>
              <a:t>الفوائد من القصة</a:t>
            </a:r>
          </a:p>
        </p:txBody>
      </p:sp>
      <p:sp>
        <p:nvSpPr>
          <p:cNvPr id="4099" name="TextBox 4"/>
          <p:cNvSpPr txBox="1">
            <a:spLocks noChangeArrowheads="1"/>
          </p:cNvSpPr>
          <p:nvPr/>
        </p:nvSpPr>
        <p:spPr bwMode="auto">
          <a:xfrm>
            <a:off x="3124200" y="2159000"/>
            <a:ext cx="5181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latin typeface="Traditional Arabic" pitchFamily="2" charset="-78"/>
                <a:cs typeface="Traditional Arabic" pitchFamily="2" charset="-78"/>
              </a:rPr>
              <a:t>1- أن اليهود قد حرفوا كتابهم :</a:t>
            </a:r>
          </a:p>
        </p:txBody>
      </p:sp>
      <p:sp>
        <p:nvSpPr>
          <p:cNvPr id="4100" name="TextBox 5"/>
          <p:cNvSpPr txBox="1">
            <a:spLocks noChangeArrowheads="1"/>
          </p:cNvSpPr>
          <p:nvPr/>
        </p:nvSpPr>
        <p:spPr bwMode="auto">
          <a:xfrm>
            <a:off x="762000" y="3048000"/>
            <a:ext cx="75438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latin typeface="Traditional Arabic" pitchFamily="2" charset="-78"/>
                <a:cs typeface="Traditional Arabic" pitchFamily="2" charset="-78"/>
              </a:rPr>
              <a:t>قال الله تعالى : ( من الذين هادوا يحرفون الكلم عن مواضعه ) </a:t>
            </a:r>
            <a:r>
              <a:rPr lang="ar-KW" sz="2800" b="1">
                <a:latin typeface="Traditional Arabic" pitchFamily="2" charset="-78"/>
                <a:cs typeface="Traditional Arabic" pitchFamily="2" charset="-78"/>
              </a:rPr>
              <a:t>النساء 46</a:t>
            </a:r>
            <a:r>
              <a:rPr lang="ar-KW" sz="3200" b="1">
                <a:latin typeface="Traditional Arabic" pitchFamily="2" charset="-78"/>
                <a:cs typeface="Traditional Arabic" pitchFamily="2" charset="-78"/>
              </a:rPr>
              <a:t> </a:t>
            </a:r>
            <a:r>
              <a:rPr lang="ar-KW" sz="4000" b="1">
                <a:latin typeface="Traditional Arabic" pitchFamily="2" charset="-78"/>
                <a:cs typeface="Traditional Arabic" pitchFamily="2" charset="-78"/>
              </a:rPr>
              <a:t>، وقال : ( وقد كان فريق منهم يسمعون كلام الله ثم يحرفونه من بعد ما عقلوه ) </a:t>
            </a:r>
            <a:r>
              <a:rPr lang="ar-KW" sz="2800" b="1">
                <a:latin typeface="Traditional Arabic" pitchFamily="2" charset="-78"/>
                <a:cs typeface="Traditional Arabic" pitchFamily="2" charset="-78"/>
              </a:rPr>
              <a:t>البقرة 75 .</a:t>
            </a:r>
            <a:endParaRPr lang="ar-KW" sz="4000" b="1">
              <a:latin typeface="Traditional Arabic" pitchFamily="2" charset="-78"/>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35303"/>
            <a:ext cx="1371600" cy="65324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685800" y="762000"/>
            <a:ext cx="754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latin typeface="Traditional Arabic" pitchFamily="2" charset="-78"/>
                <a:cs typeface="Traditional Arabic" pitchFamily="2" charset="-78"/>
              </a:rPr>
              <a:t>الفوائد من القصة</a:t>
            </a:r>
          </a:p>
        </p:txBody>
      </p:sp>
      <p:sp>
        <p:nvSpPr>
          <p:cNvPr id="5123" name="TextBox 4"/>
          <p:cNvSpPr txBox="1">
            <a:spLocks noChangeArrowheads="1"/>
          </p:cNvSpPr>
          <p:nvPr/>
        </p:nvSpPr>
        <p:spPr bwMode="auto">
          <a:xfrm>
            <a:off x="914400" y="2159000"/>
            <a:ext cx="73914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latin typeface="Traditional Arabic" pitchFamily="2" charset="-78"/>
                <a:cs typeface="Traditional Arabic" pitchFamily="2" charset="-78"/>
              </a:rPr>
              <a:t>2- اجتهاد أهل الباطل في إخراج الناس من النور إلى الظلمات :</a:t>
            </a:r>
          </a:p>
        </p:txBody>
      </p:sp>
      <p:sp>
        <p:nvSpPr>
          <p:cNvPr id="5124" name="TextBox 6"/>
          <p:cNvSpPr txBox="1">
            <a:spLocks noChangeArrowheads="1"/>
          </p:cNvSpPr>
          <p:nvPr/>
        </p:nvSpPr>
        <p:spPr bwMode="auto">
          <a:xfrm>
            <a:off x="914400" y="3511550"/>
            <a:ext cx="7543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3200" b="1">
                <a:latin typeface="Traditional Arabic" pitchFamily="2" charset="-78"/>
                <a:cs typeface="Traditional Arabic" pitchFamily="2" charset="-78"/>
              </a:rPr>
              <a:t>قال الله تعالى : ( الله ولي الذين ءامنوا يخرجهم من الظلمات إلى النور والذين كفروا أولياؤهم الطاغوت يخرجونهم من النور إلى الظلمات أولئك أصحاب النار هم فيها خالدون ) </a:t>
            </a:r>
            <a:r>
              <a:rPr lang="ar-KW" sz="2800" b="1">
                <a:latin typeface="Traditional Arabic" pitchFamily="2" charset="-78"/>
                <a:cs typeface="Traditional Arabic" pitchFamily="2" charset="-78"/>
              </a:rPr>
              <a:t>البقرة 257</a:t>
            </a:r>
            <a:endParaRPr lang="ar-KW" sz="3200" b="1">
              <a:latin typeface="Traditional Arabic" pitchFamily="2" charset="-78"/>
              <a:cs typeface="Traditional Arabic" pitchFamily="2" charset="-78"/>
            </a:endParaRPr>
          </a:p>
          <a:p>
            <a:pPr algn="just"/>
            <a:r>
              <a:rPr lang="ar-KW" sz="3200" b="1">
                <a:latin typeface="Traditional Arabic" pitchFamily="2" charset="-78"/>
                <a:cs typeface="Traditional Arabic" pitchFamily="2" charset="-78"/>
              </a:rPr>
              <a:t>وقال : ( ود كثير من أهل الكتاب لو يردونكم من بعد إيمانكم كفارا حسدا من عند أنفسهم من بعد ما تبين لهم الحق ) </a:t>
            </a:r>
            <a:r>
              <a:rPr lang="ar-KW" sz="2800" b="1">
                <a:latin typeface="Traditional Arabic" pitchFamily="2" charset="-78"/>
                <a:cs typeface="Traditional Arabic" pitchFamily="2" charset="-78"/>
              </a:rPr>
              <a:t>البقرة 109.</a:t>
            </a:r>
            <a:endParaRPr lang="ar-KW" sz="3200" b="1">
              <a:latin typeface="Traditional Arabic" pitchFamily="2" charset="-78"/>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35303"/>
            <a:ext cx="1371600" cy="65324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85800" y="762000"/>
            <a:ext cx="754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latin typeface="Traditional Arabic" pitchFamily="2" charset="-78"/>
                <a:cs typeface="Traditional Arabic" pitchFamily="2" charset="-78"/>
              </a:rPr>
              <a:t>الفوائد من القصة</a:t>
            </a:r>
          </a:p>
        </p:txBody>
      </p:sp>
      <p:sp>
        <p:nvSpPr>
          <p:cNvPr id="6147" name="TextBox 2"/>
          <p:cNvSpPr txBox="1">
            <a:spLocks noChangeArrowheads="1"/>
          </p:cNvSpPr>
          <p:nvPr/>
        </p:nvSpPr>
        <p:spPr bwMode="auto">
          <a:xfrm>
            <a:off x="685800" y="19050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3600" b="1">
                <a:latin typeface="Traditional Arabic" pitchFamily="2" charset="-78"/>
                <a:cs typeface="Traditional Arabic" pitchFamily="2" charset="-78"/>
              </a:rPr>
              <a:t>3-  من نطق بكلمة الكفر وقلبه مطمئن بالإيمان فلاشيء عليه كذلك من احتال على الباطل وأهله لا شيء عليه :</a:t>
            </a:r>
          </a:p>
        </p:txBody>
      </p:sp>
      <p:sp>
        <p:nvSpPr>
          <p:cNvPr id="6148" name="TextBox 3"/>
          <p:cNvSpPr txBox="1">
            <a:spLocks noChangeArrowheads="1"/>
          </p:cNvSpPr>
          <p:nvPr/>
        </p:nvSpPr>
        <p:spPr bwMode="auto">
          <a:xfrm>
            <a:off x="762000" y="3352800"/>
            <a:ext cx="7543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800" b="1">
                <a:latin typeface="Traditional Arabic" pitchFamily="2" charset="-78"/>
                <a:cs typeface="Traditional Arabic" pitchFamily="2" charset="-78"/>
              </a:rPr>
              <a:t>قال الله تعالى : ( إلا من أكره وقلبه مطمئن بالإيمان ) </a:t>
            </a:r>
            <a:r>
              <a:rPr lang="ar-KW" sz="2000" b="1">
                <a:latin typeface="Traditional Arabic" pitchFamily="2" charset="-78"/>
                <a:cs typeface="Traditional Arabic" pitchFamily="2" charset="-78"/>
              </a:rPr>
              <a:t>النحل 106</a:t>
            </a:r>
            <a:endParaRPr lang="ar-KW" sz="2800" b="1">
              <a:latin typeface="Traditional Arabic" pitchFamily="2" charset="-78"/>
              <a:cs typeface="Traditional Arabic" pitchFamily="2" charset="-78"/>
            </a:endParaRPr>
          </a:p>
          <a:p>
            <a:pPr algn="just"/>
            <a:r>
              <a:rPr lang="ar-KW" sz="2800" b="1">
                <a:latin typeface="Traditional Arabic" pitchFamily="2" charset="-78"/>
                <a:cs typeface="Traditional Arabic" pitchFamily="2" charset="-78"/>
              </a:rPr>
              <a:t>ولقوله صلى الله عليه وسلم لعمار بن ياسر حين اشتكى إليه ما لاقى من المشركين ومن تعذيبهم له فقال كلمة الكفر وسب النبي صلى الله عليه وسلم فسأله صلى الله عليه وسلم كيف تجد قلبك ؟ قال : مطمئن بالإيمان فقال :    ( إن عاد فعد ) رواه ابن جرير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35303"/>
            <a:ext cx="1371600" cy="65324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685800" y="762000"/>
            <a:ext cx="754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latin typeface="Traditional Arabic" pitchFamily="2" charset="-78"/>
                <a:cs typeface="Traditional Arabic" pitchFamily="2" charset="-78"/>
              </a:rPr>
              <a:t>الفوائد من القصة</a:t>
            </a:r>
          </a:p>
        </p:txBody>
      </p:sp>
      <p:sp>
        <p:nvSpPr>
          <p:cNvPr id="7171" name="TextBox 4"/>
          <p:cNvSpPr txBox="1">
            <a:spLocks noChangeArrowheads="1"/>
          </p:cNvSpPr>
          <p:nvPr/>
        </p:nvSpPr>
        <p:spPr bwMode="auto">
          <a:xfrm>
            <a:off x="762000" y="2159000"/>
            <a:ext cx="7543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latin typeface="Traditional Arabic" pitchFamily="2" charset="-78"/>
                <a:cs typeface="Traditional Arabic" pitchFamily="2" charset="-78"/>
              </a:rPr>
              <a:t>4-  أن بني إسرائيل تفرقوا على بضع وسبعين فرقة :</a:t>
            </a:r>
          </a:p>
        </p:txBody>
      </p:sp>
      <p:sp>
        <p:nvSpPr>
          <p:cNvPr id="7172" name="TextBox 5"/>
          <p:cNvSpPr txBox="1">
            <a:spLocks noChangeArrowheads="1"/>
          </p:cNvSpPr>
          <p:nvPr/>
        </p:nvSpPr>
        <p:spPr bwMode="auto">
          <a:xfrm>
            <a:off x="762000" y="3048000"/>
            <a:ext cx="7543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6000" b="1">
                <a:latin typeface="Traditional Arabic" pitchFamily="2" charset="-78"/>
                <a:cs typeface="Traditional Arabic" pitchFamily="2" charset="-78"/>
              </a:rPr>
              <a:t>( فاختلف بنو إسرائيل </a:t>
            </a:r>
          </a:p>
          <a:p>
            <a:pPr algn="ctr"/>
            <a:r>
              <a:rPr lang="ar-KW" sz="6000" b="1">
                <a:latin typeface="Traditional Arabic" pitchFamily="2" charset="-78"/>
                <a:cs typeface="Traditional Arabic" pitchFamily="2" charset="-78"/>
              </a:rPr>
              <a:t>على بضع وسبعين فرقة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35303"/>
            <a:ext cx="1371600" cy="65324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685800" y="762000"/>
            <a:ext cx="754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latin typeface="Traditional Arabic" pitchFamily="2" charset="-78"/>
                <a:cs typeface="Traditional Arabic" pitchFamily="2" charset="-78"/>
              </a:rPr>
              <a:t>الفوائد من القصة</a:t>
            </a:r>
          </a:p>
        </p:txBody>
      </p:sp>
      <p:sp>
        <p:nvSpPr>
          <p:cNvPr id="8195" name="TextBox 4"/>
          <p:cNvSpPr txBox="1">
            <a:spLocks noChangeArrowheads="1"/>
          </p:cNvSpPr>
          <p:nvPr/>
        </p:nvSpPr>
        <p:spPr bwMode="auto">
          <a:xfrm>
            <a:off x="3124200" y="2159000"/>
            <a:ext cx="5181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latin typeface="Traditional Arabic" pitchFamily="2" charset="-78"/>
                <a:cs typeface="Traditional Arabic" pitchFamily="2" charset="-78"/>
              </a:rPr>
              <a:t>5- الفرقة الناجية :</a:t>
            </a:r>
          </a:p>
        </p:txBody>
      </p:sp>
      <p:sp>
        <p:nvSpPr>
          <p:cNvPr id="8196" name="TextBox 5"/>
          <p:cNvSpPr txBox="1">
            <a:spLocks noChangeArrowheads="1"/>
          </p:cNvSpPr>
          <p:nvPr/>
        </p:nvSpPr>
        <p:spPr bwMode="auto">
          <a:xfrm>
            <a:off x="762000" y="2895600"/>
            <a:ext cx="7543800"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800" b="1">
                <a:latin typeface="Traditional Arabic" pitchFamily="2" charset="-78"/>
                <a:cs typeface="Traditional Arabic" pitchFamily="2" charset="-78"/>
              </a:rPr>
              <a:t>وهي ما عليه النبي صلى الله عليه وسلم وأصحابه وهذا الرجل شهد له النبي صلى الله عليه وسلم ومن تبعه بأنهم ناجون فقال ك ( خير مللهم أصحاب أبي القرن ) وقال صلى الله عليه وسلم : ( افترقت اليهود على إحدى وسبعين فرقة ، وافترقت النصارى على اثنتين وسبعين فرقة ، وستفترق هذه الأمة على ثلاث وسبعين فرقة كلها في النار إلا واحدة ) ، قيل : من هي يا رسول الله ؟ فقال صلى الله عليه وسلم : ( من كان على مثل ما أنا عليه وأصحابي ) </a:t>
            </a:r>
            <a:r>
              <a:rPr lang="ar-KW" sz="2000" b="1">
                <a:latin typeface="Traditional Arabic" pitchFamily="2" charset="-78"/>
                <a:cs typeface="Traditional Arabic" pitchFamily="2" charset="-78"/>
              </a:rPr>
              <a:t>حسنه الألباني في السلسلة الصحيحة .</a:t>
            </a:r>
            <a:endParaRPr lang="ar-KW" sz="2800" b="1">
              <a:latin typeface="Traditional Arabic" pitchFamily="2" charset="-78"/>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35303"/>
            <a:ext cx="1371600" cy="65324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p:cNvSpPr txBox="1">
            <a:spLocks noChangeArrowheads="1"/>
          </p:cNvSpPr>
          <p:nvPr/>
        </p:nvSpPr>
        <p:spPr bwMode="auto">
          <a:xfrm>
            <a:off x="685800" y="381000"/>
            <a:ext cx="754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ctr"/>
            <a:r>
              <a:rPr lang="ar-KW" sz="7200" b="1">
                <a:latin typeface="Traditional Arabic" pitchFamily="2" charset="-78"/>
                <a:cs typeface="Traditional Arabic" pitchFamily="2" charset="-78"/>
              </a:rPr>
              <a:t>الفوائد من القصة</a:t>
            </a:r>
          </a:p>
        </p:txBody>
      </p:sp>
      <p:sp>
        <p:nvSpPr>
          <p:cNvPr id="9219" name="TextBox 4"/>
          <p:cNvSpPr txBox="1">
            <a:spLocks noChangeArrowheads="1"/>
          </p:cNvSpPr>
          <p:nvPr/>
        </p:nvSpPr>
        <p:spPr bwMode="auto">
          <a:xfrm>
            <a:off x="3124200" y="1447800"/>
            <a:ext cx="5181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4000" b="1">
                <a:latin typeface="Traditional Arabic" pitchFamily="2" charset="-78"/>
                <a:cs typeface="Traditional Arabic" pitchFamily="2" charset="-78"/>
              </a:rPr>
              <a:t>5- المقصود بالأمة في الحديث :</a:t>
            </a:r>
          </a:p>
        </p:txBody>
      </p:sp>
      <p:sp>
        <p:nvSpPr>
          <p:cNvPr id="9220" name="TextBox 5"/>
          <p:cNvSpPr txBox="1">
            <a:spLocks noChangeArrowheads="1"/>
          </p:cNvSpPr>
          <p:nvPr/>
        </p:nvSpPr>
        <p:spPr bwMode="auto">
          <a:xfrm>
            <a:off x="685800" y="2108200"/>
            <a:ext cx="76962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algn="r" rtl="1" fontAlgn="base">
              <a:spcBef>
                <a:spcPct val="0"/>
              </a:spcBef>
              <a:spcAft>
                <a:spcPct val="0"/>
              </a:spcAft>
              <a:defRPr>
                <a:solidFill>
                  <a:schemeClr val="tx1"/>
                </a:solidFill>
                <a:latin typeface="Calibri" pitchFamily="34" charset="0"/>
                <a:cs typeface="Arial" charset="0"/>
              </a:defRPr>
            </a:lvl6pPr>
            <a:lvl7pPr marL="2971800" indent="-228600" algn="r" rtl="1" fontAlgn="base">
              <a:spcBef>
                <a:spcPct val="0"/>
              </a:spcBef>
              <a:spcAft>
                <a:spcPct val="0"/>
              </a:spcAft>
              <a:defRPr>
                <a:solidFill>
                  <a:schemeClr val="tx1"/>
                </a:solidFill>
                <a:latin typeface="Calibri" pitchFamily="34" charset="0"/>
                <a:cs typeface="Arial" charset="0"/>
              </a:defRPr>
            </a:lvl7pPr>
            <a:lvl8pPr marL="3429000" indent="-228600" algn="r" rtl="1" fontAlgn="base">
              <a:spcBef>
                <a:spcPct val="0"/>
              </a:spcBef>
              <a:spcAft>
                <a:spcPct val="0"/>
              </a:spcAft>
              <a:defRPr>
                <a:solidFill>
                  <a:schemeClr val="tx1"/>
                </a:solidFill>
                <a:latin typeface="Calibri" pitchFamily="34" charset="0"/>
                <a:cs typeface="Arial" charset="0"/>
              </a:defRPr>
            </a:lvl8pPr>
            <a:lvl9pPr marL="3886200" indent="-228600" algn="r" rtl="1" fontAlgn="base">
              <a:spcBef>
                <a:spcPct val="0"/>
              </a:spcBef>
              <a:spcAft>
                <a:spcPct val="0"/>
              </a:spcAft>
              <a:defRPr>
                <a:solidFill>
                  <a:schemeClr val="tx1"/>
                </a:solidFill>
                <a:latin typeface="Calibri" pitchFamily="34" charset="0"/>
                <a:cs typeface="Arial" charset="0"/>
              </a:defRPr>
            </a:lvl9pPr>
          </a:lstStyle>
          <a:p>
            <a:pPr algn="just"/>
            <a:r>
              <a:rPr lang="ar-KW" sz="2400" b="1">
                <a:latin typeface="Traditional Arabic" pitchFamily="2" charset="-78"/>
                <a:cs typeface="Traditional Arabic" pitchFamily="2" charset="-78"/>
              </a:rPr>
              <a:t>أولا: إما أن يكون المراد بالأمة في هذا الحديث أمة الإجابة وهي خاصة بمن آمن بالنبي صلى الله عليه وسلم إيمانا صادقا ومات على ذلك ، فمنهم اثنتان وسبعون منحرفون مبتدعون بدعا لا تخرجهم من ملة الإسلام ، فتعذب ببدعتها وانحرافها ، إلا من عفا الله عنها وغفر لها ومآلها الجنة.</a:t>
            </a:r>
          </a:p>
          <a:p>
            <a:pPr algn="just"/>
            <a:r>
              <a:rPr lang="ar-KW" sz="2400" b="1">
                <a:latin typeface="Traditional Arabic" pitchFamily="2" charset="-78"/>
                <a:cs typeface="Traditional Arabic" pitchFamily="2" charset="-78"/>
              </a:rPr>
              <a:t>    أما من أخرجته بدعته من الإسلام فيخلد في النار فهو ليس من أمة الإجابة ، وهذا هو التفسير الراجح للحديث.</a:t>
            </a:r>
          </a:p>
          <a:p>
            <a:pPr algn="just"/>
            <a:r>
              <a:rPr lang="ar-KW" sz="2400" b="1">
                <a:latin typeface="Traditional Arabic" pitchFamily="2" charset="-78"/>
                <a:cs typeface="Traditional Arabic" pitchFamily="2" charset="-78"/>
              </a:rPr>
              <a:t>ثانيا : وهناك تفسير آخر للأمة : أن المراد بها في الحديث  ( أمة الدعوة )، وهي عامة تشمل كل من بعث إليهم النبي صلى الله عليه وسلم ، من آمن منهم ومن كفر.</a:t>
            </a:r>
          </a:p>
          <a:p>
            <a:pPr algn="just"/>
            <a:r>
              <a:rPr lang="ar-KW" sz="2400" b="1">
                <a:latin typeface="Traditional Arabic" pitchFamily="2" charset="-78"/>
                <a:cs typeface="Traditional Arabic" pitchFamily="2" charset="-78"/>
              </a:rPr>
              <a:t>     والمراد بالواحدة ( الفرقة الناجية ) وهي خاصة بمن آمن بالنبي صلى الله عليه وسلم إيمانا صادقا ومات على ذلك ، وهذه هي الفرقة الناجية من النار إما بدون سابقة عذاب ، وإما بعد سابقة عذاب ، ومآلها إلى الجنة ، وأما الإثنان وسبعون فرقة كلها كافرة مخلدة في النار.</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6128553"/>
            <a:ext cx="1371600" cy="65324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744</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ipu</dc:creator>
  <cp:lastModifiedBy>desktop</cp:lastModifiedBy>
  <cp:revision>73</cp:revision>
  <dcterms:created xsi:type="dcterms:W3CDTF">2010-08-31T13:25:35Z</dcterms:created>
  <dcterms:modified xsi:type="dcterms:W3CDTF">2018-10-13T09:54:22Z</dcterms:modified>
</cp:coreProperties>
</file>