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61" r:id="rId5"/>
    <p:sldId id="259" r:id="rId6"/>
    <p:sldId id="260" r:id="rId7"/>
    <p:sldId id="262" r:id="rId8"/>
    <p:sldId id="263" r:id="rId9"/>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6FF3DEF-3B12-4B16-9BDC-60FEEC2CE1FC}" type="slidenum">
              <a:rPr lang="ar-SA"/>
              <a:pPr>
                <a:defRPr/>
              </a:pPr>
              <a:t>‹#›</a:t>
            </a:fld>
            <a:endParaRPr lang="en-US"/>
          </a:p>
        </p:txBody>
      </p:sp>
    </p:spTree>
    <p:extLst>
      <p:ext uri="{BB962C8B-B14F-4D97-AF65-F5344CB8AC3E}">
        <p14:creationId xmlns:p14="http://schemas.microsoft.com/office/powerpoint/2010/main" val="3616682589"/>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3F9D9E-6AD2-4B1F-AB46-B72766B9BD99}" type="slidenum">
              <a:rPr lang="ar-SA"/>
              <a:pPr>
                <a:defRPr/>
              </a:pPr>
              <a:t>‹#›</a:t>
            </a:fld>
            <a:endParaRPr lang="en-US"/>
          </a:p>
        </p:txBody>
      </p:sp>
    </p:spTree>
    <p:extLst>
      <p:ext uri="{BB962C8B-B14F-4D97-AF65-F5344CB8AC3E}">
        <p14:creationId xmlns:p14="http://schemas.microsoft.com/office/powerpoint/2010/main" val="3028390486"/>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D3E941-B15D-4F69-B7C6-C2FA58D78F61}" type="slidenum">
              <a:rPr lang="ar-SA"/>
              <a:pPr>
                <a:defRPr/>
              </a:pPr>
              <a:t>‹#›</a:t>
            </a:fld>
            <a:endParaRPr lang="en-US"/>
          </a:p>
        </p:txBody>
      </p:sp>
    </p:spTree>
    <p:extLst>
      <p:ext uri="{BB962C8B-B14F-4D97-AF65-F5344CB8AC3E}">
        <p14:creationId xmlns:p14="http://schemas.microsoft.com/office/powerpoint/2010/main" val="4143426925"/>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219D9F5-02E2-4D2E-B1D0-741BEE50C341}" type="slidenum">
              <a:rPr lang="ar-SA"/>
              <a:pPr>
                <a:defRPr/>
              </a:pPr>
              <a:t>‹#›</a:t>
            </a:fld>
            <a:endParaRPr lang="en-US"/>
          </a:p>
        </p:txBody>
      </p:sp>
    </p:spTree>
    <p:extLst>
      <p:ext uri="{BB962C8B-B14F-4D97-AF65-F5344CB8AC3E}">
        <p14:creationId xmlns:p14="http://schemas.microsoft.com/office/powerpoint/2010/main" val="2995796389"/>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87CEF92-5B41-44CE-8DB3-9FCC1A645B25}" type="slidenum">
              <a:rPr lang="ar-SA"/>
              <a:pPr>
                <a:defRPr/>
              </a:pPr>
              <a:t>‹#›</a:t>
            </a:fld>
            <a:endParaRPr lang="en-US"/>
          </a:p>
        </p:txBody>
      </p:sp>
    </p:spTree>
    <p:extLst>
      <p:ext uri="{BB962C8B-B14F-4D97-AF65-F5344CB8AC3E}">
        <p14:creationId xmlns:p14="http://schemas.microsoft.com/office/powerpoint/2010/main" val="3512565521"/>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F561927-AF93-472E-AA8C-1F923CA0D77F}" type="slidenum">
              <a:rPr lang="ar-SA"/>
              <a:pPr>
                <a:defRPr/>
              </a:pPr>
              <a:t>‹#›</a:t>
            </a:fld>
            <a:endParaRPr lang="en-US"/>
          </a:p>
        </p:txBody>
      </p:sp>
    </p:spTree>
    <p:extLst>
      <p:ext uri="{BB962C8B-B14F-4D97-AF65-F5344CB8AC3E}">
        <p14:creationId xmlns:p14="http://schemas.microsoft.com/office/powerpoint/2010/main" val="983537718"/>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818AD5D-5D41-49AE-A253-C2E21687E444}" type="slidenum">
              <a:rPr lang="ar-SA"/>
              <a:pPr>
                <a:defRPr/>
              </a:pPr>
              <a:t>‹#›</a:t>
            </a:fld>
            <a:endParaRPr lang="en-US"/>
          </a:p>
        </p:txBody>
      </p:sp>
    </p:spTree>
    <p:extLst>
      <p:ext uri="{BB962C8B-B14F-4D97-AF65-F5344CB8AC3E}">
        <p14:creationId xmlns:p14="http://schemas.microsoft.com/office/powerpoint/2010/main" val="2403695157"/>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8F8B80B-8B7D-45C6-8139-88681F29AC9B}" type="slidenum">
              <a:rPr lang="ar-SA"/>
              <a:pPr>
                <a:defRPr/>
              </a:pPr>
              <a:t>‹#›</a:t>
            </a:fld>
            <a:endParaRPr lang="en-US"/>
          </a:p>
        </p:txBody>
      </p:sp>
    </p:spTree>
    <p:extLst>
      <p:ext uri="{BB962C8B-B14F-4D97-AF65-F5344CB8AC3E}">
        <p14:creationId xmlns:p14="http://schemas.microsoft.com/office/powerpoint/2010/main" val="3321817068"/>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BEC492-C265-4B9E-8275-259B196D5750}" type="slidenum">
              <a:rPr lang="ar-SA"/>
              <a:pPr>
                <a:defRPr/>
              </a:pPr>
              <a:t>‹#›</a:t>
            </a:fld>
            <a:endParaRPr lang="en-US"/>
          </a:p>
        </p:txBody>
      </p:sp>
    </p:spTree>
    <p:extLst>
      <p:ext uri="{BB962C8B-B14F-4D97-AF65-F5344CB8AC3E}">
        <p14:creationId xmlns:p14="http://schemas.microsoft.com/office/powerpoint/2010/main" val="1411168243"/>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B153372-1E2F-47F2-80EF-38B4406B222B}" type="slidenum">
              <a:rPr lang="ar-SA"/>
              <a:pPr>
                <a:defRPr/>
              </a:pPr>
              <a:t>‹#›</a:t>
            </a:fld>
            <a:endParaRPr lang="en-US"/>
          </a:p>
        </p:txBody>
      </p:sp>
    </p:spTree>
    <p:extLst>
      <p:ext uri="{BB962C8B-B14F-4D97-AF65-F5344CB8AC3E}">
        <p14:creationId xmlns:p14="http://schemas.microsoft.com/office/powerpoint/2010/main" val="785608880"/>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F1B25A-2831-4072-95DD-36731DB4F096}" type="slidenum">
              <a:rPr lang="ar-SA"/>
              <a:pPr>
                <a:defRPr/>
              </a:pPr>
              <a:t>‹#›</a:t>
            </a:fld>
            <a:endParaRPr lang="en-US"/>
          </a:p>
        </p:txBody>
      </p:sp>
    </p:spTree>
    <p:extLst>
      <p:ext uri="{BB962C8B-B14F-4D97-AF65-F5344CB8AC3E}">
        <p14:creationId xmlns:p14="http://schemas.microsoft.com/office/powerpoint/2010/main" val="1673936383"/>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l="-17000" r="-17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pitchFamily="34" charset="0"/>
                <a:cs typeface="Arial" pitchFamily="34" charset="0"/>
              </a:defRPr>
            </a:lvl1pPr>
          </a:lstStyle>
          <a:p>
            <a:pPr>
              <a:defRPr/>
            </a:pPr>
            <a:fld id="{BA3B5B28-50DB-47BB-B95B-B935556AD4E7}"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941388" y="1000125"/>
            <a:ext cx="7345362"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8800" b="1">
                <a:cs typeface="Traditional Arabic" pitchFamily="2" charset="-78"/>
              </a:rPr>
              <a:t>السحابة التي أمرت أن تسقي حديقة الرجل</a:t>
            </a:r>
            <a:endParaRPr lang="en-US" sz="8800" b="1">
              <a:cs typeface="Traditional Arabic" pitchFamily="2" charset="-78"/>
            </a:endParaRPr>
          </a:p>
        </p:txBody>
      </p:sp>
      <p:sp>
        <p:nvSpPr>
          <p:cNvPr id="5" name="TextBox 2"/>
          <p:cNvSpPr txBox="1">
            <a:spLocks noChangeArrowheads="1"/>
          </p:cNvSpPr>
          <p:nvPr/>
        </p:nvSpPr>
        <p:spPr bwMode="auto">
          <a:xfrm>
            <a:off x="1219200" y="5057353"/>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rtl="1" eaLnBrk="1" hangingPunct="1"/>
            <a:r>
              <a:rPr lang="ar-KW" sz="4000" b="1" dirty="0">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5338" y="3795875"/>
            <a:ext cx="2457462" cy="1170405"/>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785813" y="928688"/>
            <a:ext cx="7673975"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200" b="1">
                <a:solidFill>
                  <a:srgbClr val="FF0000"/>
                </a:solidFill>
                <a:cs typeface="Traditional Arabic" pitchFamily="2" charset="-78"/>
              </a:rPr>
              <a:t>     عن أبي هريرة رضي الله عنه عن النبي الله صلى الله عليه وسلم قال : ( </a:t>
            </a:r>
            <a:r>
              <a:rPr lang="ar-KW" sz="3200" b="1">
                <a:cs typeface="Traditional Arabic" pitchFamily="2" charset="-78"/>
              </a:rPr>
              <a:t>بينا رجل بفلاة من الأرض ، فسمع صوتا في سحابة : اسق حديقة فلان . فتنحى ذلك السحاب . فأفرغ ماءه في حرة . فإذا شرجة من تلك الشراج قد استوعبت ذلك الماء كله . فتتبع الماء . فإذا رجل قائم في حديقته يحول الماء بمسحاته . فقال له : يا عبد الله ! ما اسمك ؟ قال : فلان . للاسم الذي سمع في السحابة . فقال له : يا عبد الله ! لم تسألني عن اسمي ؟ فقال : إني سمعت صوتا في السحاب الذي هذا ماؤه يقول : اسق حديقة فلان . لاسمك . فما تصنع فيها ؟ قال : أما إذ قلت هذا ، فإني أنظر إلى ما يخرج منها ، فأتصدق   بثلثه ، وآكل أنا وعيالي ثلثا ، وأرد فيها ثلثه </a:t>
            </a:r>
            <a:r>
              <a:rPr lang="ar-KW" sz="3200" b="1">
                <a:solidFill>
                  <a:srgbClr val="FF0000"/>
                </a:solidFill>
                <a:cs typeface="Traditional Arabic" pitchFamily="2" charset="-78"/>
              </a:rPr>
              <a:t>) </a:t>
            </a:r>
            <a:r>
              <a:rPr lang="ar-KW" sz="2400" b="1">
                <a:solidFill>
                  <a:srgbClr val="FF0000"/>
                </a:solidFill>
                <a:cs typeface="Traditional Arabic" pitchFamily="2" charset="-78"/>
              </a:rPr>
              <a:t>رواه مسلم 2984.</a:t>
            </a:r>
            <a:endParaRPr lang="en-US" sz="32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946478"/>
            <a:ext cx="1656184" cy="788784"/>
          </a:xfrm>
          <a:prstGeom prst="rect">
            <a:avLst/>
          </a:prstGeom>
        </p:spPr>
      </p:pic>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571500" y="571500"/>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4099" name="Text Box 5"/>
          <p:cNvSpPr txBox="1">
            <a:spLocks noChangeArrowheads="1"/>
          </p:cNvSpPr>
          <p:nvPr/>
        </p:nvSpPr>
        <p:spPr bwMode="auto">
          <a:xfrm>
            <a:off x="1000125" y="1838325"/>
            <a:ext cx="70008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1- الأصوات في السحاب هي أصوات الملائكة لأنهم الموكلون بالقطر والنبات والأرزاق :</a:t>
            </a:r>
          </a:p>
        </p:txBody>
      </p:sp>
      <p:sp>
        <p:nvSpPr>
          <p:cNvPr id="4100" name="Text Box 5"/>
          <p:cNvSpPr txBox="1">
            <a:spLocks noChangeArrowheads="1"/>
          </p:cNvSpPr>
          <p:nvPr/>
        </p:nvSpPr>
        <p:spPr bwMode="auto">
          <a:xfrm>
            <a:off x="1000125" y="3286125"/>
            <a:ext cx="70008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cs typeface="Traditional Arabic" pitchFamily="2" charset="-78"/>
              </a:rPr>
              <a:t>يقول ابن كثير رحمه الله ميكائيل موكل بالقطر والنبات اللذين يخلق منهما الأرزاق في هذه الدار وله أعوان يفعلون ما يأمرهم به بأمر ربه ، يصرفون الرياح والسحاب كما يشاء الرب جل جلاله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946478"/>
            <a:ext cx="1656184" cy="788784"/>
          </a:xfrm>
          <a:prstGeom prst="rect">
            <a:avLst/>
          </a:prstGeom>
        </p:spPr>
      </p:pic>
    </p:spTree>
  </p:cSld>
  <p:clrMapOvr>
    <a:masterClrMapping/>
  </p:clrMapOvr>
  <p:transition spd="slow">
    <p:checke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571500" y="428625"/>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5123" name="Text Box 5"/>
          <p:cNvSpPr txBox="1">
            <a:spLocks noChangeArrowheads="1"/>
          </p:cNvSpPr>
          <p:nvPr/>
        </p:nvSpPr>
        <p:spPr bwMode="auto">
          <a:xfrm>
            <a:off x="1000125" y="1428750"/>
            <a:ext cx="70008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1- الأصوات في السحاب هي أصوات الملائكة لأنهم الموكلون بالقطر والنبات والأرزاق :</a:t>
            </a:r>
          </a:p>
        </p:txBody>
      </p:sp>
      <p:sp>
        <p:nvSpPr>
          <p:cNvPr id="5124" name="Text Box 5"/>
          <p:cNvSpPr txBox="1">
            <a:spLocks noChangeArrowheads="1"/>
          </p:cNvSpPr>
          <p:nvPr/>
        </p:nvSpPr>
        <p:spPr bwMode="auto">
          <a:xfrm>
            <a:off x="857250" y="2733675"/>
            <a:ext cx="757237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200" b="1">
                <a:cs typeface="Traditional Arabic" pitchFamily="2" charset="-78"/>
              </a:rPr>
              <a:t>ومن الملائكة ما هو موكل بالسحاب ففي سنن الترمذي عن ابن عباس رضي الله عنهما : أن الرسول صلى الله عليه وسلم قال :    ( </a:t>
            </a:r>
            <a:r>
              <a:rPr lang="ar-KW" sz="3200" b="1">
                <a:solidFill>
                  <a:srgbClr val="008000"/>
                </a:solidFill>
                <a:cs typeface="Traditional Arabic" pitchFamily="2" charset="-78"/>
              </a:rPr>
              <a:t>الرعد ملك من الملائكة موكل بالسحاب معه مخاريق من نار يسوق بها السحاب حيث شاء الله </a:t>
            </a:r>
            <a:r>
              <a:rPr lang="ar-KW" sz="3200" b="1">
                <a:cs typeface="Traditional Arabic" pitchFamily="2" charset="-78"/>
              </a:rPr>
              <a:t>) </a:t>
            </a:r>
            <a:r>
              <a:rPr lang="ar-KW" sz="2400" b="1">
                <a:cs typeface="Traditional Arabic" pitchFamily="2" charset="-78"/>
              </a:rPr>
              <a:t>2492.</a:t>
            </a:r>
            <a:endParaRPr lang="ar-KW" sz="3200" b="1">
              <a:cs typeface="Traditional Arabic" pitchFamily="2" charset="-78"/>
            </a:endParaRPr>
          </a:p>
          <a:p>
            <a:pPr algn="just" eaLnBrk="1" hangingPunct="1"/>
            <a:r>
              <a:rPr lang="ar-KW" sz="3200" b="1">
                <a:cs typeface="Traditional Arabic" pitchFamily="2" charset="-78"/>
              </a:rPr>
              <a:t>وقد يسقي بلادا دون بلاد أو قرية دون قرية وقد يؤمر بأن يسقي زرع رجل واحد دون سواه كما في الحديث الذي معنا .</a:t>
            </a:r>
          </a:p>
          <a:p>
            <a:pPr algn="just" eaLnBrk="1" hangingPunct="1"/>
            <a:r>
              <a:rPr lang="ar-KW" sz="3200" b="1">
                <a:solidFill>
                  <a:srgbClr val="FF0000"/>
                </a:solidFill>
                <a:cs typeface="Traditional Arabic" pitchFamily="2" charset="-78"/>
              </a:rPr>
              <a:t>مخاريق من نار : </a:t>
            </a:r>
            <a:r>
              <a:rPr lang="ar-KW" sz="3200" b="1">
                <a:cs typeface="Traditional Arabic" pitchFamily="2" charset="-78"/>
              </a:rPr>
              <a:t>جمع مخراق والمراد آلة تزجر بها الملائكة السحاب وتسوقه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946478"/>
            <a:ext cx="1656184" cy="788784"/>
          </a:xfrm>
          <a:prstGeom prst="rect">
            <a:avLst/>
          </a:prstGeom>
        </p:spPr>
      </p:pic>
    </p:spTree>
  </p:cSld>
  <p:clrMapOvr>
    <a:masterClrMapping/>
  </p:clrMapOvr>
  <p:transition spd="slow">
    <p:blinds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571500" y="428625"/>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6147" name="Text Box 5"/>
          <p:cNvSpPr txBox="1">
            <a:spLocks noChangeArrowheads="1"/>
          </p:cNvSpPr>
          <p:nvPr/>
        </p:nvSpPr>
        <p:spPr bwMode="auto">
          <a:xfrm>
            <a:off x="1000125" y="1604963"/>
            <a:ext cx="70008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2- في الحديث إثبات لقدرة الله عز وجل على تسيير الأمور وأنه المقدر لكل شيء :</a:t>
            </a:r>
          </a:p>
        </p:txBody>
      </p:sp>
      <p:sp>
        <p:nvSpPr>
          <p:cNvPr id="6148" name="Text Box 5"/>
          <p:cNvSpPr txBox="1">
            <a:spLocks noChangeArrowheads="1"/>
          </p:cNvSpPr>
          <p:nvPr/>
        </p:nvSpPr>
        <p:spPr bwMode="auto">
          <a:xfrm>
            <a:off x="1214438" y="3100388"/>
            <a:ext cx="6786562"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800" b="1">
                <a:cs typeface="Traditional Arabic" pitchFamily="2" charset="-78"/>
              </a:rPr>
              <a:t>قال الرسول صلى الله عليه وسلم قال : ( </a:t>
            </a:r>
            <a:r>
              <a:rPr lang="ar-KW" sz="4800" b="1">
                <a:solidFill>
                  <a:srgbClr val="008000"/>
                </a:solidFill>
                <a:cs typeface="Traditional Arabic" pitchFamily="2" charset="-78"/>
              </a:rPr>
              <a:t>كل شيء بقدر حتى العجز والكيس </a:t>
            </a:r>
            <a:r>
              <a:rPr lang="ar-KW" sz="4800" b="1">
                <a:cs typeface="Traditional Arabic" pitchFamily="2" charset="-78"/>
              </a:rPr>
              <a:t>) </a:t>
            </a:r>
            <a:r>
              <a:rPr lang="ar-KW" sz="4000" b="1">
                <a:cs typeface="Traditional Arabic" pitchFamily="2" charset="-78"/>
              </a:rPr>
              <a:t>رواه أحمد في مسنده </a:t>
            </a:r>
            <a:r>
              <a:rPr lang="ar-KW" sz="3200" b="1">
                <a:cs typeface="Traditional Arabic" pitchFamily="2" charset="-78"/>
              </a:rPr>
              <a:t>.</a:t>
            </a:r>
            <a:endParaRPr lang="ar-KW" sz="48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946478"/>
            <a:ext cx="1656184" cy="788784"/>
          </a:xfrm>
          <a:prstGeom prst="rect">
            <a:avLst/>
          </a:prstGeom>
        </p:spPr>
      </p:pic>
    </p:spTree>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571500" y="332656"/>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7171" name="Text Box 5"/>
          <p:cNvSpPr txBox="1">
            <a:spLocks noChangeArrowheads="1"/>
          </p:cNvSpPr>
          <p:nvPr/>
        </p:nvSpPr>
        <p:spPr bwMode="auto">
          <a:xfrm>
            <a:off x="1000125" y="1366119"/>
            <a:ext cx="70008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3- في الحديث فضل العمل وأن الانقطاع للعبادة مع ترك فيه من الجهل ما فيه :</a:t>
            </a:r>
          </a:p>
        </p:txBody>
      </p:sp>
      <p:sp>
        <p:nvSpPr>
          <p:cNvPr id="7172" name="Text Box 5"/>
          <p:cNvSpPr txBox="1">
            <a:spLocks noChangeArrowheads="1"/>
          </p:cNvSpPr>
          <p:nvPr/>
        </p:nvSpPr>
        <p:spPr bwMode="auto">
          <a:xfrm>
            <a:off x="285750" y="2761531"/>
            <a:ext cx="85725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2800" b="1">
                <a:cs typeface="Traditional Arabic" pitchFamily="2" charset="-78"/>
              </a:rPr>
              <a:t>قال الرسول صلى الله عليه وسلم قال : ( </a:t>
            </a:r>
            <a:r>
              <a:rPr lang="ar-KW" sz="2800" b="1">
                <a:solidFill>
                  <a:srgbClr val="008000"/>
                </a:solidFill>
                <a:cs typeface="Traditional Arabic" pitchFamily="2" charset="-78"/>
              </a:rPr>
              <a:t>ما أكل أحد قط خيرا من أن يأكل من عمل يده وإن نبي الله داود – عليه السلام – كان يأكل من عمل يده </a:t>
            </a:r>
            <a:r>
              <a:rPr lang="ar-KW" sz="2800" b="1">
                <a:cs typeface="Traditional Arabic" pitchFamily="2" charset="-78"/>
              </a:rPr>
              <a:t>) </a:t>
            </a:r>
            <a:r>
              <a:rPr lang="ar-KW" b="1">
                <a:cs typeface="Traditional Arabic" pitchFamily="2" charset="-78"/>
              </a:rPr>
              <a:t>رواه البخاري 2072</a:t>
            </a:r>
            <a:r>
              <a:rPr lang="ar-KW" sz="1400" b="1">
                <a:cs typeface="Traditional Arabic" pitchFamily="2" charset="-78"/>
              </a:rPr>
              <a:t>.</a:t>
            </a:r>
          </a:p>
          <a:p>
            <a:pPr algn="just" eaLnBrk="1" hangingPunct="1"/>
            <a:r>
              <a:rPr lang="ar-KW" sz="2800" b="1">
                <a:cs typeface="Traditional Arabic" pitchFamily="2" charset="-78"/>
              </a:rPr>
              <a:t>وقال صلى الله عليه وسلم : ( </a:t>
            </a:r>
            <a:r>
              <a:rPr lang="ar-KW" sz="2800" b="1">
                <a:solidFill>
                  <a:srgbClr val="008000"/>
                </a:solidFill>
                <a:cs typeface="Traditional Arabic" pitchFamily="2" charset="-78"/>
              </a:rPr>
              <a:t>إن الله لا ينظر إلى صوركم وأموالكم ولكن ينظر إلى قلوبكم وأعمالكم </a:t>
            </a:r>
            <a:r>
              <a:rPr lang="ar-KW" sz="2800" b="1">
                <a:cs typeface="Traditional Arabic" pitchFamily="2" charset="-78"/>
              </a:rPr>
              <a:t>) </a:t>
            </a:r>
            <a:r>
              <a:rPr lang="ar-KW" b="1">
                <a:cs typeface="Traditional Arabic" pitchFamily="2" charset="-78"/>
              </a:rPr>
              <a:t>رواه مسلم 2564</a:t>
            </a:r>
          </a:p>
          <a:p>
            <a:pPr algn="just" eaLnBrk="1" hangingPunct="1"/>
            <a:r>
              <a:rPr lang="ar-KW" sz="2400" b="1">
                <a:solidFill>
                  <a:srgbClr val="FF0000"/>
                </a:solidFill>
                <a:cs typeface="Traditional Arabic" pitchFamily="2" charset="-78"/>
              </a:rPr>
              <a:t>وقال عمر رضي الله عنه : </a:t>
            </a:r>
            <a:r>
              <a:rPr lang="ar-KW" sz="2400" b="1">
                <a:cs typeface="Traditional Arabic" pitchFamily="2" charset="-78"/>
              </a:rPr>
              <a:t>لا يغرركم من قرأ القرآن إنما هو كلام نتكلم به ولكن انظروا من يعمل به </a:t>
            </a:r>
            <a:r>
              <a:rPr lang="ar-KW" sz="2400" b="1">
                <a:solidFill>
                  <a:srgbClr val="FF0000"/>
                </a:solidFill>
                <a:cs typeface="Traditional Arabic" pitchFamily="2" charset="-78"/>
              </a:rPr>
              <a:t>وقال علي رضي الله عنه : </a:t>
            </a:r>
            <a:r>
              <a:rPr lang="ar-KW" sz="2400" b="1">
                <a:cs typeface="Traditional Arabic" pitchFamily="2" charset="-78"/>
              </a:rPr>
              <a:t>يا حملة العلم اعملوا به فإنما العالم من عمل.</a:t>
            </a:r>
          </a:p>
          <a:p>
            <a:pPr algn="just" eaLnBrk="1" hangingPunct="1"/>
            <a:r>
              <a:rPr lang="ar-KW" sz="2400" b="1">
                <a:cs typeface="Traditional Arabic" pitchFamily="2" charset="-78"/>
              </a:rPr>
              <a:t>     والحكمة في تخصيص داود بالذكر أن اقتصاره في أكله على ما يعمله بيده لم يكن من الحاجة لأنه كان خليفة في الأرض كما قال الله تعالى وإنما ابتغى الأكل من طريق الأفضل ولهذا أورد النبي صلى الله عليه وسلم قصته في مقام الاحتجاج بها على ما قدمه من أن خير الكسب عمل اليد.</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6021174"/>
            <a:ext cx="1512168" cy="720194"/>
          </a:xfrm>
          <a:prstGeom prst="rect">
            <a:avLst/>
          </a:prstGeom>
        </p:spPr>
      </p:pic>
    </p:spTree>
  </p:cSld>
  <p:clrMapOvr>
    <a:masterClrMapping/>
  </p:clrMapOvr>
  <p:transition spd="slow">
    <p:comb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571500" y="428625"/>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8195" name="Text Box 5"/>
          <p:cNvSpPr txBox="1">
            <a:spLocks noChangeArrowheads="1"/>
          </p:cNvSpPr>
          <p:nvPr/>
        </p:nvSpPr>
        <p:spPr bwMode="auto">
          <a:xfrm>
            <a:off x="1000125" y="1428750"/>
            <a:ext cx="70008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4- في هذا الحديث فضل الصدقة والإحسان إلى المساكين :</a:t>
            </a:r>
          </a:p>
        </p:txBody>
      </p:sp>
      <p:sp>
        <p:nvSpPr>
          <p:cNvPr id="8196" name="Text Box 5"/>
          <p:cNvSpPr txBox="1">
            <a:spLocks noChangeArrowheads="1"/>
          </p:cNvSpPr>
          <p:nvPr/>
        </p:nvSpPr>
        <p:spPr bwMode="auto">
          <a:xfrm>
            <a:off x="714375" y="2811463"/>
            <a:ext cx="74295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800" b="1">
                <a:cs typeface="Traditional Arabic" pitchFamily="2" charset="-78"/>
              </a:rPr>
              <a:t>قال الرسول صلى الله عليه وسلم : ( </a:t>
            </a:r>
            <a:r>
              <a:rPr lang="ar-KW" sz="4800" b="1">
                <a:solidFill>
                  <a:srgbClr val="008000"/>
                </a:solidFill>
                <a:cs typeface="Traditional Arabic" pitchFamily="2" charset="-78"/>
              </a:rPr>
              <a:t>ما من مسلم يغرس غرسا أو يزرع زرعا ، فيأكل منه طير ، أو إنسان ، أو بهيمة ، إلا كان له به صدقة </a:t>
            </a:r>
            <a:r>
              <a:rPr lang="ar-KW" sz="4800" b="1">
                <a:cs typeface="Traditional Arabic" pitchFamily="2" charset="-78"/>
              </a:rPr>
              <a:t>) </a:t>
            </a:r>
            <a:r>
              <a:rPr lang="ar-KW" sz="3600" b="1">
                <a:cs typeface="Traditional Arabic" pitchFamily="2" charset="-78"/>
              </a:rPr>
              <a:t>رواه البخاري 2320</a:t>
            </a:r>
            <a:r>
              <a:rPr lang="ar-KW" sz="2800" b="1">
                <a:cs typeface="Traditional Arabic" pitchFamily="2" charset="-78"/>
              </a:rPr>
              <a:t>.</a:t>
            </a:r>
            <a:endParaRPr lang="ar-KW" sz="48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946478"/>
            <a:ext cx="1656184" cy="788784"/>
          </a:xfrm>
          <a:prstGeom prst="rect">
            <a:avLst/>
          </a:prstGeom>
        </p:spPr>
      </p:pic>
    </p:spTree>
  </p:cSld>
  <p:clrMapOvr>
    <a:masterClrMapping/>
  </p:clrMapOvr>
  <p:transition spd="slow">
    <p:blinds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571500" y="428625"/>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9219" name="Text Box 5"/>
          <p:cNvSpPr txBox="1">
            <a:spLocks noChangeArrowheads="1"/>
          </p:cNvSpPr>
          <p:nvPr/>
        </p:nvSpPr>
        <p:spPr bwMode="auto">
          <a:xfrm>
            <a:off x="2143125" y="1428750"/>
            <a:ext cx="58578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5- فضل النفقة على العيال :</a:t>
            </a:r>
          </a:p>
        </p:txBody>
      </p:sp>
      <p:sp>
        <p:nvSpPr>
          <p:cNvPr id="9220" name="Text Box 5"/>
          <p:cNvSpPr txBox="1">
            <a:spLocks noChangeArrowheads="1"/>
          </p:cNvSpPr>
          <p:nvPr/>
        </p:nvSpPr>
        <p:spPr bwMode="auto">
          <a:xfrm>
            <a:off x="785813" y="2071688"/>
            <a:ext cx="74295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cs typeface="Traditional Arabic" pitchFamily="2" charset="-78"/>
              </a:rPr>
              <a:t>قال الرسول صلى الله عليه وسلم : ( </a:t>
            </a:r>
            <a:r>
              <a:rPr lang="ar-KW" sz="4000" b="1">
                <a:solidFill>
                  <a:srgbClr val="008000"/>
                </a:solidFill>
                <a:cs typeface="Traditional Arabic" pitchFamily="2" charset="-78"/>
              </a:rPr>
              <a:t>دينار أنفقته في سبيل الله . ودينار أنفقته في رقبة . ودينار تصدقت به على مسكين . ودينار أنفقته على أهلك </a:t>
            </a:r>
            <a:r>
              <a:rPr lang="ar-KW" sz="4000" b="1">
                <a:cs typeface="Traditional Arabic" pitchFamily="2" charset="-78"/>
              </a:rPr>
              <a:t>) </a:t>
            </a:r>
            <a:r>
              <a:rPr lang="ar-KW" sz="2000" b="1">
                <a:cs typeface="Traditional Arabic" pitchFamily="2" charset="-78"/>
              </a:rPr>
              <a:t>رواه مسلم 995</a:t>
            </a:r>
            <a:r>
              <a:rPr lang="ar-KW" sz="1600" b="1">
                <a:cs typeface="Traditional Arabic" pitchFamily="2" charset="-78"/>
              </a:rPr>
              <a:t>.</a:t>
            </a:r>
            <a:endParaRPr lang="ar-KW" sz="4000" b="1">
              <a:cs typeface="Traditional Arabic" pitchFamily="2" charset="-78"/>
            </a:endParaRPr>
          </a:p>
        </p:txBody>
      </p:sp>
      <p:sp>
        <p:nvSpPr>
          <p:cNvPr id="9221" name="Text Box 5"/>
          <p:cNvSpPr txBox="1">
            <a:spLocks noChangeArrowheads="1"/>
          </p:cNvSpPr>
          <p:nvPr/>
        </p:nvSpPr>
        <p:spPr bwMode="auto">
          <a:xfrm>
            <a:off x="714375" y="5643563"/>
            <a:ext cx="7643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3600" b="1">
                <a:solidFill>
                  <a:srgbClr val="FF0000"/>
                </a:solidFill>
                <a:cs typeface="Traditional Arabic" pitchFamily="2" charset="-78"/>
              </a:rPr>
              <a:t>في سبيل الله : </a:t>
            </a:r>
            <a:r>
              <a:rPr lang="ar-KW" sz="3600" b="1">
                <a:solidFill>
                  <a:srgbClr val="002060"/>
                </a:solidFill>
                <a:cs typeface="Traditional Arabic" pitchFamily="2" charset="-78"/>
              </a:rPr>
              <a:t>في طاعة الله . </a:t>
            </a:r>
            <a:r>
              <a:rPr lang="ar-KW" sz="3600" b="1">
                <a:solidFill>
                  <a:srgbClr val="FF0000"/>
                </a:solidFill>
                <a:cs typeface="Traditional Arabic" pitchFamily="2" charset="-78"/>
              </a:rPr>
              <a:t>في رقبة : </a:t>
            </a:r>
            <a:r>
              <a:rPr lang="ar-KW" sz="3600" b="1">
                <a:solidFill>
                  <a:srgbClr val="002060"/>
                </a:solidFill>
                <a:cs typeface="Traditional Arabic" pitchFamily="2" charset="-78"/>
              </a:rPr>
              <a:t>أي في عتق رقبة .</a:t>
            </a:r>
          </a:p>
        </p:txBody>
      </p:sp>
      <p:sp>
        <p:nvSpPr>
          <p:cNvPr id="9222" name="Text Box 5"/>
          <p:cNvSpPr txBox="1">
            <a:spLocks noChangeArrowheads="1"/>
          </p:cNvSpPr>
          <p:nvPr/>
        </p:nvSpPr>
        <p:spPr bwMode="auto">
          <a:xfrm>
            <a:off x="785813" y="4143375"/>
            <a:ext cx="74295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cs typeface="Traditional Arabic" pitchFamily="2" charset="-78"/>
              </a:rPr>
              <a:t>وقال الرسول صلى الله عليه وسلم : ( </a:t>
            </a:r>
            <a:r>
              <a:rPr lang="ar-KW" sz="4000" b="1">
                <a:solidFill>
                  <a:srgbClr val="008000"/>
                </a:solidFill>
                <a:cs typeface="Traditional Arabic" pitchFamily="2" charset="-78"/>
              </a:rPr>
              <a:t>كفى بالمرء إثما أن يضيع من يقوت </a:t>
            </a:r>
            <a:r>
              <a:rPr lang="ar-KW" sz="4000" b="1">
                <a:cs typeface="Traditional Arabic" pitchFamily="2" charset="-78"/>
              </a:rPr>
              <a:t>) </a:t>
            </a:r>
            <a:r>
              <a:rPr lang="ar-KW" sz="2000" b="1">
                <a:cs typeface="Traditional Arabic" pitchFamily="2" charset="-78"/>
              </a:rPr>
              <a:t>رواه أبوداود</a:t>
            </a:r>
            <a:r>
              <a:rPr lang="ar-KW" sz="1600" b="1">
                <a:cs typeface="Traditional Arabic" pitchFamily="2" charset="-78"/>
              </a:rPr>
              <a:t>.</a:t>
            </a:r>
            <a:endParaRPr lang="ar-KW" sz="4000" b="1">
              <a:cs typeface="Traditional Arabic" pitchFamily="2" charset="-78"/>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946478"/>
            <a:ext cx="1656184" cy="788784"/>
          </a:xfrm>
          <a:prstGeom prst="rect">
            <a:avLst/>
          </a:prstGeom>
        </p:spPr>
      </p:pic>
    </p:spTree>
  </p:cSld>
  <p:clrMapOvr>
    <a:masterClrMapping/>
  </p:clrMapOvr>
  <p:transition spd="slow">
    <p:blinds dir="vert"/>
  </p:transition>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255</TotalTime>
  <Words>670</Words>
  <Application>Microsoft Office PowerPoint</Application>
  <PresentationFormat>On-screen Show (4:3)</PresentationFormat>
  <Paragraphs>28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desktop</cp:lastModifiedBy>
  <cp:revision>162</cp:revision>
  <dcterms:created xsi:type="dcterms:W3CDTF">2010-08-11T00:37:55Z</dcterms:created>
  <dcterms:modified xsi:type="dcterms:W3CDTF">2018-10-13T10:13:45Z</dcterms:modified>
</cp:coreProperties>
</file>