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3" r:id="rId5"/>
    <p:sldId id="259" r:id="rId6"/>
    <p:sldId id="260" r:id="rId7"/>
    <p:sldId id="261" r:id="rId8"/>
    <p:sldId id="262" r:id="rId9"/>
    <p:sldId id="264" r:id="rId10"/>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1860"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453C7C-E86A-45AF-81EC-1847A3354E09}" type="slidenum">
              <a:rPr lang="ar-SA"/>
              <a:pPr>
                <a:defRPr/>
              </a:pPr>
              <a:t>‹#›</a:t>
            </a:fld>
            <a:endParaRPr lang="en-US"/>
          </a:p>
        </p:txBody>
      </p:sp>
    </p:spTree>
    <p:extLst>
      <p:ext uri="{BB962C8B-B14F-4D97-AF65-F5344CB8AC3E}">
        <p14:creationId xmlns:p14="http://schemas.microsoft.com/office/powerpoint/2010/main" val="1736895129"/>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9F49026-5C1D-4FC1-8C19-A41644BE9B08}" type="slidenum">
              <a:rPr lang="ar-SA"/>
              <a:pPr>
                <a:defRPr/>
              </a:pPr>
              <a:t>‹#›</a:t>
            </a:fld>
            <a:endParaRPr lang="en-US"/>
          </a:p>
        </p:txBody>
      </p:sp>
    </p:spTree>
    <p:extLst>
      <p:ext uri="{BB962C8B-B14F-4D97-AF65-F5344CB8AC3E}">
        <p14:creationId xmlns:p14="http://schemas.microsoft.com/office/powerpoint/2010/main" val="250050522"/>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2DE9A6-F47C-4AEA-BC84-EE3C095D5C3C}" type="slidenum">
              <a:rPr lang="ar-SA"/>
              <a:pPr>
                <a:defRPr/>
              </a:pPr>
              <a:t>‹#›</a:t>
            </a:fld>
            <a:endParaRPr lang="en-US"/>
          </a:p>
        </p:txBody>
      </p:sp>
    </p:spTree>
    <p:extLst>
      <p:ext uri="{BB962C8B-B14F-4D97-AF65-F5344CB8AC3E}">
        <p14:creationId xmlns:p14="http://schemas.microsoft.com/office/powerpoint/2010/main" val="638049464"/>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8CCEC4A-FBD2-425F-B52A-B51534E67849}" type="slidenum">
              <a:rPr lang="ar-SA"/>
              <a:pPr>
                <a:defRPr/>
              </a:pPr>
              <a:t>‹#›</a:t>
            </a:fld>
            <a:endParaRPr lang="en-US"/>
          </a:p>
        </p:txBody>
      </p:sp>
    </p:spTree>
    <p:extLst>
      <p:ext uri="{BB962C8B-B14F-4D97-AF65-F5344CB8AC3E}">
        <p14:creationId xmlns:p14="http://schemas.microsoft.com/office/powerpoint/2010/main" val="2775524067"/>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8B3BF69-C86F-4393-AD28-42A02E563CA3}" type="slidenum">
              <a:rPr lang="ar-SA"/>
              <a:pPr>
                <a:defRPr/>
              </a:pPr>
              <a:t>‹#›</a:t>
            </a:fld>
            <a:endParaRPr lang="en-US"/>
          </a:p>
        </p:txBody>
      </p:sp>
    </p:spTree>
    <p:extLst>
      <p:ext uri="{BB962C8B-B14F-4D97-AF65-F5344CB8AC3E}">
        <p14:creationId xmlns:p14="http://schemas.microsoft.com/office/powerpoint/2010/main" val="4262881864"/>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94E68B2-04F7-451B-AFCD-49C03FC9C833}" type="slidenum">
              <a:rPr lang="ar-SA"/>
              <a:pPr>
                <a:defRPr/>
              </a:pPr>
              <a:t>‹#›</a:t>
            </a:fld>
            <a:endParaRPr lang="en-US"/>
          </a:p>
        </p:txBody>
      </p:sp>
    </p:spTree>
    <p:extLst>
      <p:ext uri="{BB962C8B-B14F-4D97-AF65-F5344CB8AC3E}">
        <p14:creationId xmlns:p14="http://schemas.microsoft.com/office/powerpoint/2010/main" val="1235646110"/>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C99141-E80C-4605-89BC-7327D12F00FD}" type="slidenum">
              <a:rPr lang="ar-SA"/>
              <a:pPr>
                <a:defRPr/>
              </a:pPr>
              <a:t>‹#›</a:t>
            </a:fld>
            <a:endParaRPr lang="en-US"/>
          </a:p>
        </p:txBody>
      </p:sp>
    </p:spTree>
    <p:extLst>
      <p:ext uri="{BB962C8B-B14F-4D97-AF65-F5344CB8AC3E}">
        <p14:creationId xmlns:p14="http://schemas.microsoft.com/office/powerpoint/2010/main" val="3864363948"/>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4771AB-08CD-47E9-A6A2-742716EB6D1C}" type="slidenum">
              <a:rPr lang="ar-SA"/>
              <a:pPr>
                <a:defRPr/>
              </a:pPr>
              <a:t>‹#›</a:t>
            </a:fld>
            <a:endParaRPr lang="en-US"/>
          </a:p>
        </p:txBody>
      </p:sp>
    </p:spTree>
    <p:extLst>
      <p:ext uri="{BB962C8B-B14F-4D97-AF65-F5344CB8AC3E}">
        <p14:creationId xmlns:p14="http://schemas.microsoft.com/office/powerpoint/2010/main" val="3474400389"/>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D89FA9-EA44-4508-AC26-4D96B1E9308A}" type="slidenum">
              <a:rPr lang="ar-SA"/>
              <a:pPr>
                <a:defRPr/>
              </a:pPr>
              <a:t>‹#›</a:t>
            </a:fld>
            <a:endParaRPr lang="en-US"/>
          </a:p>
        </p:txBody>
      </p:sp>
    </p:spTree>
    <p:extLst>
      <p:ext uri="{BB962C8B-B14F-4D97-AF65-F5344CB8AC3E}">
        <p14:creationId xmlns:p14="http://schemas.microsoft.com/office/powerpoint/2010/main" val="1184360134"/>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A09845-7BAB-47D1-BA45-E4A9DB895680}" type="slidenum">
              <a:rPr lang="ar-SA"/>
              <a:pPr>
                <a:defRPr/>
              </a:pPr>
              <a:t>‹#›</a:t>
            </a:fld>
            <a:endParaRPr lang="en-US"/>
          </a:p>
        </p:txBody>
      </p:sp>
    </p:spTree>
    <p:extLst>
      <p:ext uri="{BB962C8B-B14F-4D97-AF65-F5344CB8AC3E}">
        <p14:creationId xmlns:p14="http://schemas.microsoft.com/office/powerpoint/2010/main" val="2334671367"/>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D1C816-41E5-4BBC-9A4B-C5B78160539B}" type="slidenum">
              <a:rPr lang="ar-SA"/>
              <a:pPr>
                <a:defRPr/>
              </a:pPr>
              <a:t>‹#›</a:t>
            </a:fld>
            <a:endParaRPr lang="en-US"/>
          </a:p>
        </p:txBody>
      </p:sp>
    </p:spTree>
    <p:extLst>
      <p:ext uri="{BB962C8B-B14F-4D97-AF65-F5344CB8AC3E}">
        <p14:creationId xmlns:p14="http://schemas.microsoft.com/office/powerpoint/2010/main" val="3989330253"/>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0AA95BA5-D34F-4181-AC68-2864BB31674B}"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941388" y="1009650"/>
            <a:ext cx="7345362" cy="2800350"/>
          </a:xfrm>
          <a:prstGeom prst="rect">
            <a:avLst/>
          </a:prstGeom>
          <a:noFill/>
          <a:ln w="9525">
            <a:noFill/>
            <a:miter lim="800000"/>
            <a:headEnd/>
            <a:tailEnd/>
          </a:ln>
          <a:effectLst>
            <a:outerShdw blurRad="50800" dist="38100" algn="l" rotWithShape="0">
              <a:prstClr val="black">
                <a:alpha val="40000"/>
              </a:prstClr>
            </a:outerShdw>
          </a:effectLst>
        </p:spPr>
        <p:txBody>
          <a:bodyPr>
            <a:spAutoFit/>
          </a:bodyPr>
          <a:lstStyle/>
          <a:p>
            <a:pPr algn="ctr">
              <a:spcBef>
                <a:spcPts val="0"/>
              </a:spcBef>
              <a:defRPr/>
            </a:pPr>
            <a:r>
              <a:rPr lang="ar-KW" sz="8800" b="1" dirty="0">
                <a:solidFill>
                  <a:srgbClr val="FFFF00"/>
                </a:solidFill>
                <a:latin typeface="Arial" pitchFamily="34" charset="0"/>
                <a:cs typeface="Traditional Arabic" pitchFamily="2" charset="-78"/>
              </a:rPr>
              <a:t>السامري الذي </a:t>
            </a:r>
          </a:p>
          <a:p>
            <a:pPr algn="ctr">
              <a:spcBef>
                <a:spcPts val="0"/>
              </a:spcBef>
              <a:defRPr/>
            </a:pPr>
            <a:r>
              <a:rPr lang="ar-KW" sz="8800" b="1" dirty="0">
                <a:solidFill>
                  <a:srgbClr val="FFFF00"/>
                </a:solidFill>
                <a:latin typeface="Arial" pitchFamily="34" charset="0"/>
                <a:cs typeface="Traditional Arabic" pitchFamily="2" charset="-78"/>
              </a:rPr>
              <a:t>صنع العجل</a:t>
            </a:r>
            <a:endParaRPr lang="en-US" sz="8800" b="1" dirty="0">
              <a:solidFill>
                <a:srgbClr val="FFFF00"/>
              </a:solidFill>
              <a:latin typeface="Arial" pitchFamily="34" charset="0"/>
              <a:cs typeface="Traditional Arabic" pitchFamily="2" charset="-78"/>
            </a:endParaRPr>
          </a:p>
        </p:txBody>
      </p:sp>
      <p:sp>
        <p:nvSpPr>
          <p:cNvPr id="5" name="TextBox 2"/>
          <p:cNvSpPr txBox="1">
            <a:spLocks noChangeArrowheads="1"/>
          </p:cNvSpPr>
          <p:nvPr/>
        </p:nvSpPr>
        <p:spPr bwMode="auto">
          <a:xfrm>
            <a:off x="1219200" y="498534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rtl="1" eaLnBrk="1" hangingPunct="1"/>
            <a:r>
              <a:rPr lang="ar-KW" sz="4000" b="1" dirty="0">
                <a:solidFill>
                  <a:schemeClr val="bg1"/>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904" y="3933055"/>
            <a:ext cx="2049525" cy="976119"/>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755650" y="857250"/>
            <a:ext cx="7704138" cy="5262563"/>
          </a:xfrm>
          <a:prstGeom prst="rect">
            <a:avLst/>
          </a:prstGeom>
          <a:noFill/>
          <a:ln w="9525">
            <a:noFill/>
            <a:miter lim="800000"/>
            <a:headEnd/>
            <a:tailEnd/>
          </a:ln>
          <a:effectLst/>
        </p:spPr>
        <p:txBody>
          <a:bodyPr>
            <a:spAutoFit/>
          </a:bodyPr>
          <a:lstStyle/>
          <a:p>
            <a:pPr algn="just">
              <a:spcBef>
                <a:spcPct val="50000"/>
              </a:spcBef>
              <a:defRPr/>
            </a:pPr>
            <a:r>
              <a:rPr lang="ar-KW" sz="2800" b="1" dirty="0">
                <a:solidFill>
                  <a:schemeClr val="accent3"/>
                </a:solidFill>
                <a:latin typeface="Arial" pitchFamily="34" charset="0"/>
                <a:cs typeface="Traditional Arabic" pitchFamily="2" charset="-78"/>
              </a:rPr>
              <a:t>روى الحاكم في مستدركه عن علي رضي الله تعالى عنه قال : </a:t>
            </a:r>
            <a:r>
              <a:rPr lang="ar-KW" sz="2800" b="1" dirty="0">
                <a:latin typeface="Arial" pitchFamily="34" charset="0"/>
                <a:cs typeface="Traditional Arabic" pitchFamily="2" charset="-78"/>
              </a:rPr>
              <a:t>لما تعجل موسى إلى ربه عمد السامري فجمع ما قدر عليه من الحلي حلي بني إسرائيل فضربه عجلا ثم ألقى القبضة في جوفه فإذا هو عجل له خوار فقال لهم السامري : هذا إلهكم وإله موسى ، فقال لهم هارون : يا قوم ألم يعدكم ربكم وعدا حسنا ، فلما أن رجع موسى إلى بني إسرائيل وقد أضلهم السامري أخذ برأس أخيه فقال له هارون ما قال فقال موسى للسامري : ما خطبك ؟ قال السامري: قبضت قبضة من أثر الرسول فنبذتها وكذلك سولت لي نفسي ، قال فعمد موسى إلى العجل فوضع عليه المبارد فبرده </a:t>
            </a:r>
            <a:r>
              <a:rPr lang="ar-KW" sz="2800" b="1" dirty="0" err="1">
                <a:latin typeface="Arial" pitchFamily="34" charset="0"/>
                <a:cs typeface="Traditional Arabic" pitchFamily="2" charset="-78"/>
              </a:rPr>
              <a:t>بها</a:t>
            </a:r>
            <a:r>
              <a:rPr lang="ar-KW" sz="2800" b="1" dirty="0">
                <a:latin typeface="Arial" pitchFamily="34" charset="0"/>
                <a:cs typeface="Traditional Arabic" pitchFamily="2" charset="-78"/>
              </a:rPr>
              <a:t> وهو على شف نهر فما شرب أحد من ذلك الماء ممن كان يعبد ذلك العجل إلا اصفر وجهه مثل الذهب فقالوا لموسى : ما توبتنا ؟ قال : يقتل بعضكم بعضا فأخذوا السكاكين فجعل الرجل يقتل أباه وأخاه ولا يبالي من قتل حتى قتل منهم سبعون ألفا ، فأوحى الله إلى موسى : مرهم فليرفعوا أيديهم فقد غفرت لمن قتل وتبت على من بقي .</a:t>
            </a:r>
            <a:endParaRPr lang="en-US" sz="2800" b="1" dirty="0">
              <a:latin typeface="Arial" pitchFamily="34" charset="0"/>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755650" y="10001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4101" name="Text Box 5"/>
          <p:cNvSpPr txBox="1">
            <a:spLocks noChangeArrowheads="1"/>
          </p:cNvSpPr>
          <p:nvPr/>
        </p:nvSpPr>
        <p:spPr bwMode="auto">
          <a:xfrm>
            <a:off x="755650" y="2071688"/>
            <a:ext cx="7704138" cy="769937"/>
          </a:xfrm>
          <a:prstGeom prst="rect">
            <a:avLst/>
          </a:prstGeom>
          <a:noFill/>
          <a:ln w="9525">
            <a:noFill/>
            <a:miter lim="800000"/>
            <a:headEnd/>
            <a:tailEnd/>
          </a:ln>
          <a:effectLst/>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1- أنه لن يرى أحد ربه عز وجل إلا بعد موته :</a:t>
            </a:r>
            <a:endParaRPr lang="en-US" sz="4400" b="1" dirty="0">
              <a:solidFill>
                <a:schemeClr val="accent3"/>
              </a:solidFill>
              <a:latin typeface="Arial" pitchFamily="34" charset="0"/>
              <a:cs typeface="Traditional Arabic" pitchFamily="2" charset="-78"/>
            </a:endParaRPr>
          </a:p>
        </p:txBody>
      </p:sp>
      <p:sp>
        <p:nvSpPr>
          <p:cNvPr id="4102" name="Text Box 6"/>
          <p:cNvSpPr txBox="1">
            <a:spLocks noChangeArrowheads="1"/>
          </p:cNvSpPr>
          <p:nvPr/>
        </p:nvSpPr>
        <p:spPr bwMode="auto">
          <a:xfrm>
            <a:off x="755650" y="3429000"/>
            <a:ext cx="7704138" cy="2000250"/>
          </a:xfrm>
          <a:prstGeom prst="rect">
            <a:avLst/>
          </a:prstGeom>
          <a:noFill/>
          <a:ln w="9525">
            <a:noFill/>
            <a:miter lim="800000"/>
            <a:headEnd/>
            <a:tailEnd/>
          </a:ln>
          <a:effectLst/>
        </p:spPr>
        <p:txBody>
          <a:bodyPr>
            <a:spAutoFit/>
          </a:bodyPr>
          <a:lstStyle/>
          <a:p>
            <a:pPr algn="just">
              <a:defRPr/>
            </a:pPr>
            <a:r>
              <a:rPr lang="ar-KW" sz="4400" b="1" dirty="0">
                <a:solidFill>
                  <a:schemeClr val="accent3"/>
                </a:solidFill>
                <a:latin typeface="Arial" pitchFamily="34" charset="0"/>
                <a:cs typeface="Traditional Arabic" pitchFamily="2" charset="-78"/>
              </a:rPr>
              <a:t>قال صلى الله عليه وسلم: ( </a:t>
            </a:r>
            <a:r>
              <a:rPr lang="ar-KW" sz="4400" b="1" dirty="0">
                <a:solidFill>
                  <a:srgbClr val="FFFF00"/>
                </a:solidFill>
                <a:latin typeface="Arial" pitchFamily="34" charset="0"/>
                <a:cs typeface="Traditional Arabic" pitchFamily="2" charset="-78"/>
              </a:rPr>
              <a:t>تعلموا أنه لن يرى أحد منكم ربه عز وجل حتى يموت </a:t>
            </a:r>
            <a:r>
              <a:rPr lang="ar-KW" sz="4400" b="1" dirty="0">
                <a:solidFill>
                  <a:schemeClr val="accent3"/>
                </a:solidFill>
                <a:latin typeface="Arial" pitchFamily="34" charset="0"/>
                <a:cs typeface="Traditional Arabic" pitchFamily="2" charset="-78"/>
              </a:rPr>
              <a:t>) </a:t>
            </a:r>
            <a:r>
              <a:rPr lang="ar-KW" sz="4400" b="1" dirty="0">
                <a:latin typeface="Arial" pitchFamily="34" charset="0"/>
                <a:cs typeface="Traditional Arabic" pitchFamily="2" charset="-78"/>
              </a:rPr>
              <a:t> </a:t>
            </a:r>
            <a:r>
              <a:rPr lang="ar-KW" sz="3600" b="1" dirty="0">
                <a:solidFill>
                  <a:schemeClr val="accent3"/>
                </a:solidFill>
                <a:latin typeface="Arial" pitchFamily="34" charset="0"/>
                <a:cs typeface="Traditional Arabic" pitchFamily="2" charset="-78"/>
              </a:rPr>
              <a:t>رواه الترمذي وحسنه ومسلم</a:t>
            </a:r>
            <a:r>
              <a:rPr lang="ar-KW" sz="2800" b="1" dirty="0">
                <a:solidFill>
                  <a:schemeClr val="accent3"/>
                </a:solidFill>
                <a:latin typeface="Arial" pitchFamily="34" charset="0"/>
                <a:cs typeface="Traditional Arabic" pitchFamily="2" charset="-78"/>
              </a:rPr>
              <a:t> .</a:t>
            </a:r>
            <a:endParaRPr lang="ar-KW" sz="3600" b="1" dirty="0">
              <a:solidFill>
                <a:schemeClr val="accent3"/>
              </a:solidFill>
              <a:latin typeface="Arial" pitchFamily="34" charset="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755650" y="10001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5" name="Text Box 5"/>
          <p:cNvSpPr txBox="1">
            <a:spLocks noChangeArrowheads="1"/>
          </p:cNvSpPr>
          <p:nvPr/>
        </p:nvSpPr>
        <p:spPr bwMode="auto">
          <a:xfrm>
            <a:off x="755650" y="2071688"/>
            <a:ext cx="7704138" cy="769937"/>
          </a:xfrm>
          <a:prstGeom prst="rect">
            <a:avLst/>
          </a:prstGeom>
          <a:noFill/>
          <a:ln w="9525">
            <a:noFill/>
            <a:miter lim="800000"/>
            <a:headEnd/>
            <a:tailEnd/>
          </a:ln>
          <a:effectLst/>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2- الابتعاد عن الشرك وأسبابه ودوافعه :</a:t>
            </a:r>
            <a:endParaRPr lang="en-US" sz="4400" b="1" dirty="0">
              <a:solidFill>
                <a:schemeClr val="accent3"/>
              </a:solidFill>
              <a:latin typeface="Arial" pitchFamily="34" charset="0"/>
              <a:cs typeface="Traditional Arabic" pitchFamily="2" charset="-78"/>
            </a:endParaRPr>
          </a:p>
        </p:txBody>
      </p:sp>
      <p:sp>
        <p:nvSpPr>
          <p:cNvPr id="6" name="Text Box 6"/>
          <p:cNvSpPr txBox="1">
            <a:spLocks noChangeArrowheads="1"/>
          </p:cNvSpPr>
          <p:nvPr/>
        </p:nvSpPr>
        <p:spPr bwMode="auto">
          <a:xfrm>
            <a:off x="755650" y="3214688"/>
            <a:ext cx="7704138" cy="1446212"/>
          </a:xfrm>
          <a:prstGeom prst="rect">
            <a:avLst/>
          </a:prstGeom>
          <a:noFill/>
          <a:ln w="9525">
            <a:noFill/>
            <a:miter lim="800000"/>
            <a:headEnd/>
            <a:tailEnd/>
          </a:ln>
          <a:effectLst/>
        </p:spPr>
        <p:txBody>
          <a:bodyPr>
            <a:spAutoFit/>
          </a:bodyPr>
          <a:lstStyle/>
          <a:p>
            <a:pPr algn="just">
              <a:defRPr/>
            </a:pPr>
            <a:r>
              <a:rPr lang="ar-KW" sz="4400" b="1" dirty="0">
                <a:solidFill>
                  <a:schemeClr val="accent3"/>
                </a:solidFill>
                <a:latin typeface="Arial" pitchFamily="34" charset="0"/>
                <a:cs typeface="Traditional Arabic" pitchFamily="2" charset="-78"/>
              </a:rPr>
              <a:t>قال الله تعالى : ( </a:t>
            </a:r>
            <a:r>
              <a:rPr lang="ar-KW" sz="4400" b="1" dirty="0">
                <a:solidFill>
                  <a:srgbClr val="FFFF00"/>
                </a:solidFill>
                <a:latin typeface="Arial" pitchFamily="34" charset="0"/>
                <a:cs typeface="Traditional Arabic" pitchFamily="2" charset="-78"/>
              </a:rPr>
              <a:t>إن الله لا يغفر أن يشرك </a:t>
            </a:r>
            <a:r>
              <a:rPr lang="ar-KW" sz="4400" b="1" dirty="0" err="1">
                <a:solidFill>
                  <a:srgbClr val="FFFF00"/>
                </a:solidFill>
                <a:latin typeface="Arial" pitchFamily="34" charset="0"/>
                <a:cs typeface="Traditional Arabic" pitchFamily="2" charset="-78"/>
              </a:rPr>
              <a:t>به</a:t>
            </a:r>
            <a:r>
              <a:rPr lang="ar-KW" sz="4400" b="1" dirty="0">
                <a:solidFill>
                  <a:srgbClr val="FFFF00"/>
                </a:solidFill>
                <a:latin typeface="Arial" pitchFamily="34" charset="0"/>
                <a:cs typeface="Traditional Arabic" pitchFamily="2" charset="-78"/>
              </a:rPr>
              <a:t> ويغفر ما دون ذلك لمن يشاء </a:t>
            </a:r>
            <a:r>
              <a:rPr lang="ar-KW" sz="4400" b="1" dirty="0">
                <a:solidFill>
                  <a:schemeClr val="accent3"/>
                </a:solidFill>
                <a:latin typeface="Arial" pitchFamily="34" charset="0"/>
                <a:cs typeface="Traditional Arabic" pitchFamily="2" charset="-78"/>
              </a:rPr>
              <a:t>)</a:t>
            </a:r>
            <a:r>
              <a:rPr lang="ar-KW" sz="2800" b="1" dirty="0">
                <a:solidFill>
                  <a:schemeClr val="accent3"/>
                </a:solidFill>
                <a:latin typeface="Arial" pitchFamily="34" charset="0"/>
                <a:cs typeface="Traditional Arabic" pitchFamily="2" charset="-78"/>
              </a:rPr>
              <a:t>.</a:t>
            </a:r>
            <a:endParaRPr lang="ar-KW" sz="3600" b="1" dirty="0">
              <a:solidFill>
                <a:schemeClr val="accent3"/>
              </a:solidFill>
              <a:latin typeface="Arial" pitchFamily="34" charset="0"/>
              <a:cs typeface="Traditional Arabic" pitchFamily="2" charset="-78"/>
            </a:endParaRPr>
          </a:p>
        </p:txBody>
      </p:sp>
      <p:sp>
        <p:nvSpPr>
          <p:cNvPr id="7" name="Text Box 6"/>
          <p:cNvSpPr txBox="1">
            <a:spLocks noChangeArrowheads="1"/>
          </p:cNvSpPr>
          <p:nvPr/>
        </p:nvSpPr>
        <p:spPr bwMode="auto">
          <a:xfrm>
            <a:off x="768350" y="4625975"/>
            <a:ext cx="7704138" cy="1446213"/>
          </a:xfrm>
          <a:prstGeom prst="rect">
            <a:avLst/>
          </a:prstGeom>
          <a:noFill/>
          <a:ln w="9525">
            <a:noFill/>
            <a:miter lim="800000"/>
            <a:headEnd/>
            <a:tailEnd/>
          </a:ln>
          <a:effectLst/>
        </p:spPr>
        <p:txBody>
          <a:bodyPr>
            <a:spAutoFit/>
          </a:bodyPr>
          <a:lstStyle/>
          <a:p>
            <a:pPr algn="just">
              <a:defRPr/>
            </a:pPr>
            <a:r>
              <a:rPr lang="ar-KW" sz="4400" b="1" dirty="0">
                <a:solidFill>
                  <a:schemeClr val="accent3"/>
                </a:solidFill>
                <a:latin typeface="Arial" pitchFamily="34" charset="0"/>
                <a:cs typeface="Traditional Arabic" pitchFamily="2" charset="-78"/>
              </a:rPr>
              <a:t>قال الله تعالى : ( </a:t>
            </a:r>
            <a:r>
              <a:rPr lang="ar-KW" sz="4400" b="1" dirty="0">
                <a:solidFill>
                  <a:srgbClr val="FFFF00"/>
                </a:solidFill>
                <a:latin typeface="Arial" pitchFamily="34" charset="0"/>
                <a:cs typeface="Traditional Arabic" pitchFamily="2" charset="-78"/>
              </a:rPr>
              <a:t>إنه من يشرك بالله فقد حرم عليه الجنة ومأواه النار </a:t>
            </a:r>
            <a:r>
              <a:rPr lang="ar-KW" sz="4400" b="1" dirty="0">
                <a:solidFill>
                  <a:schemeClr val="accent3"/>
                </a:solidFill>
                <a:latin typeface="Arial" pitchFamily="34" charset="0"/>
                <a:cs typeface="Traditional Arabic" pitchFamily="2" charset="-78"/>
              </a:rPr>
              <a:t>)</a:t>
            </a:r>
            <a:r>
              <a:rPr lang="ar-KW" sz="2800" b="1" dirty="0">
                <a:solidFill>
                  <a:schemeClr val="accent3"/>
                </a:solidFill>
                <a:latin typeface="Arial" pitchFamily="34" charset="0"/>
                <a:cs typeface="Traditional Arabic" pitchFamily="2" charset="-78"/>
              </a:rPr>
              <a:t>.</a:t>
            </a:r>
            <a:endParaRPr lang="ar-KW" sz="3600" b="1" dirty="0">
              <a:solidFill>
                <a:schemeClr val="accent3"/>
              </a:solidFill>
              <a:latin typeface="Arial" pitchFamily="34" charset="0"/>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755650" y="10001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7" name="Text Box 5"/>
          <p:cNvSpPr txBox="1">
            <a:spLocks noChangeArrowheads="1"/>
          </p:cNvSpPr>
          <p:nvPr/>
        </p:nvSpPr>
        <p:spPr bwMode="auto">
          <a:xfrm>
            <a:off x="755650" y="2071688"/>
            <a:ext cx="7704138" cy="769937"/>
          </a:xfrm>
          <a:prstGeom prst="rect">
            <a:avLst/>
          </a:prstGeom>
          <a:noFill/>
          <a:ln w="9525">
            <a:noFill/>
            <a:miter lim="800000"/>
            <a:headEnd/>
            <a:tailEnd/>
          </a:ln>
          <a:effectLst/>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3- استدراج الله تعالى لأهل الضلال :</a:t>
            </a:r>
            <a:endParaRPr lang="en-US" sz="4400" b="1" dirty="0">
              <a:solidFill>
                <a:schemeClr val="accent3"/>
              </a:solidFill>
              <a:latin typeface="Arial" pitchFamily="34" charset="0"/>
              <a:cs typeface="Traditional Arabic" pitchFamily="2" charset="-78"/>
            </a:endParaRPr>
          </a:p>
        </p:txBody>
      </p:sp>
      <p:sp>
        <p:nvSpPr>
          <p:cNvPr id="10" name="Text Box 6"/>
          <p:cNvSpPr txBox="1">
            <a:spLocks noChangeArrowheads="1"/>
          </p:cNvSpPr>
          <p:nvPr/>
        </p:nvSpPr>
        <p:spPr bwMode="auto">
          <a:xfrm>
            <a:off x="755650" y="3429000"/>
            <a:ext cx="7704138" cy="1446213"/>
          </a:xfrm>
          <a:prstGeom prst="rect">
            <a:avLst/>
          </a:prstGeom>
          <a:noFill/>
          <a:ln w="9525">
            <a:noFill/>
            <a:miter lim="800000"/>
            <a:headEnd/>
            <a:tailEnd/>
          </a:ln>
          <a:effectLst/>
        </p:spPr>
        <p:txBody>
          <a:bodyPr>
            <a:spAutoFit/>
          </a:bodyPr>
          <a:lstStyle/>
          <a:p>
            <a:pPr algn="just">
              <a:defRPr/>
            </a:pPr>
            <a:r>
              <a:rPr lang="ar-KW" sz="4400" b="1" dirty="0">
                <a:solidFill>
                  <a:schemeClr val="accent3"/>
                </a:solidFill>
                <a:latin typeface="Arial" pitchFamily="34" charset="0"/>
                <a:cs typeface="Traditional Arabic" pitchFamily="2" charset="-78"/>
              </a:rPr>
              <a:t>قال الله تعالى : ( </a:t>
            </a:r>
            <a:r>
              <a:rPr lang="ar-KW" sz="4400" b="1" dirty="0">
                <a:solidFill>
                  <a:srgbClr val="FFFF00"/>
                </a:solidFill>
                <a:latin typeface="Arial" pitchFamily="34" charset="0"/>
                <a:cs typeface="Traditional Arabic" pitchFamily="2" charset="-78"/>
              </a:rPr>
              <a:t>سنستدرجهم من حيث لا يعلمون * وأملي لهم إن كيدي متين </a:t>
            </a:r>
            <a:r>
              <a:rPr lang="ar-KW" sz="4400" b="1" dirty="0">
                <a:solidFill>
                  <a:schemeClr val="accent3"/>
                </a:solidFill>
                <a:latin typeface="Arial" pitchFamily="34" charset="0"/>
                <a:cs typeface="Traditional Arabic" pitchFamily="2" charset="-78"/>
              </a:rPr>
              <a:t>) </a:t>
            </a:r>
            <a:r>
              <a:rPr lang="ar-KW" sz="3200" b="1" dirty="0">
                <a:solidFill>
                  <a:schemeClr val="accent3"/>
                </a:solidFill>
                <a:latin typeface="Arial" pitchFamily="34" charset="0"/>
                <a:cs typeface="Traditional Arabic" pitchFamily="2" charset="-78"/>
              </a:rPr>
              <a:t>القلم 44-45</a:t>
            </a:r>
            <a:r>
              <a:rPr lang="ar-KW" b="1" dirty="0">
                <a:solidFill>
                  <a:schemeClr val="accent3"/>
                </a:solidFill>
                <a:latin typeface="Arial" pitchFamily="34" charset="0"/>
                <a:cs typeface="Traditional Arabic" pitchFamily="2" charset="-78"/>
              </a:rPr>
              <a:t>.</a:t>
            </a:r>
            <a:endParaRPr lang="ar-KW" sz="3600" b="1" dirty="0">
              <a:solidFill>
                <a:schemeClr val="accent3"/>
              </a:solidFill>
              <a:latin typeface="Arial" pitchFamily="34" charset="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755650" y="10001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7" name="Text Box 5"/>
          <p:cNvSpPr txBox="1">
            <a:spLocks noChangeArrowheads="1"/>
          </p:cNvSpPr>
          <p:nvPr/>
        </p:nvSpPr>
        <p:spPr bwMode="auto">
          <a:xfrm>
            <a:off x="755650" y="2071688"/>
            <a:ext cx="7704138" cy="769937"/>
          </a:xfrm>
          <a:prstGeom prst="rect">
            <a:avLst/>
          </a:prstGeom>
          <a:noFill/>
          <a:ln w="9525">
            <a:noFill/>
            <a:miter lim="800000"/>
            <a:headEnd/>
            <a:tailEnd/>
          </a:ln>
          <a:effectLst/>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4- الانتباه إلى موعود الله تعالى والحرص عليه :</a:t>
            </a:r>
            <a:endParaRPr lang="en-US" sz="4400" b="1" dirty="0">
              <a:solidFill>
                <a:schemeClr val="accent3"/>
              </a:solidFill>
              <a:latin typeface="Arial" pitchFamily="34" charset="0"/>
              <a:cs typeface="Traditional Arabic" pitchFamily="2" charset="-78"/>
            </a:endParaRPr>
          </a:p>
        </p:txBody>
      </p:sp>
      <p:sp>
        <p:nvSpPr>
          <p:cNvPr id="11" name="Text Box 6"/>
          <p:cNvSpPr txBox="1">
            <a:spLocks noChangeArrowheads="1"/>
          </p:cNvSpPr>
          <p:nvPr/>
        </p:nvSpPr>
        <p:spPr bwMode="auto">
          <a:xfrm>
            <a:off x="755650" y="2928938"/>
            <a:ext cx="7704138" cy="3354387"/>
          </a:xfrm>
          <a:prstGeom prst="rect">
            <a:avLst/>
          </a:prstGeom>
          <a:noFill/>
          <a:ln w="9525">
            <a:noFill/>
            <a:miter lim="800000"/>
            <a:headEnd/>
            <a:tailEnd/>
          </a:ln>
          <a:effectLst/>
        </p:spPr>
        <p:txBody>
          <a:bodyPr>
            <a:spAutoFit/>
          </a:bodyPr>
          <a:lstStyle/>
          <a:p>
            <a:pPr algn="just">
              <a:defRPr/>
            </a:pPr>
            <a:r>
              <a:rPr lang="ar-KW" sz="4400" b="1" dirty="0">
                <a:solidFill>
                  <a:schemeClr val="accent3"/>
                </a:solidFill>
                <a:latin typeface="Arial" pitchFamily="34" charset="0"/>
                <a:cs typeface="Traditional Arabic" pitchFamily="2" charset="-78"/>
              </a:rPr>
              <a:t>وهو الجنة لمن أطاعه والنار لمن عصاه ، قال صلى الله عليه وسلم: ( </a:t>
            </a:r>
            <a:r>
              <a:rPr lang="ar-KW" sz="4400" b="1" dirty="0">
                <a:solidFill>
                  <a:srgbClr val="FFFF00"/>
                </a:solidFill>
                <a:latin typeface="Arial" pitchFamily="34" charset="0"/>
                <a:cs typeface="Traditional Arabic" pitchFamily="2" charset="-78"/>
              </a:rPr>
              <a:t>كل أمتي يدخلون الجنة إلا من أبى </a:t>
            </a:r>
            <a:r>
              <a:rPr lang="ar-KW" sz="4400" b="1" dirty="0">
                <a:solidFill>
                  <a:schemeClr val="accent3"/>
                </a:solidFill>
                <a:latin typeface="Arial" pitchFamily="34" charset="0"/>
                <a:cs typeface="Traditional Arabic" pitchFamily="2" charset="-78"/>
              </a:rPr>
              <a:t>)</a:t>
            </a:r>
            <a:r>
              <a:rPr lang="ar-KW" sz="4400" b="1" dirty="0">
                <a:solidFill>
                  <a:srgbClr val="FFFF00"/>
                </a:solidFill>
                <a:latin typeface="Arial" pitchFamily="34" charset="0"/>
                <a:cs typeface="Traditional Arabic" pitchFamily="2" charset="-78"/>
              </a:rPr>
              <a:t> </a:t>
            </a:r>
            <a:r>
              <a:rPr lang="ar-KW" sz="4400" b="1" dirty="0">
                <a:solidFill>
                  <a:schemeClr val="accent3"/>
                </a:solidFill>
                <a:latin typeface="Arial" pitchFamily="34" charset="0"/>
                <a:cs typeface="Traditional Arabic" pitchFamily="2" charset="-78"/>
              </a:rPr>
              <a:t>قيل : ومن يأبى يا رسول الله ؟ قال : (</a:t>
            </a:r>
            <a:r>
              <a:rPr lang="ar-KW" sz="4400" b="1" dirty="0">
                <a:solidFill>
                  <a:srgbClr val="FFFF00"/>
                </a:solidFill>
                <a:latin typeface="Arial" pitchFamily="34" charset="0"/>
                <a:cs typeface="Traditional Arabic" pitchFamily="2" charset="-78"/>
              </a:rPr>
              <a:t> من أطاعني دخل الجنة ومن عصاني فقد أبى </a:t>
            </a:r>
            <a:r>
              <a:rPr lang="ar-KW" sz="4400" b="1" dirty="0">
                <a:solidFill>
                  <a:schemeClr val="accent3"/>
                </a:solidFill>
                <a:latin typeface="Arial" pitchFamily="34" charset="0"/>
                <a:cs typeface="Traditional Arabic" pitchFamily="2" charset="-78"/>
              </a:rPr>
              <a:t>) </a:t>
            </a:r>
            <a:r>
              <a:rPr lang="ar-KW" sz="4000" b="1" dirty="0">
                <a:latin typeface="Arial" pitchFamily="34" charset="0"/>
                <a:cs typeface="Traditional Arabic" pitchFamily="2" charset="-78"/>
              </a:rPr>
              <a:t> </a:t>
            </a:r>
            <a:r>
              <a:rPr lang="ar-KW" sz="3200" b="1" dirty="0">
                <a:solidFill>
                  <a:schemeClr val="accent3"/>
                </a:solidFill>
                <a:latin typeface="Arial" pitchFamily="34" charset="0"/>
                <a:cs typeface="Traditional Arabic" pitchFamily="2" charset="-78"/>
              </a:rPr>
              <a:t>رواه البخاري</a:t>
            </a:r>
            <a:r>
              <a:rPr lang="ar-KW" sz="2400" b="1" dirty="0">
                <a:solidFill>
                  <a:schemeClr val="accent3"/>
                </a:solidFill>
                <a:latin typeface="Arial" pitchFamily="34" charset="0"/>
                <a:cs typeface="Traditional Arabic" pitchFamily="2" charset="-78"/>
              </a:rPr>
              <a:t>.</a:t>
            </a:r>
            <a:endParaRPr lang="ar-KW" sz="3600" b="1" dirty="0">
              <a:solidFill>
                <a:schemeClr val="accent3"/>
              </a:solidFill>
              <a:latin typeface="Arial" pitchFamily="34" charset="0"/>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comb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714375" y="857250"/>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6" name="Text Box 5"/>
          <p:cNvSpPr txBox="1">
            <a:spLocks noChangeArrowheads="1"/>
          </p:cNvSpPr>
          <p:nvPr/>
        </p:nvSpPr>
        <p:spPr bwMode="auto">
          <a:xfrm>
            <a:off x="714375" y="1928813"/>
            <a:ext cx="7704138" cy="769937"/>
          </a:xfrm>
          <a:prstGeom prst="rect">
            <a:avLst/>
          </a:prstGeom>
          <a:noFill/>
          <a:ln w="9525">
            <a:noFill/>
            <a:miter lim="800000"/>
            <a:headEnd/>
            <a:tailEnd/>
          </a:ln>
          <a:effectLst/>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5- عدم أخذ شيء لا يحق لك أخذه :</a:t>
            </a:r>
            <a:endParaRPr lang="en-US" sz="4400" b="1" dirty="0">
              <a:solidFill>
                <a:schemeClr val="accent3"/>
              </a:solidFill>
              <a:latin typeface="Arial" pitchFamily="34" charset="0"/>
              <a:cs typeface="Traditional Arabic" pitchFamily="2" charset="-78"/>
            </a:endParaRPr>
          </a:p>
        </p:txBody>
      </p:sp>
      <p:sp>
        <p:nvSpPr>
          <p:cNvPr id="7" name="Text Box 6"/>
          <p:cNvSpPr txBox="1">
            <a:spLocks noChangeArrowheads="1"/>
          </p:cNvSpPr>
          <p:nvPr/>
        </p:nvSpPr>
        <p:spPr bwMode="auto">
          <a:xfrm>
            <a:off x="714375" y="2786063"/>
            <a:ext cx="7704138" cy="3540125"/>
          </a:xfrm>
          <a:prstGeom prst="rect">
            <a:avLst/>
          </a:prstGeom>
          <a:noFill/>
          <a:ln w="9525">
            <a:noFill/>
            <a:miter lim="800000"/>
            <a:headEnd/>
            <a:tailEnd/>
          </a:ln>
          <a:effectLst/>
        </p:spPr>
        <p:txBody>
          <a:bodyPr>
            <a:spAutoFit/>
          </a:bodyPr>
          <a:lstStyle/>
          <a:p>
            <a:pPr algn="just">
              <a:defRPr/>
            </a:pPr>
            <a:r>
              <a:rPr lang="ar-KW" sz="2800" b="1" dirty="0">
                <a:latin typeface="Arial" pitchFamily="34" charset="0"/>
                <a:cs typeface="Traditional Arabic" pitchFamily="2" charset="-78"/>
              </a:rPr>
              <a:t>عن سعيد بن زيد أن أروى بنت أويس ادعت على سعيد أنه أخذ شيئًا من أرضها، فخاصمته إلى مروان بن الحكم، فقال سعيد: أنا كنت آخذ من أرضها شيئًا بعد الذي سمعتُ من رسول الله - صلى الله عليه وسلم -؟ قال: وما سمعتَ رسول الله - صلى الله عليه وسلم -؟ قال: سمعت رسول الله - صلى الله عليه وسلم - يقول: « مَنْ أَخَذَ شبرًا مِنَ الأَرْض ظُلْمًا طُوِّقَهُ إلى سَبْع أَرَضِينَ ». فقال له مروان: لا أسألك بينة بعد هذا، فقال: اللهم إن كانت كاذبة فأعم بصرها، واقتلها في أرضها. قال: فما ماتت حتى ذهب بصرها. ثم بينا هي تمشي في أرضها إذ وقعت في حفرة فماتت. </a:t>
            </a:r>
            <a:r>
              <a:rPr lang="ar-KW" sz="2000" b="1" dirty="0">
                <a:solidFill>
                  <a:schemeClr val="accent3"/>
                </a:solidFill>
                <a:latin typeface="Arial" pitchFamily="34" charset="0"/>
                <a:cs typeface="Traditional Arabic" pitchFamily="2" charset="-78"/>
              </a:rPr>
              <a:t>متفق عليه واللفظ لمسلم</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cover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755650" y="428625"/>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6" name="Text Box 5"/>
          <p:cNvSpPr txBox="1">
            <a:spLocks noChangeArrowheads="1"/>
          </p:cNvSpPr>
          <p:nvPr/>
        </p:nvSpPr>
        <p:spPr bwMode="auto">
          <a:xfrm>
            <a:off x="755650" y="1500188"/>
            <a:ext cx="7704138" cy="769937"/>
          </a:xfrm>
          <a:prstGeom prst="rect">
            <a:avLst/>
          </a:prstGeom>
          <a:noFill/>
          <a:ln w="9525">
            <a:noFill/>
            <a:miter lim="800000"/>
            <a:headEnd/>
            <a:tailEnd/>
          </a:ln>
          <a:effectLst/>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6- الإعجاز في تغيير الوجوه إلى اللون </a:t>
            </a:r>
            <a:r>
              <a:rPr lang="ar-KW" sz="4400" b="1" dirty="0">
                <a:solidFill>
                  <a:srgbClr val="FFFF00"/>
                </a:solidFill>
                <a:latin typeface="Arial" pitchFamily="34" charset="0"/>
                <a:cs typeface="Traditional Arabic" pitchFamily="2" charset="-78"/>
              </a:rPr>
              <a:t>الأصفر</a:t>
            </a:r>
            <a:r>
              <a:rPr lang="ar-KW" sz="4400" b="1" dirty="0">
                <a:solidFill>
                  <a:schemeClr val="accent3"/>
                </a:solidFill>
                <a:latin typeface="Arial" pitchFamily="34" charset="0"/>
                <a:cs typeface="Traditional Arabic" pitchFamily="2" charset="-78"/>
              </a:rPr>
              <a:t> :</a:t>
            </a:r>
            <a:endParaRPr lang="en-US" sz="4400" b="1" dirty="0">
              <a:solidFill>
                <a:schemeClr val="accent3"/>
              </a:solidFill>
              <a:latin typeface="Arial" pitchFamily="34" charset="0"/>
              <a:cs typeface="Traditional Arabic" pitchFamily="2" charset="-78"/>
            </a:endParaRPr>
          </a:p>
        </p:txBody>
      </p:sp>
      <p:sp>
        <p:nvSpPr>
          <p:cNvPr id="7" name="Text Box 6"/>
          <p:cNvSpPr txBox="1">
            <a:spLocks noChangeArrowheads="1"/>
          </p:cNvSpPr>
          <p:nvPr/>
        </p:nvSpPr>
        <p:spPr bwMode="auto">
          <a:xfrm>
            <a:off x="755650" y="2357438"/>
            <a:ext cx="7704138" cy="1570037"/>
          </a:xfrm>
          <a:prstGeom prst="rect">
            <a:avLst/>
          </a:prstGeom>
          <a:noFill/>
          <a:ln w="9525">
            <a:noFill/>
            <a:miter lim="800000"/>
            <a:headEnd/>
            <a:tailEnd/>
          </a:ln>
          <a:effectLst/>
        </p:spPr>
        <p:txBody>
          <a:bodyPr>
            <a:spAutoFit/>
          </a:bodyPr>
          <a:lstStyle/>
          <a:p>
            <a:pPr algn="just">
              <a:defRPr/>
            </a:pPr>
            <a:r>
              <a:rPr lang="ar-KW" sz="3200" b="1" dirty="0">
                <a:latin typeface="Arial" pitchFamily="34" charset="0"/>
                <a:cs typeface="Traditional Arabic" pitchFamily="2" charset="-78"/>
              </a:rPr>
              <a:t>المعجزة : </a:t>
            </a:r>
            <a:r>
              <a:rPr lang="ar-KW" sz="3200" b="1" dirty="0">
                <a:solidFill>
                  <a:schemeClr val="accent3"/>
                </a:solidFill>
                <a:latin typeface="Arial" pitchFamily="34" charset="0"/>
                <a:cs typeface="Traditional Arabic" pitchFamily="2" charset="-78"/>
              </a:rPr>
              <a:t>أمر خارق للعادة داعية إلى الخير والسعادة مقرونة بدعوى النبوة قصد </a:t>
            </a:r>
            <a:r>
              <a:rPr lang="ar-KW" sz="3200" b="1" dirty="0" err="1">
                <a:solidFill>
                  <a:schemeClr val="accent3"/>
                </a:solidFill>
                <a:latin typeface="Arial" pitchFamily="34" charset="0"/>
                <a:cs typeface="Traditional Arabic" pitchFamily="2" charset="-78"/>
              </a:rPr>
              <a:t>به</a:t>
            </a:r>
            <a:r>
              <a:rPr lang="ar-KW" sz="3200" b="1" dirty="0">
                <a:solidFill>
                  <a:schemeClr val="accent3"/>
                </a:solidFill>
                <a:latin typeface="Arial" pitchFamily="34" charset="0"/>
                <a:cs typeface="Traditional Arabic" pitchFamily="2" charset="-78"/>
              </a:rPr>
              <a:t> إظهار صدق من ادعى أنه رسول من الله .</a:t>
            </a:r>
            <a:r>
              <a:rPr lang="ar-KW" sz="2400" b="1" dirty="0">
                <a:solidFill>
                  <a:schemeClr val="accent3"/>
                </a:solidFill>
                <a:latin typeface="Arial" pitchFamily="34" charset="0"/>
                <a:cs typeface="Traditional Arabic" pitchFamily="2" charset="-78"/>
              </a:rPr>
              <a:t> التعريفات للجرجاني 219</a:t>
            </a:r>
            <a:r>
              <a:rPr lang="ar-KW" sz="3200" b="1" dirty="0">
                <a:solidFill>
                  <a:schemeClr val="accent3"/>
                </a:solidFill>
                <a:latin typeface="Arial" pitchFamily="34" charset="0"/>
                <a:cs typeface="Traditional Arabic" pitchFamily="2" charset="-78"/>
              </a:rPr>
              <a:t>.</a:t>
            </a:r>
            <a:endParaRPr lang="ar-KW" sz="2400" b="1" dirty="0">
              <a:solidFill>
                <a:schemeClr val="accent3"/>
              </a:solidFill>
              <a:latin typeface="Arial" pitchFamily="34" charset="0"/>
              <a:cs typeface="Traditional Arabic" pitchFamily="2" charset="-78"/>
            </a:endParaRPr>
          </a:p>
        </p:txBody>
      </p:sp>
      <p:sp>
        <p:nvSpPr>
          <p:cNvPr id="9221" name="Text Box 6"/>
          <p:cNvSpPr txBox="1">
            <a:spLocks noChangeArrowheads="1"/>
          </p:cNvSpPr>
          <p:nvPr/>
        </p:nvSpPr>
        <p:spPr bwMode="auto">
          <a:xfrm>
            <a:off x="6286500" y="3905250"/>
            <a:ext cx="21320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2800" b="1">
                <a:solidFill>
                  <a:srgbClr val="FFFF00"/>
                </a:solidFill>
                <a:cs typeface="Traditional Arabic" pitchFamily="2" charset="-78"/>
              </a:rPr>
              <a:t>وهي نوعان :</a:t>
            </a:r>
            <a:endParaRPr lang="ar-KW" sz="2000" b="1">
              <a:solidFill>
                <a:srgbClr val="FFFF00"/>
              </a:solidFill>
              <a:cs typeface="Traditional Arabic" pitchFamily="2" charset="-78"/>
            </a:endParaRPr>
          </a:p>
        </p:txBody>
      </p:sp>
      <p:sp>
        <p:nvSpPr>
          <p:cNvPr id="10" name="Text Box 6"/>
          <p:cNvSpPr txBox="1">
            <a:spLocks noChangeArrowheads="1"/>
          </p:cNvSpPr>
          <p:nvPr/>
        </p:nvSpPr>
        <p:spPr bwMode="auto">
          <a:xfrm>
            <a:off x="785813" y="4333875"/>
            <a:ext cx="7629525" cy="954088"/>
          </a:xfrm>
          <a:prstGeom prst="rect">
            <a:avLst/>
          </a:prstGeom>
          <a:noFill/>
          <a:ln w="9525">
            <a:noFill/>
            <a:miter lim="800000"/>
            <a:headEnd/>
            <a:tailEnd/>
          </a:ln>
          <a:effectLst/>
        </p:spPr>
        <p:txBody>
          <a:bodyPr>
            <a:spAutoFit/>
          </a:bodyPr>
          <a:lstStyle/>
          <a:p>
            <a:pPr algn="just">
              <a:defRPr/>
            </a:pPr>
            <a:r>
              <a:rPr lang="ar-KW" sz="2800" b="1" dirty="0">
                <a:solidFill>
                  <a:srgbClr val="FFFF00"/>
                </a:solidFill>
                <a:latin typeface="Arial" pitchFamily="34" charset="0"/>
                <a:cs typeface="Traditional Arabic" pitchFamily="2" charset="-78"/>
              </a:rPr>
              <a:t>1-</a:t>
            </a:r>
            <a:r>
              <a:rPr lang="ar-KW" sz="2800" b="1" dirty="0">
                <a:latin typeface="Arial" pitchFamily="34" charset="0"/>
                <a:cs typeface="Traditional Arabic" pitchFamily="2" charset="-78"/>
              </a:rPr>
              <a:t> هو من قدرة البشر ولكن الله تعالى أعجزهم عنه كتحدي اليهود أن يتمنوا الموت.</a:t>
            </a:r>
            <a:endParaRPr lang="ar-KW" sz="2000" b="1" dirty="0">
              <a:solidFill>
                <a:schemeClr val="accent3"/>
              </a:solidFill>
              <a:latin typeface="Arial" pitchFamily="34" charset="0"/>
              <a:cs typeface="Traditional Arabic" pitchFamily="2" charset="-78"/>
            </a:endParaRPr>
          </a:p>
        </p:txBody>
      </p:sp>
      <p:sp>
        <p:nvSpPr>
          <p:cNvPr id="11" name="Text Box 6"/>
          <p:cNvSpPr txBox="1">
            <a:spLocks noChangeArrowheads="1"/>
          </p:cNvSpPr>
          <p:nvPr/>
        </p:nvSpPr>
        <p:spPr bwMode="auto">
          <a:xfrm>
            <a:off x="785813" y="5262563"/>
            <a:ext cx="7629525" cy="523875"/>
          </a:xfrm>
          <a:prstGeom prst="rect">
            <a:avLst/>
          </a:prstGeom>
          <a:noFill/>
          <a:ln w="9525">
            <a:noFill/>
            <a:miter lim="800000"/>
            <a:headEnd/>
            <a:tailEnd/>
          </a:ln>
          <a:effectLst/>
        </p:spPr>
        <p:txBody>
          <a:bodyPr>
            <a:spAutoFit/>
          </a:bodyPr>
          <a:lstStyle/>
          <a:p>
            <a:pPr algn="just">
              <a:defRPr/>
            </a:pPr>
            <a:r>
              <a:rPr lang="ar-KW" sz="2800" b="1" dirty="0">
                <a:solidFill>
                  <a:srgbClr val="FFFF00"/>
                </a:solidFill>
                <a:latin typeface="Arial" pitchFamily="34" charset="0"/>
                <a:cs typeface="Traditional Arabic" pitchFamily="2" charset="-78"/>
              </a:rPr>
              <a:t>2-</a:t>
            </a:r>
            <a:r>
              <a:rPr lang="ar-KW" sz="2800" b="1" dirty="0">
                <a:latin typeface="Arial" pitchFamily="34" charset="0"/>
                <a:cs typeface="Traditional Arabic" pitchFamily="2" charset="-78"/>
              </a:rPr>
              <a:t> هو خارج عن قدرتهم كانشقاق القمر فلا يمكن فعله إلا من الله تعالى.</a:t>
            </a:r>
            <a:endParaRPr lang="ar-KW" sz="2000" b="1" dirty="0">
              <a:solidFill>
                <a:schemeClr val="accent3"/>
              </a:solidFill>
              <a:latin typeface="Arial" pitchFamily="34" charset="0"/>
              <a:cs typeface="Traditional Arabic" pitchFamily="2" charset="-78"/>
            </a:endParaRPr>
          </a:p>
        </p:txBody>
      </p:sp>
      <p:sp>
        <p:nvSpPr>
          <p:cNvPr id="12" name="Text Box 6"/>
          <p:cNvSpPr txBox="1">
            <a:spLocks noChangeArrowheads="1"/>
          </p:cNvSpPr>
          <p:nvPr/>
        </p:nvSpPr>
        <p:spPr bwMode="auto">
          <a:xfrm>
            <a:off x="642938" y="5762625"/>
            <a:ext cx="7772400" cy="523875"/>
          </a:xfrm>
          <a:prstGeom prst="rect">
            <a:avLst/>
          </a:prstGeom>
          <a:noFill/>
          <a:ln w="9525">
            <a:noFill/>
            <a:miter lim="800000"/>
            <a:headEnd/>
            <a:tailEnd/>
          </a:ln>
          <a:effectLst/>
        </p:spPr>
        <p:txBody>
          <a:bodyPr>
            <a:spAutoFit/>
          </a:bodyPr>
          <a:lstStyle/>
          <a:p>
            <a:pPr algn="just">
              <a:defRPr/>
            </a:pPr>
            <a:r>
              <a:rPr lang="ar-KW" sz="2800" b="1" dirty="0">
                <a:solidFill>
                  <a:schemeClr val="accent3"/>
                </a:solidFill>
                <a:latin typeface="Arial" pitchFamily="34" charset="0"/>
                <a:cs typeface="Traditional Arabic" pitchFamily="2" charset="-78"/>
              </a:rPr>
              <a:t>معجزات الرسول صلى الله عليه وسلم تشمل النوعين وهو أكثر الرسل معجزة.</a:t>
            </a:r>
            <a:endParaRPr lang="ar-KW" sz="2000" b="1" dirty="0">
              <a:solidFill>
                <a:schemeClr val="accent3"/>
              </a:solidFill>
              <a:latin typeface="Arial" pitchFamily="34" charset="0"/>
              <a:cs typeface="Traditional Arabic" pitchFamily="2" charset="-78"/>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755650" y="500063"/>
            <a:ext cx="77041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5" name="Text Box 5"/>
          <p:cNvSpPr txBox="1">
            <a:spLocks noChangeArrowheads="1"/>
          </p:cNvSpPr>
          <p:nvPr/>
        </p:nvSpPr>
        <p:spPr bwMode="auto">
          <a:xfrm>
            <a:off x="755650" y="1500188"/>
            <a:ext cx="7704138" cy="646112"/>
          </a:xfrm>
          <a:prstGeom prst="rect">
            <a:avLst/>
          </a:prstGeom>
          <a:noFill/>
          <a:ln w="9525">
            <a:noFill/>
            <a:miter lim="800000"/>
            <a:headEnd/>
            <a:tailEnd/>
          </a:ln>
          <a:effectLst/>
        </p:spPr>
        <p:txBody>
          <a:bodyPr>
            <a:spAutoFit/>
          </a:bodyPr>
          <a:lstStyle/>
          <a:p>
            <a:pPr algn="just">
              <a:spcBef>
                <a:spcPct val="50000"/>
              </a:spcBef>
              <a:defRPr/>
            </a:pPr>
            <a:r>
              <a:rPr lang="ar-KW" sz="3600" b="1" dirty="0">
                <a:solidFill>
                  <a:schemeClr val="accent3"/>
                </a:solidFill>
                <a:latin typeface="Arial" pitchFamily="34" charset="0"/>
                <a:cs typeface="Traditional Arabic" pitchFamily="2" charset="-78"/>
              </a:rPr>
              <a:t>7- رحمة الله تعالى بهذه الأمة فجعل توبتها مقبولة بغير قتل :</a:t>
            </a:r>
            <a:endParaRPr lang="en-US" sz="3600" b="1" dirty="0">
              <a:solidFill>
                <a:schemeClr val="accent3"/>
              </a:solidFill>
              <a:latin typeface="Arial" pitchFamily="34" charset="0"/>
              <a:cs typeface="Traditional Arabic" pitchFamily="2" charset="-78"/>
            </a:endParaRPr>
          </a:p>
        </p:txBody>
      </p:sp>
      <p:sp>
        <p:nvSpPr>
          <p:cNvPr id="6" name="Text Box 6"/>
          <p:cNvSpPr txBox="1">
            <a:spLocks noChangeArrowheads="1"/>
          </p:cNvSpPr>
          <p:nvPr/>
        </p:nvSpPr>
        <p:spPr bwMode="auto">
          <a:xfrm>
            <a:off x="755650" y="2214563"/>
            <a:ext cx="7704138" cy="2062162"/>
          </a:xfrm>
          <a:prstGeom prst="rect">
            <a:avLst/>
          </a:prstGeom>
          <a:noFill/>
          <a:ln w="9525">
            <a:noFill/>
            <a:miter lim="800000"/>
            <a:headEnd/>
            <a:tailEnd/>
          </a:ln>
          <a:effectLst/>
        </p:spPr>
        <p:txBody>
          <a:bodyPr>
            <a:spAutoFit/>
          </a:bodyPr>
          <a:lstStyle/>
          <a:p>
            <a:pPr algn="just">
              <a:defRPr/>
            </a:pPr>
            <a:r>
              <a:rPr lang="ar-KW" sz="3200" b="1" dirty="0">
                <a:solidFill>
                  <a:schemeClr val="accent3"/>
                </a:solidFill>
                <a:latin typeface="Arial" pitchFamily="34" charset="0"/>
                <a:cs typeface="Traditional Arabic" pitchFamily="2" charset="-78"/>
              </a:rPr>
              <a:t>قال الله تعالى : ( </a:t>
            </a:r>
            <a:r>
              <a:rPr lang="ar-KW" sz="3200" b="1" dirty="0">
                <a:solidFill>
                  <a:srgbClr val="FFFF00"/>
                </a:solidFill>
                <a:latin typeface="Arial" pitchFamily="34" charset="0"/>
                <a:cs typeface="Traditional Arabic" pitchFamily="2" charset="-78"/>
              </a:rPr>
              <a:t>يريد الله ليبين لكم ويهديكم سنن الذين من قبلكم ويتوب عليكم والله عليم حكيم * والله يريد أن يتوب عليكم ويريد الذين يتبعون الشهوات أن تميلوا ميلا عظيما * يريد الله أن يخفف عنكم وخلق الإنسان ضعيفا </a:t>
            </a:r>
            <a:r>
              <a:rPr lang="ar-KW" sz="3200" b="1" dirty="0">
                <a:solidFill>
                  <a:schemeClr val="accent3"/>
                </a:solidFill>
                <a:latin typeface="Arial" pitchFamily="34" charset="0"/>
                <a:cs typeface="Traditional Arabic" pitchFamily="2" charset="-78"/>
              </a:rPr>
              <a:t>).</a:t>
            </a:r>
            <a:endParaRPr lang="ar-KW" sz="2400" b="1" dirty="0">
              <a:solidFill>
                <a:schemeClr val="accent3"/>
              </a:solidFill>
              <a:latin typeface="Arial" pitchFamily="34" charset="0"/>
              <a:cs typeface="Traditional Arabic" pitchFamily="2" charset="-78"/>
            </a:endParaRPr>
          </a:p>
        </p:txBody>
      </p:sp>
      <p:sp>
        <p:nvSpPr>
          <p:cNvPr id="7" name="Text Box 6"/>
          <p:cNvSpPr txBox="1">
            <a:spLocks noChangeArrowheads="1"/>
          </p:cNvSpPr>
          <p:nvPr/>
        </p:nvSpPr>
        <p:spPr bwMode="auto">
          <a:xfrm>
            <a:off x="757238" y="4143375"/>
            <a:ext cx="7704137" cy="2185988"/>
          </a:xfrm>
          <a:prstGeom prst="rect">
            <a:avLst/>
          </a:prstGeom>
          <a:noFill/>
          <a:ln w="9525">
            <a:noFill/>
            <a:miter lim="800000"/>
            <a:headEnd/>
            <a:tailEnd/>
          </a:ln>
          <a:effectLst/>
        </p:spPr>
        <p:txBody>
          <a:bodyPr>
            <a:spAutoFit/>
          </a:bodyPr>
          <a:lstStyle/>
          <a:p>
            <a:pPr algn="just">
              <a:defRPr/>
            </a:pPr>
            <a:r>
              <a:rPr lang="ar-KW" sz="2800" b="1" dirty="0">
                <a:solidFill>
                  <a:schemeClr val="accent3"/>
                </a:solidFill>
                <a:latin typeface="Arial" pitchFamily="34" charset="0"/>
                <a:cs typeface="Traditional Arabic" pitchFamily="2" charset="-78"/>
              </a:rPr>
              <a:t>عن عقبة بن عامر رضي الله عنه أن رجلا جاء إلى رسول الله صلى الله عليه وسلم فقال : يا رسول الله أحدنا يذنب قال : ( </a:t>
            </a:r>
            <a:r>
              <a:rPr lang="ar-KW" sz="2800" b="1" dirty="0">
                <a:solidFill>
                  <a:srgbClr val="FFFF00"/>
                </a:solidFill>
                <a:latin typeface="Arial" pitchFamily="34" charset="0"/>
                <a:cs typeface="Traditional Arabic" pitchFamily="2" charset="-78"/>
              </a:rPr>
              <a:t>يكتب عليه </a:t>
            </a:r>
            <a:r>
              <a:rPr lang="ar-KW" sz="2800" b="1" dirty="0">
                <a:solidFill>
                  <a:schemeClr val="accent3"/>
                </a:solidFill>
                <a:latin typeface="Arial" pitchFamily="34" charset="0"/>
                <a:cs typeface="Traditional Arabic" pitchFamily="2" charset="-78"/>
              </a:rPr>
              <a:t>) قال ثم يستغفر منه ويتوب قال ( </a:t>
            </a:r>
            <a:r>
              <a:rPr lang="ar-KW" sz="2800" b="1" dirty="0">
                <a:solidFill>
                  <a:srgbClr val="FFFF00"/>
                </a:solidFill>
                <a:latin typeface="Arial" pitchFamily="34" charset="0"/>
                <a:cs typeface="Traditional Arabic" pitchFamily="2" charset="-78"/>
              </a:rPr>
              <a:t>يغفر له </a:t>
            </a:r>
            <a:r>
              <a:rPr lang="ar-KW" sz="2800" b="1" dirty="0" err="1">
                <a:solidFill>
                  <a:srgbClr val="FFFF00"/>
                </a:solidFill>
                <a:latin typeface="Arial" pitchFamily="34" charset="0"/>
                <a:cs typeface="Traditional Arabic" pitchFamily="2" charset="-78"/>
              </a:rPr>
              <a:t>ويتاب</a:t>
            </a:r>
            <a:r>
              <a:rPr lang="ar-KW" sz="2800" b="1" dirty="0">
                <a:solidFill>
                  <a:srgbClr val="FFFF00"/>
                </a:solidFill>
                <a:latin typeface="Arial" pitchFamily="34" charset="0"/>
                <a:cs typeface="Traditional Arabic" pitchFamily="2" charset="-78"/>
              </a:rPr>
              <a:t> عليه </a:t>
            </a:r>
            <a:r>
              <a:rPr lang="ar-KW" sz="2800" b="1" dirty="0">
                <a:solidFill>
                  <a:schemeClr val="accent3"/>
                </a:solidFill>
                <a:latin typeface="Arial" pitchFamily="34" charset="0"/>
                <a:cs typeface="Traditional Arabic" pitchFamily="2" charset="-78"/>
              </a:rPr>
              <a:t>) قال فيعود فيذنب قال ( </a:t>
            </a:r>
            <a:r>
              <a:rPr lang="ar-KW" sz="2800" b="1" dirty="0">
                <a:solidFill>
                  <a:srgbClr val="FFFF00"/>
                </a:solidFill>
                <a:latin typeface="Arial" pitchFamily="34" charset="0"/>
                <a:cs typeface="Traditional Arabic" pitchFamily="2" charset="-78"/>
              </a:rPr>
              <a:t>فيكتب عليه </a:t>
            </a:r>
            <a:r>
              <a:rPr lang="ar-KW" sz="2800" b="1" dirty="0">
                <a:solidFill>
                  <a:schemeClr val="accent3"/>
                </a:solidFill>
                <a:latin typeface="Arial" pitchFamily="34" charset="0"/>
                <a:cs typeface="Traditional Arabic" pitchFamily="2" charset="-78"/>
              </a:rPr>
              <a:t>) قال ثم يستغفر منه ويتوب قال ( </a:t>
            </a:r>
            <a:r>
              <a:rPr lang="ar-KW" sz="2800" b="1" dirty="0">
                <a:solidFill>
                  <a:srgbClr val="FFFF00"/>
                </a:solidFill>
                <a:latin typeface="Arial" pitchFamily="34" charset="0"/>
                <a:cs typeface="Traditional Arabic" pitchFamily="2" charset="-78"/>
              </a:rPr>
              <a:t>يغفر له </a:t>
            </a:r>
            <a:r>
              <a:rPr lang="ar-KW" sz="2800" b="1" dirty="0" err="1">
                <a:solidFill>
                  <a:srgbClr val="FFFF00"/>
                </a:solidFill>
                <a:latin typeface="Arial" pitchFamily="34" charset="0"/>
                <a:cs typeface="Traditional Arabic" pitchFamily="2" charset="-78"/>
              </a:rPr>
              <a:t>ويتاب</a:t>
            </a:r>
            <a:r>
              <a:rPr lang="ar-KW" sz="2800" b="1" dirty="0">
                <a:solidFill>
                  <a:srgbClr val="FFFF00"/>
                </a:solidFill>
                <a:latin typeface="Arial" pitchFamily="34" charset="0"/>
                <a:cs typeface="Traditional Arabic" pitchFamily="2" charset="-78"/>
              </a:rPr>
              <a:t> عليه ولا يمل الله حتى تملوا </a:t>
            </a:r>
            <a:r>
              <a:rPr lang="ar-KW" sz="2800" b="1" dirty="0">
                <a:solidFill>
                  <a:schemeClr val="accent3"/>
                </a:solidFill>
                <a:latin typeface="Arial" pitchFamily="34" charset="0"/>
                <a:cs typeface="Traditional Arabic" pitchFamily="2" charset="-78"/>
              </a:rPr>
              <a:t>) </a:t>
            </a:r>
            <a:r>
              <a:rPr lang="ar-KW" sz="2000" b="1" dirty="0">
                <a:solidFill>
                  <a:schemeClr val="accent3"/>
                </a:solidFill>
                <a:latin typeface="Arial" pitchFamily="34" charset="0"/>
                <a:cs typeface="Traditional Arabic" pitchFamily="2" charset="-78"/>
              </a:rPr>
              <a:t>رواه الهيثمي والطبراني وإسناده حسن.</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45" y="61405"/>
            <a:ext cx="1584176" cy="754489"/>
          </a:xfrm>
          <a:prstGeom prst="rect">
            <a:avLst/>
          </a:prstGeom>
          <a:effectLst>
            <a:glow rad="63500">
              <a:schemeClr val="accent1">
                <a:satMod val="175000"/>
                <a:alpha val="40000"/>
              </a:schemeClr>
            </a:glow>
          </a:effectLst>
        </p:spPr>
      </p:pic>
    </p:spTree>
  </p:cSld>
  <p:clrMapOvr>
    <a:masterClrMapping/>
  </p:clrMapOvr>
  <p:transition spd="slow">
    <p:blinds dir="vert"/>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135</TotalTime>
  <Words>737</Words>
  <Application>Microsoft Office PowerPoint</Application>
  <PresentationFormat>On-screen Show (4:3)</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95</cp:revision>
  <dcterms:created xsi:type="dcterms:W3CDTF">2010-08-11T00:37:55Z</dcterms:created>
  <dcterms:modified xsi:type="dcterms:W3CDTF">2018-10-13T10:17:45Z</dcterms:modified>
</cp:coreProperties>
</file>