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65" r:id="rId4"/>
    <p:sldId id="266" r:id="rId5"/>
    <p:sldId id="267" r:id="rId6"/>
    <p:sldId id="258" r:id="rId7"/>
    <p:sldId id="259" r:id="rId8"/>
    <p:sldId id="260" r:id="rId9"/>
    <p:sldId id="261" r:id="rId10"/>
    <p:sldId id="262" r:id="rId11"/>
    <p:sldId id="263" r:id="rId12"/>
    <p:sldId id="264" r:id="rId13"/>
    <p:sldId id="268" r:id="rId14"/>
    <p:sldId id="269" r:id="rId15"/>
    <p:sldId id="270" r:id="rId16"/>
    <p:sldId id="271" r:id="rId17"/>
    <p:sldId id="272" r:id="rId18"/>
    <p:sldId id="273" r:id="rId19"/>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4" d="100"/>
          <a:sy n="104" d="100"/>
        </p:scale>
        <p:origin x="174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endParaRPr lang="ar-KW"/>
          </a:p>
        </p:txBody>
      </p:sp>
      <p:sp>
        <p:nvSpPr>
          <p:cNvPr id="4" name="Rectangle 4">
            <a:extLst>
              <a:ext uri="{FF2B5EF4-FFF2-40B4-BE49-F238E27FC236}">
                <a16:creationId xmlns:a16="http://schemas.microsoft.com/office/drawing/2014/main" id="{E588324B-FBCC-4F65-8A62-3F6E2E6453A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5051A3C-C008-4364-89AE-EE8086C249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783375A-9AC5-410C-9A59-0564D25A44B0}"/>
              </a:ext>
            </a:extLst>
          </p:cNvPr>
          <p:cNvSpPr>
            <a:spLocks noGrp="1" noChangeArrowheads="1"/>
          </p:cNvSpPr>
          <p:nvPr>
            <p:ph type="sldNum" sz="quarter" idx="12"/>
          </p:nvPr>
        </p:nvSpPr>
        <p:spPr>
          <a:ln/>
        </p:spPr>
        <p:txBody>
          <a:bodyPr/>
          <a:lstStyle>
            <a:lvl1pPr>
              <a:defRPr/>
            </a:lvl1pPr>
          </a:lstStyle>
          <a:p>
            <a:fld id="{4E7FF14A-B947-4122-8D6A-ECD383CE7CB9}" type="slidenum">
              <a:rPr lang="ar-SA" altLang="ar-KW"/>
              <a:pPr/>
              <a:t>‹#›</a:t>
            </a:fld>
            <a:endParaRPr lang="en-US" altLang="ar-KW"/>
          </a:p>
        </p:txBody>
      </p:sp>
    </p:spTree>
    <p:extLst>
      <p:ext uri="{BB962C8B-B14F-4D97-AF65-F5344CB8AC3E}">
        <p14:creationId xmlns:p14="http://schemas.microsoft.com/office/powerpoint/2010/main" val="1756054206"/>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KW"/>
          </a:p>
        </p:txBody>
      </p:sp>
      <p:sp>
        <p:nvSpPr>
          <p:cNvPr id="4" name="Rectangle 4">
            <a:extLst>
              <a:ext uri="{FF2B5EF4-FFF2-40B4-BE49-F238E27FC236}">
                <a16:creationId xmlns:a16="http://schemas.microsoft.com/office/drawing/2014/main" id="{9329F4D4-2E95-433B-800D-2199EADA260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E062F41-869F-4DAA-ABED-90A414E1C8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0B5E182-6AE3-41E1-A5A8-FC52AF5EA63E}"/>
              </a:ext>
            </a:extLst>
          </p:cNvPr>
          <p:cNvSpPr>
            <a:spLocks noGrp="1" noChangeArrowheads="1"/>
          </p:cNvSpPr>
          <p:nvPr>
            <p:ph type="sldNum" sz="quarter" idx="12"/>
          </p:nvPr>
        </p:nvSpPr>
        <p:spPr>
          <a:ln/>
        </p:spPr>
        <p:txBody>
          <a:bodyPr/>
          <a:lstStyle>
            <a:lvl1pPr>
              <a:defRPr/>
            </a:lvl1pPr>
          </a:lstStyle>
          <a:p>
            <a:fld id="{61BCCABE-8515-46DC-B2C1-0BA4986C021D}" type="slidenum">
              <a:rPr lang="ar-SA" altLang="ar-KW"/>
              <a:pPr/>
              <a:t>‹#›</a:t>
            </a:fld>
            <a:endParaRPr lang="en-US" altLang="ar-KW"/>
          </a:p>
        </p:txBody>
      </p:sp>
    </p:spTree>
    <p:extLst>
      <p:ext uri="{BB962C8B-B14F-4D97-AF65-F5344CB8AC3E}">
        <p14:creationId xmlns:p14="http://schemas.microsoft.com/office/powerpoint/2010/main" val="4219620841"/>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Rectangle 4">
            <a:extLst>
              <a:ext uri="{FF2B5EF4-FFF2-40B4-BE49-F238E27FC236}">
                <a16:creationId xmlns:a16="http://schemas.microsoft.com/office/drawing/2014/main" id="{D75E4E46-CDCE-474D-91C4-617E132504A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7FC7D42-56EC-4CE8-9269-16D51E2CAC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1279357-8876-47B5-B08B-05EC3AC980EF}"/>
              </a:ext>
            </a:extLst>
          </p:cNvPr>
          <p:cNvSpPr>
            <a:spLocks noGrp="1" noChangeArrowheads="1"/>
          </p:cNvSpPr>
          <p:nvPr>
            <p:ph type="sldNum" sz="quarter" idx="12"/>
          </p:nvPr>
        </p:nvSpPr>
        <p:spPr>
          <a:ln/>
        </p:spPr>
        <p:txBody>
          <a:bodyPr/>
          <a:lstStyle>
            <a:lvl1pPr>
              <a:defRPr/>
            </a:lvl1pPr>
          </a:lstStyle>
          <a:p>
            <a:fld id="{CF914BAC-C57A-4C30-9C5E-42ECD8343469}" type="slidenum">
              <a:rPr lang="ar-SA" altLang="ar-KW"/>
              <a:pPr/>
              <a:t>‹#›</a:t>
            </a:fld>
            <a:endParaRPr lang="en-US" altLang="ar-KW"/>
          </a:p>
        </p:txBody>
      </p:sp>
    </p:spTree>
    <p:extLst>
      <p:ext uri="{BB962C8B-B14F-4D97-AF65-F5344CB8AC3E}">
        <p14:creationId xmlns:p14="http://schemas.microsoft.com/office/powerpoint/2010/main" val="961866231"/>
      </p:ext>
    </p:extLst>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KW"/>
          </a:p>
        </p:txBody>
      </p:sp>
      <p:sp>
        <p:nvSpPr>
          <p:cNvPr id="5" name="Rectangle 4">
            <a:extLst>
              <a:ext uri="{FF2B5EF4-FFF2-40B4-BE49-F238E27FC236}">
                <a16:creationId xmlns:a16="http://schemas.microsoft.com/office/drawing/2014/main" id="{808082BE-27A7-4C3E-9C0B-D9BF7B1FA5B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FD779F3-5FCA-4BB8-8752-E79855172A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23FAD7D-4C27-45C3-AB38-67A60750A8A7}"/>
              </a:ext>
            </a:extLst>
          </p:cNvPr>
          <p:cNvSpPr>
            <a:spLocks noGrp="1" noChangeArrowheads="1"/>
          </p:cNvSpPr>
          <p:nvPr>
            <p:ph type="sldNum" sz="quarter" idx="12"/>
          </p:nvPr>
        </p:nvSpPr>
        <p:spPr>
          <a:ln/>
        </p:spPr>
        <p:txBody>
          <a:bodyPr/>
          <a:lstStyle>
            <a:lvl1pPr>
              <a:defRPr/>
            </a:lvl1pPr>
          </a:lstStyle>
          <a:p>
            <a:fld id="{DB065943-853A-4544-B99E-4BB128C881BF}" type="slidenum">
              <a:rPr lang="ar-SA" altLang="ar-KW"/>
              <a:pPr/>
              <a:t>‹#›</a:t>
            </a:fld>
            <a:endParaRPr lang="en-US" altLang="ar-KW"/>
          </a:p>
        </p:txBody>
      </p:sp>
    </p:spTree>
    <p:extLst>
      <p:ext uri="{BB962C8B-B14F-4D97-AF65-F5344CB8AC3E}">
        <p14:creationId xmlns:p14="http://schemas.microsoft.com/office/powerpoint/2010/main" val="2040271822"/>
      </p:ext>
    </p:extLst>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KW"/>
          </a:p>
        </p:txBody>
      </p:sp>
      <p:sp>
        <p:nvSpPr>
          <p:cNvPr id="7" name="Rectangle 4">
            <a:extLst>
              <a:ext uri="{FF2B5EF4-FFF2-40B4-BE49-F238E27FC236}">
                <a16:creationId xmlns:a16="http://schemas.microsoft.com/office/drawing/2014/main" id="{4C5E5A06-B519-4203-B749-8CDC88377E8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D845595-D4DA-4007-A3D4-543A56EF3D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A8F64723-DD3D-4256-BCA7-1443D92E4410}"/>
              </a:ext>
            </a:extLst>
          </p:cNvPr>
          <p:cNvSpPr>
            <a:spLocks noGrp="1" noChangeArrowheads="1"/>
          </p:cNvSpPr>
          <p:nvPr>
            <p:ph type="sldNum" sz="quarter" idx="12"/>
          </p:nvPr>
        </p:nvSpPr>
        <p:spPr>
          <a:ln/>
        </p:spPr>
        <p:txBody>
          <a:bodyPr/>
          <a:lstStyle>
            <a:lvl1pPr>
              <a:defRPr/>
            </a:lvl1pPr>
          </a:lstStyle>
          <a:p>
            <a:fld id="{5966194A-3008-45EF-879F-60213E77C044}" type="slidenum">
              <a:rPr lang="ar-SA" altLang="ar-KW"/>
              <a:pPr/>
              <a:t>‹#›</a:t>
            </a:fld>
            <a:endParaRPr lang="en-US" altLang="ar-KW"/>
          </a:p>
        </p:txBody>
      </p:sp>
    </p:spTree>
    <p:extLst>
      <p:ext uri="{BB962C8B-B14F-4D97-AF65-F5344CB8AC3E}">
        <p14:creationId xmlns:p14="http://schemas.microsoft.com/office/powerpoint/2010/main" val="3307041055"/>
      </p:ext>
    </p:extLst>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KW"/>
          </a:p>
        </p:txBody>
      </p:sp>
      <p:sp>
        <p:nvSpPr>
          <p:cNvPr id="3" name="Rectangle 4">
            <a:extLst>
              <a:ext uri="{FF2B5EF4-FFF2-40B4-BE49-F238E27FC236}">
                <a16:creationId xmlns:a16="http://schemas.microsoft.com/office/drawing/2014/main" id="{7EF184F3-6653-4029-95A5-7C17666B49C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120F5B4-4976-4069-A983-827A89025C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CFFA398-68B2-4311-A849-00EA574AC6CE}"/>
              </a:ext>
            </a:extLst>
          </p:cNvPr>
          <p:cNvSpPr>
            <a:spLocks noGrp="1" noChangeArrowheads="1"/>
          </p:cNvSpPr>
          <p:nvPr>
            <p:ph type="sldNum" sz="quarter" idx="12"/>
          </p:nvPr>
        </p:nvSpPr>
        <p:spPr>
          <a:ln/>
        </p:spPr>
        <p:txBody>
          <a:bodyPr/>
          <a:lstStyle>
            <a:lvl1pPr>
              <a:defRPr/>
            </a:lvl1pPr>
          </a:lstStyle>
          <a:p>
            <a:fld id="{DAF3C51A-D7F7-4A1E-AAE1-E53DDF28D142}" type="slidenum">
              <a:rPr lang="ar-SA" altLang="ar-KW"/>
              <a:pPr/>
              <a:t>‹#›</a:t>
            </a:fld>
            <a:endParaRPr lang="en-US" altLang="ar-KW"/>
          </a:p>
        </p:txBody>
      </p:sp>
    </p:spTree>
    <p:extLst>
      <p:ext uri="{BB962C8B-B14F-4D97-AF65-F5344CB8AC3E}">
        <p14:creationId xmlns:p14="http://schemas.microsoft.com/office/powerpoint/2010/main" val="911075734"/>
      </p:ext>
    </p:extLst>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53B8B7C-B37F-4797-BEB4-C8AA233A6AD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49E96D1-B333-4882-86A8-7A13F7EAE2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AB6FB2C-B9F5-4B44-BBE5-DAECCC705521}"/>
              </a:ext>
            </a:extLst>
          </p:cNvPr>
          <p:cNvSpPr>
            <a:spLocks noGrp="1" noChangeArrowheads="1"/>
          </p:cNvSpPr>
          <p:nvPr>
            <p:ph type="sldNum" sz="quarter" idx="12"/>
          </p:nvPr>
        </p:nvSpPr>
        <p:spPr>
          <a:ln/>
        </p:spPr>
        <p:txBody>
          <a:bodyPr/>
          <a:lstStyle>
            <a:lvl1pPr>
              <a:defRPr/>
            </a:lvl1pPr>
          </a:lstStyle>
          <a:p>
            <a:fld id="{8470BBB7-2B59-41BE-8FCC-A2AD74176525}" type="slidenum">
              <a:rPr lang="ar-SA" altLang="ar-KW"/>
              <a:pPr/>
              <a:t>‹#›</a:t>
            </a:fld>
            <a:endParaRPr lang="en-US" altLang="ar-KW"/>
          </a:p>
        </p:txBody>
      </p:sp>
    </p:spTree>
    <p:extLst>
      <p:ext uri="{BB962C8B-B14F-4D97-AF65-F5344CB8AC3E}">
        <p14:creationId xmlns:p14="http://schemas.microsoft.com/office/powerpoint/2010/main" val="243189029"/>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4">
            <a:extLst>
              <a:ext uri="{FF2B5EF4-FFF2-40B4-BE49-F238E27FC236}">
                <a16:creationId xmlns:a16="http://schemas.microsoft.com/office/drawing/2014/main" id="{B33537BB-3A77-46A0-A5D3-31F3687BDDA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2CBD5DA-C067-4399-8C56-D81768BA4E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BB8476A-54D9-4DAC-8AC9-D268C1B35E01}"/>
              </a:ext>
            </a:extLst>
          </p:cNvPr>
          <p:cNvSpPr>
            <a:spLocks noGrp="1" noChangeArrowheads="1"/>
          </p:cNvSpPr>
          <p:nvPr>
            <p:ph type="sldNum" sz="quarter" idx="12"/>
          </p:nvPr>
        </p:nvSpPr>
        <p:spPr>
          <a:ln/>
        </p:spPr>
        <p:txBody>
          <a:bodyPr/>
          <a:lstStyle>
            <a:lvl1pPr>
              <a:defRPr/>
            </a:lvl1pPr>
          </a:lstStyle>
          <a:p>
            <a:fld id="{3CBCA805-70AA-486C-8E68-A4AF237E91F9}" type="slidenum">
              <a:rPr lang="ar-SA" altLang="ar-KW"/>
              <a:pPr/>
              <a:t>‹#›</a:t>
            </a:fld>
            <a:endParaRPr lang="en-US" altLang="ar-KW"/>
          </a:p>
        </p:txBody>
      </p:sp>
    </p:spTree>
    <p:extLst>
      <p:ext uri="{BB962C8B-B14F-4D97-AF65-F5344CB8AC3E}">
        <p14:creationId xmlns:p14="http://schemas.microsoft.com/office/powerpoint/2010/main" val="2942904533"/>
      </p:ext>
    </p:extLst>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4">
            <a:extLst>
              <a:ext uri="{FF2B5EF4-FFF2-40B4-BE49-F238E27FC236}">
                <a16:creationId xmlns:a16="http://schemas.microsoft.com/office/drawing/2014/main" id="{6A645412-055C-40AC-BAA9-47C05193750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B5474AC-B6F9-44B1-BA39-15D06C487B8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57FAEFF-FB30-434C-9252-5FBB5F32173F}"/>
              </a:ext>
            </a:extLst>
          </p:cNvPr>
          <p:cNvSpPr>
            <a:spLocks noGrp="1" noChangeArrowheads="1"/>
          </p:cNvSpPr>
          <p:nvPr>
            <p:ph type="sldNum" sz="quarter" idx="12"/>
          </p:nvPr>
        </p:nvSpPr>
        <p:spPr>
          <a:ln/>
        </p:spPr>
        <p:txBody>
          <a:bodyPr/>
          <a:lstStyle>
            <a:lvl1pPr>
              <a:defRPr/>
            </a:lvl1pPr>
          </a:lstStyle>
          <a:p>
            <a:fld id="{CDD2E5F7-1603-430F-AC17-C59B10614569}" type="slidenum">
              <a:rPr lang="ar-SA" altLang="ar-KW"/>
              <a:pPr/>
              <a:t>‹#›</a:t>
            </a:fld>
            <a:endParaRPr lang="en-US" altLang="ar-KW"/>
          </a:p>
        </p:txBody>
      </p:sp>
    </p:spTree>
    <p:extLst>
      <p:ext uri="{BB962C8B-B14F-4D97-AF65-F5344CB8AC3E}">
        <p14:creationId xmlns:p14="http://schemas.microsoft.com/office/powerpoint/2010/main" val="4285922991"/>
      </p:ext>
    </p:extLst>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KW"/>
          </a:p>
        </p:txBody>
      </p:sp>
      <p:sp>
        <p:nvSpPr>
          <p:cNvPr id="4" name="Rectangle 4">
            <a:extLst>
              <a:ext uri="{FF2B5EF4-FFF2-40B4-BE49-F238E27FC236}">
                <a16:creationId xmlns:a16="http://schemas.microsoft.com/office/drawing/2014/main" id="{95D18230-68AC-4B4D-A0DF-83385C50E19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C025904-9E91-4138-B52A-EA4832093E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7651083-2F40-41B4-922C-5F905F92F888}"/>
              </a:ext>
            </a:extLst>
          </p:cNvPr>
          <p:cNvSpPr>
            <a:spLocks noGrp="1" noChangeArrowheads="1"/>
          </p:cNvSpPr>
          <p:nvPr>
            <p:ph type="sldNum" sz="quarter" idx="12"/>
          </p:nvPr>
        </p:nvSpPr>
        <p:spPr>
          <a:ln/>
        </p:spPr>
        <p:txBody>
          <a:bodyPr/>
          <a:lstStyle>
            <a:lvl1pPr>
              <a:defRPr/>
            </a:lvl1pPr>
          </a:lstStyle>
          <a:p>
            <a:fld id="{078E4460-ECB7-46AF-A4C1-2E81EBB12817}" type="slidenum">
              <a:rPr lang="ar-SA" altLang="ar-KW"/>
              <a:pPr/>
              <a:t>‹#›</a:t>
            </a:fld>
            <a:endParaRPr lang="en-US" altLang="ar-KW"/>
          </a:p>
        </p:txBody>
      </p:sp>
    </p:spTree>
    <p:extLst>
      <p:ext uri="{BB962C8B-B14F-4D97-AF65-F5344CB8AC3E}">
        <p14:creationId xmlns:p14="http://schemas.microsoft.com/office/powerpoint/2010/main" val="3073629460"/>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KW"/>
          </a:p>
        </p:txBody>
      </p:sp>
      <p:sp>
        <p:nvSpPr>
          <p:cNvPr id="4" name="Rectangle 4">
            <a:extLst>
              <a:ext uri="{FF2B5EF4-FFF2-40B4-BE49-F238E27FC236}">
                <a16:creationId xmlns:a16="http://schemas.microsoft.com/office/drawing/2014/main" id="{27EA92B8-ABFE-4E3B-AA73-2A036B3A20C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7BD77CA-42E0-41CB-8CE2-17D893877E4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9B68BE7-5B4D-49F9-A433-A64BDA199F0C}"/>
              </a:ext>
            </a:extLst>
          </p:cNvPr>
          <p:cNvSpPr>
            <a:spLocks noGrp="1" noChangeArrowheads="1"/>
          </p:cNvSpPr>
          <p:nvPr>
            <p:ph type="sldNum" sz="quarter" idx="12"/>
          </p:nvPr>
        </p:nvSpPr>
        <p:spPr>
          <a:ln/>
        </p:spPr>
        <p:txBody>
          <a:bodyPr/>
          <a:lstStyle>
            <a:lvl1pPr>
              <a:defRPr/>
            </a:lvl1pPr>
          </a:lstStyle>
          <a:p>
            <a:fld id="{052E01C5-B208-41FE-AFFC-5EE7CC0C7924}" type="slidenum">
              <a:rPr lang="ar-SA" altLang="ar-KW"/>
              <a:pPr/>
              <a:t>‹#›</a:t>
            </a:fld>
            <a:endParaRPr lang="en-US" altLang="ar-KW"/>
          </a:p>
        </p:txBody>
      </p:sp>
    </p:spTree>
    <p:extLst>
      <p:ext uri="{BB962C8B-B14F-4D97-AF65-F5344CB8AC3E}">
        <p14:creationId xmlns:p14="http://schemas.microsoft.com/office/powerpoint/2010/main" val="3342634286"/>
      </p:ext>
    </p:extLst>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20D4C13-AE6A-46D2-9080-ED9CF13444D5}"/>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KW"/>
              <a:t>انقر لتحرير نمط العنوان الرئيسي</a:t>
            </a:r>
          </a:p>
        </p:txBody>
      </p:sp>
      <p:sp>
        <p:nvSpPr>
          <p:cNvPr id="1027" name="Rectangle 3">
            <a:extLst>
              <a:ext uri="{FF2B5EF4-FFF2-40B4-BE49-F238E27FC236}">
                <a16:creationId xmlns:a16="http://schemas.microsoft.com/office/drawing/2014/main" id="{4C6639A7-669D-4846-983A-B5106413372D}"/>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KW"/>
              <a:t>انقر لتحرير أنماط النص الرئيسي</a:t>
            </a:r>
          </a:p>
          <a:p>
            <a:pPr lvl="1"/>
            <a:r>
              <a:rPr lang="ar-SA" altLang="ar-KW"/>
              <a:t>المستوى الثاني</a:t>
            </a:r>
          </a:p>
          <a:p>
            <a:pPr lvl="2"/>
            <a:r>
              <a:rPr lang="ar-SA" altLang="ar-KW"/>
              <a:t>المستوى الثالث</a:t>
            </a:r>
          </a:p>
          <a:p>
            <a:pPr lvl="3"/>
            <a:r>
              <a:rPr lang="ar-SA" altLang="ar-KW"/>
              <a:t>المستوى الرابع</a:t>
            </a:r>
          </a:p>
          <a:p>
            <a:pPr lvl="4"/>
            <a:r>
              <a:rPr lang="ar-SA" altLang="ar-KW"/>
              <a:t>المستوى الخامس</a:t>
            </a:r>
          </a:p>
        </p:txBody>
      </p:sp>
      <p:sp>
        <p:nvSpPr>
          <p:cNvPr id="1028" name="Rectangle 4">
            <a:extLst>
              <a:ext uri="{FF2B5EF4-FFF2-40B4-BE49-F238E27FC236}">
                <a16:creationId xmlns:a16="http://schemas.microsoft.com/office/drawing/2014/main" id="{AA866BBD-18C1-4C70-A08B-2F91E1322B2C}"/>
              </a:ext>
            </a:extLst>
          </p:cNvPr>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a:extLst>
              <a:ext uri="{FF2B5EF4-FFF2-40B4-BE49-F238E27FC236}">
                <a16:creationId xmlns:a16="http://schemas.microsoft.com/office/drawing/2014/main" id="{0A216C6F-44C6-432E-AE1B-833ED51BEDB5}"/>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a:extLst>
              <a:ext uri="{FF2B5EF4-FFF2-40B4-BE49-F238E27FC236}">
                <a16:creationId xmlns:a16="http://schemas.microsoft.com/office/drawing/2014/main" id="{3BCF1929-5F58-4D28-881C-75B2CA1D999A}"/>
              </a:ext>
            </a:extLst>
          </p:cNvPr>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881D6025-6107-436E-8ACA-9FF7F799C76B}" type="slidenum">
              <a:rPr lang="ar-SA" altLang="ar-KW"/>
              <a:pPr/>
              <a:t>‹#›</a:t>
            </a:fld>
            <a:endParaRPr lang="en-US" altLang="ar-K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blinds dir="ver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a:extLst>
              <a:ext uri="{FF2B5EF4-FFF2-40B4-BE49-F238E27FC236}">
                <a16:creationId xmlns:a16="http://schemas.microsoft.com/office/drawing/2014/main" id="{3792EB5F-37A7-4162-9354-B2C61694E311}"/>
              </a:ext>
            </a:extLst>
          </p:cNvPr>
          <p:cNvSpPr txBox="1">
            <a:spLocks noChangeArrowheads="1"/>
          </p:cNvSpPr>
          <p:nvPr/>
        </p:nvSpPr>
        <p:spPr bwMode="auto">
          <a:xfrm>
            <a:off x="2071688" y="642938"/>
            <a:ext cx="6429375" cy="335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ar-KW" altLang="ar-KW" sz="10600" b="1">
                <a:cs typeface="Traditional Arabic" panose="02020603050405020304" pitchFamily="18" charset="-78"/>
              </a:rPr>
              <a:t>الحجر الذي </a:t>
            </a:r>
          </a:p>
          <a:p>
            <a:pPr algn="ctr" eaLnBrk="1" hangingPunct="1"/>
            <a:r>
              <a:rPr lang="ar-KW" altLang="ar-KW" sz="10600" b="1">
                <a:cs typeface="Traditional Arabic" panose="02020603050405020304" pitchFamily="18" charset="-78"/>
              </a:rPr>
              <a:t>فر من موسى</a:t>
            </a:r>
            <a:endParaRPr lang="en-US" altLang="ar-KW" sz="10600" b="1">
              <a:cs typeface="Traditional Arabic" panose="02020603050405020304" pitchFamily="18" charset="-78"/>
            </a:endParaRPr>
          </a:p>
        </p:txBody>
      </p:sp>
      <p:pic>
        <p:nvPicPr>
          <p:cNvPr id="2053" name="Picture 9" descr="صورة3">
            <a:extLst>
              <a:ext uri="{FF2B5EF4-FFF2-40B4-BE49-F238E27FC236}">
                <a16:creationId xmlns:a16="http://schemas.microsoft.com/office/drawing/2014/main" id="{21D7C0F0-86F0-42D5-8E13-157D17CC42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563" y="2500313"/>
            <a:ext cx="1236662"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صورة 2">
            <a:extLst>
              <a:ext uri="{FF2B5EF4-FFF2-40B4-BE49-F238E27FC236}">
                <a16:creationId xmlns:a16="http://schemas.microsoft.com/office/drawing/2014/main" id="{DB1F15CF-C870-4E3E-B902-EE09C8837C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7245" y="4501097"/>
            <a:ext cx="2889510" cy="1376175"/>
          </a:xfrm>
          <a:prstGeom prst="rect">
            <a:avLst/>
          </a:prstGeom>
        </p:spPr>
      </p:pic>
    </p:spTree>
  </p:cSld>
  <p:clrMapOvr>
    <a:masterClrMapping/>
  </p:clrMapOvr>
  <p:transition spd="slow">
    <p:blinds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a:extLst>
              <a:ext uri="{FF2B5EF4-FFF2-40B4-BE49-F238E27FC236}">
                <a16:creationId xmlns:a16="http://schemas.microsoft.com/office/drawing/2014/main" id="{317682E4-A97C-4440-8AD6-7ADCD9DE773E}"/>
              </a:ext>
            </a:extLst>
          </p:cNvPr>
          <p:cNvSpPr txBox="1">
            <a:spLocks noChangeArrowheads="1"/>
          </p:cNvSpPr>
          <p:nvPr/>
        </p:nvSpPr>
        <p:spPr bwMode="auto">
          <a:xfrm>
            <a:off x="1970088" y="1096963"/>
            <a:ext cx="6745287"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400" b="1">
                <a:cs typeface="Traditional Arabic" panose="02020603050405020304" pitchFamily="18" charset="-78"/>
              </a:rPr>
              <a:t>روى البخاري عن أبي هريرة رضي الله عنه قال : قال رسول الله صلى الله عليه وسلم : ( </a:t>
            </a:r>
            <a:r>
              <a:rPr lang="ar-KW" altLang="ar-KW" sz="4400" b="1">
                <a:solidFill>
                  <a:schemeClr val="accent2"/>
                </a:solidFill>
                <a:cs typeface="Traditional Arabic" panose="02020603050405020304" pitchFamily="18" charset="-78"/>
              </a:rPr>
              <a:t>إن موسى كان رجلا حييا ستيرا ، لا يرى من جلده شيء استحياء منه ، فآذاه من آذاه من بني إسرائيل ، فقالوا : ما يستتر هذا التستر ، إلا من عيب بجلده : إما برص وإما أدرة ، وإما آفة .</a:t>
            </a:r>
            <a:endParaRPr lang="en-US" altLang="ar-KW" sz="4400" b="1">
              <a:cs typeface="Traditional Arabic" panose="02020603050405020304" pitchFamily="18" charset="-78"/>
            </a:endParaRPr>
          </a:p>
        </p:txBody>
      </p:sp>
    </p:spTree>
  </p:cSld>
  <p:clrMapOvr>
    <a:masterClrMapping/>
  </p:clrMapOvr>
  <p:transition spd="slow">
    <p:zoom dir="in"/>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a:extLst>
              <a:ext uri="{FF2B5EF4-FFF2-40B4-BE49-F238E27FC236}">
                <a16:creationId xmlns:a16="http://schemas.microsoft.com/office/drawing/2014/main" id="{3A4B6349-9936-4580-85E9-898724494FD2}"/>
              </a:ext>
            </a:extLst>
          </p:cNvPr>
          <p:cNvSpPr txBox="1">
            <a:spLocks noChangeArrowheads="1"/>
          </p:cNvSpPr>
          <p:nvPr/>
        </p:nvSpPr>
        <p:spPr bwMode="auto">
          <a:xfrm>
            <a:off x="1970088" y="1714500"/>
            <a:ext cx="6745287"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800" b="1">
                <a:solidFill>
                  <a:schemeClr val="accent2"/>
                </a:solidFill>
                <a:cs typeface="Traditional Arabic" panose="02020603050405020304" pitchFamily="18" charset="-78"/>
              </a:rPr>
              <a:t>وإن الله أراد أن يبرئه مما قالوا لموسى ، فخلا يوما وحده ، فوضع ثيابه على الحجر ، ثم اغتسل ، فلما فرغ أقبل إلى ثيابه ليأخذها ، وإن الحجر عدا بثوبه .</a:t>
            </a:r>
            <a:endParaRPr lang="en-US" altLang="ar-KW" sz="4800" b="1">
              <a:cs typeface="Traditional Arabic" panose="02020603050405020304" pitchFamily="18" charset="-78"/>
            </a:endParaRPr>
          </a:p>
        </p:txBody>
      </p:sp>
    </p:spTree>
  </p:cSld>
  <p:clrMapOvr>
    <a:masterClrMapping/>
  </p:clrMapOvr>
  <p:transition spd="slow">
    <p:blinds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a:extLst>
              <a:ext uri="{FF2B5EF4-FFF2-40B4-BE49-F238E27FC236}">
                <a16:creationId xmlns:a16="http://schemas.microsoft.com/office/drawing/2014/main" id="{49CDF7B5-7BAD-47A2-965F-A66E7EC11B69}"/>
              </a:ext>
            </a:extLst>
          </p:cNvPr>
          <p:cNvSpPr txBox="1">
            <a:spLocks noChangeArrowheads="1"/>
          </p:cNvSpPr>
          <p:nvPr/>
        </p:nvSpPr>
        <p:spPr bwMode="auto">
          <a:xfrm>
            <a:off x="1970088" y="857250"/>
            <a:ext cx="6745287"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400" b="1">
                <a:solidFill>
                  <a:schemeClr val="accent2"/>
                </a:solidFill>
                <a:cs typeface="Traditional Arabic" panose="02020603050405020304" pitchFamily="18" charset="-78"/>
              </a:rPr>
              <a:t>فأخذ موسى عصاه وطلب الحجر ، فجعل يقول : ثوبي حجر ، ثوبي حجر ، حتى انتهى إلى ملأ من بني إسرائيل ، فرأوه عريانا أحسن ما خلق الله ، وأبرأه مما يقولون ، وقام الحجر ، فأخذ ثوبه فلبسه ، وطفق بالحجر ضربا بعصاه ، فوالله إن بالحجر لندبا من أثر ضربه ، ثلاثا أو أربعا أو خمسا .</a:t>
            </a:r>
            <a:endParaRPr lang="en-US" altLang="ar-KW" sz="4400" b="1">
              <a:cs typeface="Traditional Arabic" panose="02020603050405020304" pitchFamily="18" charset="-78"/>
            </a:endParaRPr>
          </a:p>
        </p:txBody>
      </p:sp>
    </p:spTree>
  </p:cSld>
  <p:clrMapOvr>
    <a:masterClrMapping/>
  </p:clrMapOvr>
  <p:transition spd="slow">
    <p:blinds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a:extLst>
              <a:ext uri="{FF2B5EF4-FFF2-40B4-BE49-F238E27FC236}">
                <a16:creationId xmlns:a16="http://schemas.microsoft.com/office/drawing/2014/main" id="{858E444B-8F46-4557-BCC7-5F6C34998ED9}"/>
              </a:ext>
            </a:extLst>
          </p:cNvPr>
          <p:cNvSpPr txBox="1">
            <a:spLocks noChangeArrowheads="1"/>
          </p:cNvSpPr>
          <p:nvPr/>
        </p:nvSpPr>
        <p:spPr bwMode="auto">
          <a:xfrm>
            <a:off x="2041525" y="1285875"/>
            <a:ext cx="6745288"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6000" b="1">
                <a:solidFill>
                  <a:schemeClr val="accent2"/>
                </a:solidFill>
                <a:cs typeface="Traditional Arabic" panose="02020603050405020304" pitchFamily="18" charset="-78"/>
              </a:rPr>
              <a:t>فذلك قوله : { يا أيها الذين آمنوا لا تكونوا كالذين آذوا موسى فبرأه الله مما قالوا وكان عند الله وجيها } </a:t>
            </a:r>
            <a:r>
              <a:rPr lang="ar-KW" altLang="ar-KW" sz="6000" b="1">
                <a:cs typeface="Traditional Arabic" panose="02020603050405020304" pitchFamily="18" charset="-78"/>
              </a:rPr>
              <a:t>.</a:t>
            </a:r>
            <a:endParaRPr lang="en-US" altLang="ar-KW" sz="6000" b="1">
              <a:cs typeface="Traditional Arabic" panose="02020603050405020304" pitchFamily="18" charset="-78"/>
            </a:endParaRPr>
          </a:p>
        </p:txBody>
      </p:sp>
    </p:spTree>
  </p:cSld>
  <p:clrMapOvr>
    <a:masterClrMapping/>
  </p:clrMapOvr>
  <p:transition spd="slow">
    <p:blinds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a:extLst>
              <a:ext uri="{FF2B5EF4-FFF2-40B4-BE49-F238E27FC236}">
                <a16:creationId xmlns:a16="http://schemas.microsoft.com/office/drawing/2014/main" id="{750C04BF-6CF8-4B37-9F63-FA41B4BAF7C8}"/>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7171" name="Text Box 5">
            <a:extLst>
              <a:ext uri="{FF2B5EF4-FFF2-40B4-BE49-F238E27FC236}">
                <a16:creationId xmlns:a16="http://schemas.microsoft.com/office/drawing/2014/main" id="{18113609-E1F1-416C-9F61-A051FB78BE5D}"/>
              </a:ext>
            </a:extLst>
          </p:cNvPr>
          <p:cNvSpPr txBox="1">
            <a:spLocks noChangeArrowheads="1"/>
          </p:cNvSpPr>
          <p:nvPr/>
        </p:nvSpPr>
        <p:spPr bwMode="auto">
          <a:xfrm>
            <a:off x="1785938" y="1500188"/>
            <a:ext cx="7031037"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400" b="1">
                <a:cs typeface="Traditional Arabic" panose="02020603050405020304" pitchFamily="18" charset="-78"/>
              </a:rPr>
              <a:t>1- الحياء مطلب ينبغي أن يتحلى به كل مسلمة ومسلمة :</a:t>
            </a:r>
            <a:endParaRPr lang="en-US" altLang="ar-KW" sz="4400" b="1">
              <a:cs typeface="Traditional Arabic" panose="02020603050405020304" pitchFamily="18" charset="-78"/>
            </a:endParaRPr>
          </a:p>
        </p:txBody>
      </p:sp>
      <p:sp>
        <p:nvSpPr>
          <p:cNvPr id="7172" name="Text Box 6">
            <a:extLst>
              <a:ext uri="{FF2B5EF4-FFF2-40B4-BE49-F238E27FC236}">
                <a16:creationId xmlns:a16="http://schemas.microsoft.com/office/drawing/2014/main" id="{CFDD753D-8846-41BC-8B41-A7D2AFA755A0}"/>
              </a:ext>
            </a:extLst>
          </p:cNvPr>
          <p:cNvSpPr txBox="1">
            <a:spLocks noChangeArrowheads="1"/>
          </p:cNvSpPr>
          <p:nvPr/>
        </p:nvSpPr>
        <p:spPr bwMode="auto">
          <a:xfrm>
            <a:off x="1928813" y="2949575"/>
            <a:ext cx="6918325"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KW" altLang="ar-KW" sz="3600" b="1">
                <a:cs typeface="Traditional Arabic" panose="02020603050405020304" pitchFamily="18" charset="-78"/>
              </a:rPr>
              <a:t>قال صلى الله عليه وسلم : ( </a:t>
            </a:r>
            <a:r>
              <a:rPr lang="ar-KW" altLang="ar-KW" sz="3600" b="1">
                <a:solidFill>
                  <a:srgbClr val="FFFF00"/>
                </a:solidFill>
                <a:cs typeface="Traditional Arabic" panose="02020603050405020304" pitchFamily="18" charset="-78"/>
              </a:rPr>
              <a:t>الحياء لا يأتي إلا بخير </a:t>
            </a:r>
            <a:r>
              <a:rPr lang="ar-KW" altLang="ar-KW" sz="3600" b="1">
                <a:cs typeface="Traditional Arabic" panose="02020603050405020304" pitchFamily="18" charset="-78"/>
              </a:rPr>
              <a:t>) </a:t>
            </a:r>
            <a:r>
              <a:rPr lang="ar-KW" altLang="ar-KW" sz="2800" b="1">
                <a:cs typeface="Traditional Arabic" panose="02020603050405020304" pitchFamily="18" charset="-78"/>
              </a:rPr>
              <a:t>متفق عليه.</a:t>
            </a:r>
            <a:endParaRPr lang="ar-KW" altLang="ar-KW" sz="3600" b="1">
              <a:cs typeface="Traditional Arabic" panose="02020603050405020304" pitchFamily="18" charset="-78"/>
            </a:endParaRPr>
          </a:p>
          <a:p>
            <a:pPr algn="just" eaLnBrk="1" hangingPunct="1"/>
            <a:r>
              <a:rPr lang="ar-KW" altLang="ar-KW" sz="3600" b="1">
                <a:cs typeface="Traditional Arabic" panose="02020603050405020304" pitchFamily="18" charset="-78"/>
              </a:rPr>
              <a:t>وقال صلى الله عليه وسلم : ( </a:t>
            </a:r>
            <a:r>
              <a:rPr lang="ar-KW" altLang="ar-KW" sz="3600" b="1">
                <a:solidFill>
                  <a:srgbClr val="FFFF00"/>
                </a:solidFill>
                <a:cs typeface="Traditional Arabic" panose="02020603050405020304" pitchFamily="18" charset="-78"/>
              </a:rPr>
              <a:t>الحياء خير كله </a:t>
            </a:r>
            <a:r>
              <a:rPr lang="ar-KW" altLang="ar-KW" sz="3600" b="1">
                <a:cs typeface="Traditional Arabic" panose="02020603050405020304" pitchFamily="18" charset="-78"/>
              </a:rPr>
              <a:t>) </a:t>
            </a:r>
            <a:r>
              <a:rPr lang="ar-KW" altLang="ar-KW" sz="2800" b="1">
                <a:cs typeface="Traditional Arabic" panose="02020603050405020304" pitchFamily="18" charset="-78"/>
              </a:rPr>
              <a:t>رواه مسلم .</a:t>
            </a:r>
            <a:endParaRPr lang="ar-KW" altLang="ar-KW" sz="3600" b="1">
              <a:cs typeface="Traditional Arabic" panose="02020603050405020304" pitchFamily="18" charset="-78"/>
            </a:endParaRPr>
          </a:p>
          <a:p>
            <a:pPr algn="just" eaLnBrk="1" hangingPunct="1"/>
            <a:r>
              <a:rPr lang="ar-KW" altLang="ar-KW" sz="3600" b="1">
                <a:cs typeface="Traditional Arabic" panose="02020603050405020304" pitchFamily="18" charset="-78"/>
              </a:rPr>
              <a:t>وقال صلى الله عليه وسلم : ( </a:t>
            </a:r>
            <a:r>
              <a:rPr lang="ar-KW" altLang="ar-KW" sz="3600" b="1">
                <a:solidFill>
                  <a:srgbClr val="FFFF00"/>
                </a:solidFill>
                <a:cs typeface="Traditional Arabic" panose="02020603050405020304" pitchFamily="18" charset="-78"/>
              </a:rPr>
              <a:t>والحياء شعبة من شعب الإيمان</a:t>
            </a:r>
            <a:r>
              <a:rPr lang="ar-KW" altLang="ar-KW" sz="3600" b="1">
                <a:cs typeface="Traditional Arabic" panose="02020603050405020304" pitchFamily="18" charset="-78"/>
              </a:rPr>
              <a:t> ) </a:t>
            </a:r>
            <a:r>
              <a:rPr lang="ar-KW" altLang="ar-KW" sz="2800" b="1">
                <a:cs typeface="Traditional Arabic" panose="02020603050405020304" pitchFamily="18" charset="-78"/>
              </a:rPr>
              <a:t>متفق عليه .</a:t>
            </a:r>
            <a:endParaRPr lang="en-US" altLang="ar-KW" sz="3600" b="1">
              <a:cs typeface="Traditional Arabic" panose="02020603050405020304" pitchFamily="18" charset="-78"/>
            </a:endParaRPr>
          </a:p>
        </p:txBody>
      </p:sp>
    </p:spTree>
  </p:cSld>
  <p:clrMapOvr>
    <a:masterClrMapping/>
  </p:clrMapOvr>
  <p:transition spd="slow">
    <p:checke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a:extLst>
              <a:ext uri="{FF2B5EF4-FFF2-40B4-BE49-F238E27FC236}">
                <a16:creationId xmlns:a16="http://schemas.microsoft.com/office/drawing/2014/main" id="{E34F9751-28E1-477B-8FE6-2766BBB01B09}"/>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8195" name="Text Box 5">
            <a:extLst>
              <a:ext uri="{FF2B5EF4-FFF2-40B4-BE49-F238E27FC236}">
                <a16:creationId xmlns:a16="http://schemas.microsoft.com/office/drawing/2014/main" id="{EA44472D-0E04-4EAF-A188-175D34E780F7}"/>
              </a:ext>
            </a:extLst>
          </p:cNvPr>
          <p:cNvSpPr txBox="1">
            <a:spLocks noChangeArrowheads="1"/>
          </p:cNvSpPr>
          <p:nvPr/>
        </p:nvSpPr>
        <p:spPr bwMode="auto">
          <a:xfrm>
            <a:off x="1785938" y="1500188"/>
            <a:ext cx="70310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400" b="1">
                <a:cs typeface="Traditional Arabic" panose="02020603050405020304" pitchFamily="18" charset="-78"/>
              </a:rPr>
              <a:t>2- تعظيم حرمات المسلمين :</a:t>
            </a:r>
            <a:endParaRPr lang="en-US" altLang="ar-KW" sz="4400" b="1">
              <a:cs typeface="Traditional Arabic" panose="02020603050405020304" pitchFamily="18" charset="-78"/>
            </a:endParaRPr>
          </a:p>
        </p:txBody>
      </p:sp>
      <p:sp>
        <p:nvSpPr>
          <p:cNvPr id="8196" name="Text Box 6">
            <a:extLst>
              <a:ext uri="{FF2B5EF4-FFF2-40B4-BE49-F238E27FC236}">
                <a16:creationId xmlns:a16="http://schemas.microsoft.com/office/drawing/2014/main" id="{EFE029AA-3F6B-48C8-85D6-6E8ADDC80997}"/>
              </a:ext>
            </a:extLst>
          </p:cNvPr>
          <p:cNvSpPr txBox="1">
            <a:spLocks noChangeArrowheads="1"/>
          </p:cNvSpPr>
          <p:nvPr/>
        </p:nvSpPr>
        <p:spPr bwMode="auto">
          <a:xfrm>
            <a:off x="1857375" y="2643188"/>
            <a:ext cx="691832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KW" altLang="ar-KW" sz="4400" b="1">
                <a:cs typeface="Traditional Arabic" panose="02020603050405020304" pitchFamily="18" charset="-78"/>
              </a:rPr>
              <a:t>قال صلى الله عليه وسلم : ( </a:t>
            </a:r>
            <a:r>
              <a:rPr lang="ar-KW" altLang="ar-KW" sz="4400" b="1">
                <a:solidFill>
                  <a:srgbClr val="FFFF00"/>
                </a:solidFill>
                <a:cs typeface="Traditional Arabic" panose="02020603050405020304" pitchFamily="18" charset="-78"/>
              </a:rPr>
              <a:t>كل المسلم على المسلم حرام عرضه وماله ودمه ، التقوى هاهنا بحسب امرئ من الشر أن يحقر أخاه المسلم </a:t>
            </a:r>
            <a:r>
              <a:rPr lang="ar-KW" altLang="ar-KW" sz="4400" b="1">
                <a:cs typeface="Traditional Arabic" panose="02020603050405020304" pitchFamily="18" charset="-78"/>
              </a:rPr>
              <a:t>) </a:t>
            </a:r>
            <a:r>
              <a:rPr lang="ar-KW" altLang="ar-KW" sz="3600" b="1">
                <a:cs typeface="Traditional Arabic" panose="02020603050405020304" pitchFamily="18" charset="-78"/>
              </a:rPr>
              <a:t>رواه الترمذي وحسنه.</a:t>
            </a:r>
            <a:endParaRPr lang="en-US" altLang="ar-KW" sz="4400" b="1">
              <a:cs typeface="Traditional Arabic" panose="02020603050405020304" pitchFamily="18" charset="-78"/>
            </a:endParaRPr>
          </a:p>
        </p:txBody>
      </p:sp>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a:extLst>
              <a:ext uri="{FF2B5EF4-FFF2-40B4-BE49-F238E27FC236}">
                <a16:creationId xmlns:a16="http://schemas.microsoft.com/office/drawing/2014/main" id="{8D32C6E3-FE23-408D-9088-E2B87EDE7221}"/>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9219" name="Text Box 5">
            <a:extLst>
              <a:ext uri="{FF2B5EF4-FFF2-40B4-BE49-F238E27FC236}">
                <a16:creationId xmlns:a16="http://schemas.microsoft.com/office/drawing/2014/main" id="{519B87D6-45C9-4B28-87A3-D714ADE2EDA6}"/>
              </a:ext>
            </a:extLst>
          </p:cNvPr>
          <p:cNvSpPr txBox="1">
            <a:spLocks noChangeArrowheads="1"/>
          </p:cNvSpPr>
          <p:nvPr/>
        </p:nvSpPr>
        <p:spPr bwMode="auto">
          <a:xfrm>
            <a:off x="2857500" y="1730375"/>
            <a:ext cx="574516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400" b="1">
                <a:cs typeface="Traditional Arabic" panose="02020603050405020304" pitchFamily="18" charset="-78"/>
              </a:rPr>
              <a:t>3- من الدين أن تستر أخاك :</a:t>
            </a:r>
            <a:endParaRPr lang="en-US" altLang="ar-KW" sz="4400" b="1">
              <a:cs typeface="Traditional Arabic" panose="02020603050405020304" pitchFamily="18" charset="-78"/>
            </a:endParaRPr>
          </a:p>
        </p:txBody>
      </p:sp>
      <p:sp>
        <p:nvSpPr>
          <p:cNvPr id="9220" name="Text Box 6">
            <a:extLst>
              <a:ext uri="{FF2B5EF4-FFF2-40B4-BE49-F238E27FC236}">
                <a16:creationId xmlns:a16="http://schemas.microsoft.com/office/drawing/2014/main" id="{D9483C33-50F0-4DB4-BB03-B5E5A65C99CC}"/>
              </a:ext>
            </a:extLst>
          </p:cNvPr>
          <p:cNvSpPr txBox="1">
            <a:spLocks noChangeArrowheads="1"/>
          </p:cNvSpPr>
          <p:nvPr/>
        </p:nvSpPr>
        <p:spPr bwMode="auto">
          <a:xfrm>
            <a:off x="2214563" y="2857500"/>
            <a:ext cx="65008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KW" altLang="ar-KW" sz="4800" b="1">
                <a:cs typeface="Traditional Arabic" panose="02020603050405020304" pitchFamily="18" charset="-78"/>
              </a:rPr>
              <a:t>قال صلى الله عليه وسلم : ( </a:t>
            </a:r>
            <a:r>
              <a:rPr lang="ar-KW" altLang="ar-KW" sz="4800" b="1">
                <a:solidFill>
                  <a:srgbClr val="FFFF00"/>
                </a:solidFill>
                <a:cs typeface="Traditional Arabic" panose="02020603050405020304" pitchFamily="18" charset="-78"/>
              </a:rPr>
              <a:t>لا يستر عبد عبدا في الدنيا إلا ستره الله يوم القيامة </a:t>
            </a:r>
            <a:r>
              <a:rPr lang="ar-KW" altLang="ar-KW" sz="4800" b="1">
                <a:cs typeface="Traditional Arabic" panose="02020603050405020304" pitchFamily="18" charset="-78"/>
              </a:rPr>
              <a:t>) </a:t>
            </a:r>
            <a:r>
              <a:rPr lang="ar-KW" altLang="ar-KW" sz="4000" b="1">
                <a:cs typeface="Traditional Arabic" panose="02020603050405020304" pitchFamily="18" charset="-78"/>
              </a:rPr>
              <a:t>رواه مسلم.</a:t>
            </a:r>
            <a:endParaRPr lang="en-US" altLang="ar-KW" sz="4800" b="1">
              <a:cs typeface="Traditional Arabic" panose="02020603050405020304" pitchFamily="18" charset="-78"/>
            </a:endParaRPr>
          </a:p>
        </p:txBody>
      </p:sp>
    </p:spTree>
  </p:cSld>
  <p:clrMapOvr>
    <a:masterClrMapping/>
  </p:clrMapOvr>
  <p:transition spd="slow">
    <p:comb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a:extLst>
              <a:ext uri="{FF2B5EF4-FFF2-40B4-BE49-F238E27FC236}">
                <a16:creationId xmlns:a16="http://schemas.microsoft.com/office/drawing/2014/main" id="{35D746F5-3421-42C5-B607-4421B0219EF3}"/>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10243" name="Text Box 5">
            <a:extLst>
              <a:ext uri="{FF2B5EF4-FFF2-40B4-BE49-F238E27FC236}">
                <a16:creationId xmlns:a16="http://schemas.microsoft.com/office/drawing/2014/main" id="{AE9D823C-B6BA-41DD-93B0-8ED9006ED580}"/>
              </a:ext>
            </a:extLst>
          </p:cNvPr>
          <p:cNvSpPr txBox="1">
            <a:spLocks noChangeArrowheads="1"/>
          </p:cNvSpPr>
          <p:nvPr/>
        </p:nvSpPr>
        <p:spPr bwMode="auto">
          <a:xfrm>
            <a:off x="1785938" y="1500188"/>
            <a:ext cx="7031037"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400" b="1">
                <a:cs typeface="Traditional Arabic" panose="02020603050405020304" pitchFamily="18" charset="-78"/>
              </a:rPr>
              <a:t>4- ينبغي للمسلم أن لا يظلم مسلما بقول أو فعل وأن لا يخونه ولا يكذبه :</a:t>
            </a:r>
            <a:endParaRPr lang="en-US" altLang="ar-KW" sz="4400" b="1">
              <a:cs typeface="Traditional Arabic" panose="02020603050405020304" pitchFamily="18" charset="-78"/>
            </a:endParaRPr>
          </a:p>
        </p:txBody>
      </p:sp>
      <p:sp>
        <p:nvSpPr>
          <p:cNvPr id="10244" name="Text Box 6">
            <a:extLst>
              <a:ext uri="{FF2B5EF4-FFF2-40B4-BE49-F238E27FC236}">
                <a16:creationId xmlns:a16="http://schemas.microsoft.com/office/drawing/2014/main" id="{0FBD09A6-E35E-4F24-9987-F2C8747B1DB4}"/>
              </a:ext>
            </a:extLst>
          </p:cNvPr>
          <p:cNvSpPr txBox="1">
            <a:spLocks noChangeArrowheads="1"/>
          </p:cNvSpPr>
          <p:nvPr/>
        </p:nvSpPr>
        <p:spPr bwMode="auto">
          <a:xfrm>
            <a:off x="1928813" y="3067050"/>
            <a:ext cx="69183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KW" altLang="ar-KW" sz="3600" b="1">
                <a:cs typeface="Traditional Arabic" panose="02020603050405020304" pitchFamily="18" charset="-78"/>
              </a:rPr>
              <a:t>قال صلى الله عليه وسلم : ( </a:t>
            </a:r>
            <a:r>
              <a:rPr lang="ar-KW" altLang="ar-KW" sz="3600" b="1">
                <a:solidFill>
                  <a:srgbClr val="FFFF00"/>
                </a:solidFill>
                <a:cs typeface="Traditional Arabic" panose="02020603050405020304" pitchFamily="18" charset="-78"/>
              </a:rPr>
              <a:t>المسلم أخو المسلم لا يظلمه ولايسلمه من كان في حاجة أخيه كان الله في حاجته </a:t>
            </a:r>
            <a:r>
              <a:rPr lang="ar-KW" altLang="ar-KW" sz="3600" b="1">
                <a:cs typeface="Traditional Arabic" panose="02020603050405020304" pitchFamily="18" charset="-78"/>
              </a:rPr>
              <a:t>) </a:t>
            </a:r>
            <a:r>
              <a:rPr lang="ar-KW" altLang="ar-KW" sz="2800" b="1">
                <a:cs typeface="Traditional Arabic" panose="02020603050405020304" pitchFamily="18" charset="-78"/>
              </a:rPr>
              <a:t>متفق عليه.</a:t>
            </a:r>
            <a:endParaRPr lang="ar-KW" altLang="ar-KW" sz="3600" b="1">
              <a:cs typeface="Traditional Arabic" panose="02020603050405020304" pitchFamily="18" charset="-78"/>
            </a:endParaRPr>
          </a:p>
          <a:p>
            <a:pPr algn="just" eaLnBrk="1" hangingPunct="1"/>
            <a:r>
              <a:rPr lang="ar-KW" altLang="ar-KW" sz="3600" b="1">
                <a:cs typeface="Traditional Arabic" panose="02020603050405020304" pitchFamily="18" charset="-78"/>
              </a:rPr>
              <a:t>وقال صلى الله عليه وسلم : ( </a:t>
            </a:r>
            <a:r>
              <a:rPr lang="ar-KW" altLang="ar-KW" sz="3600" b="1">
                <a:solidFill>
                  <a:srgbClr val="FFFF00"/>
                </a:solidFill>
                <a:cs typeface="Traditional Arabic" panose="02020603050405020304" pitchFamily="18" charset="-78"/>
              </a:rPr>
              <a:t>المسلم أخو المسلم لايخونه ولايكذبه ولايخذله </a:t>
            </a:r>
            <a:r>
              <a:rPr lang="ar-KW" altLang="ar-KW" sz="3600" b="1">
                <a:cs typeface="Traditional Arabic" panose="02020603050405020304" pitchFamily="18" charset="-78"/>
              </a:rPr>
              <a:t>) </a:t>
            </a:r>
            <a:r>
              <a:rPr lang="ar-KW" altLang="ar-KW" sz="2800" b="1">
                <a:cs typeface="Traditional Arabic" panose="02020603050405020304" pitchFamily="18" charset="-78"/>
              </a:rPr>
              <a:t>رواه الترمذي وحسنه .</a:t>
            </a:r>
            <a:endParaRPr lang="ar-KW" altLang="ar-KW" sz="3600" b="1">
              <a:cs typeface="Traditional Arabic" panose="02020603050405020304" pitchFamily="18" charset="-78"/>
            </a:endParaRPr>
          </a:p>
        </p:txBody>
      </p:sp>
    </p:spTree>
  </p:cSld>
  <p:clrMapOvr>
    <a:masterClrMapping/>
  </p:clrMapOvr>
  <p:transition spd="slow">
    <p:cover dir="l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a:extLst>
              <a:ext uri="{FF2B5EF4-FFF2-40B4-BE49-F238E27FC236}">
                <a16:creationId xmlns:a16="http://schemas.microsoft.com/office/drawing/2014/main" id="{78767A70-DF00-4407-9B70-CB060A8342FD}"/>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11267" name="Text Box 5">
            <a:extLst>
              <a:ext uri="{FF2B5EF4-FFF2-40B4-BE49-F238E27FC236}">
                <a16:creationId xmlns:a16="http://schemas.microsoft.com/office/drawing/2014/main" id="{7CB8736B-08DE-460B-931C-58F9B066063C}"/>
              </a:ext>
            </a:extLst>
          </p:cNvPr>
          <p:cNvSpPr txBox="1">
            <a:spLocks noChangeArrowheads="1"/>
          </p:cNvSpPr>
          <p:nvPr/>
        </p:nvSpPr>
        <p:spPr bwMode="auto">
          <a:xfrm>
            <a:off x="1785938" y="1500188"/>
            <a:ext cx="70310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400" b="1">
                <a:cs typeface="Traditional Arabic" panose="02020603050405020304" pitchFamily="18" charset="-78"/>
              </a:rPr>
              <a:t>5- الحجر وغيره جنود الله تعالى :</a:t>
            </a:r>
            <a:endParaRPr lang="en-US" altLang="ar-KW" sz="4400" b="1">
              <a:cs typeface="Traditional Arabic" panose="02020603050405020304" pitchFamily="18" charset="-78"/>
            </a:endParaRPr>
          </a:p>
        </p:txBody>
      </p:sp>
      <p:sp>
        <p:nvSpPr>
          <p:cNvPr id="11268" name="Text Box 6">
            <a:extLst>
              <a:ext uri="{FF2B5EF4-FFF2-40B4-BE49-F238E27FC236}">
                <a16:creationId xmlns:a16="http://schemas.microsoft.com/office/drawing/2014/main" id="{5CFB760E-5DE3-4730-BEBB-3C65EE1F0059}"/>
              </a:ext>
            </a:extLst>
          </p:cNvPr>
          <p:cNvSpPr txBox="1">
            <a:spLocks noChangeArrowheads="1"/>
          </p:cNvSpPr>
          <p:nvPr/>
        </p:nvSpPr>
        <p:spPr bwMode="auto">
          <a:xfrm>
            <a:off x="1928813" y="2428875"/>
            <a:ext cx="6918325"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KW" altLang="ar-KW" sz="3600" b="1">
                <a:cs typeface="Traditional Arabic" panose="02020603050405020304" pitchFamily="18" charset="-78"/>
              </a:rPr>
              <a:t>قال الله تعالى : ( </a:t>
            </a:r>
            <a:r>
              <a:rPr lang="ar-KW" altLang="ar-KW" sz="3600" b="1">
                <a:solidFill>
                  <a:srgbClr val="FFFF00"/>
                </a:solidFill>
                <a:cs typeface="Traditional Arabic" panose="02020603050405020304" pitchFamily="18" charset="-78"/>
              </a:rPr>
              <a:t>وما يعلم جنود ربك إلا هو </a:t>
            </a:r>
            <a:r>
              <a:rPr lang="ar-KW" altLang="ar-KW" sz="3600" b="1">
                <a:cs typeface="Traditional Arabic" panose="02020603050405020304" pitchFamily="18" charset="-78"/>
              </a:rPr>
              <a:t>) </a:t>
            </a:r>
            <a:r>
              <a:rPr lang="ar-KW" altLang="ar-KW" sz="2800" b="1">
                <a:cs typeface="Traditional Arabic" panose="02020603050405020304" pitchFamily="18" charset="-78"/>
              </a:rPr>
              <a:t>.</a:t>
            </a:r>
            <a:endParaRPr lang="ar-KW" altLang="ar-KW" sz="3600" b="1">
              <a:cs typeface="Traditional Arabic" panose="02020603050405020304" pitchFamily="18" charset="-78"/>
            </a:endParaRPr>
          </a:p>
          <a:p>
            <a:pPr algn="just" eaLnBrk="1" hangingPunct="1"/>
            <a:r>
              <a:rPr lang="ar-KW" altLang="ar-KW" sz="3600" b="1">
                <a:cs typeface="Traditional Arabic" panose="02020603050405020304" pitchFamily="18" charset="-78"/>
              </a:rPr>
              <a:t>وقال صلى الله عليه وسلم : ( </a:t>
            </a:r>
            <a:r>
              <a:rPr lang="ar-KW" altLang="ar-KW" sz="3600" b="1">
                <a:solidFill>
                  <a:srgbClr val="FFFF00"/>
                </a:solidFill>
                <a:cs typeface="Traditional Arabic" panose="02020603050405020304" pitchFamily="18" charset="-78"/>
              </a:rPr>
              <a:t>الحياء خير كله </a:t>
            </a:r>
            <a:r>
              <a:rPr lang="ar-KW" altLang="ar-KW" sz="3600" b="1">
                <a:cs typeface="Traditional Arabic" panose="02020603050405020304" pitchFamily="18" charset="-78"/>
              </a:rPr>
              <a:t>) </a:t>
            </a:r>
            <a:r>
              <a:rPr lang="ar-KW" altLang="ar-KW" sz="2800" b="1">
                <a:cs typeface="Traditional Arabic" panose="02020603050405020304" pitchFamily="18" charset="-78"/>
              </a:rPr>
              <a:t>رواه مسلم .</a:t>
            </a:r>
            <a:endParaRPr lang="ar-KW" altLang="ar-KW" sz="3600" b="1">
              <a:cs typeface="Traditional Arabic" panose="02020603050405020304" pitchFamily="18" charset="-78"/>
            </a:endParaRPr>
          </a:p>
          <a:p>
            <a:pPr algn="just" eaLnBrk="1" hangingPunct="1"/>
            <a:r>
              <a:rPr lang="ar-KW" altLang="ar-KW" sz="3600" b="1">
                <a:cs typeface="Traditional Arabic" panose="02020603050405020304" pitchFamily="18" charset="-78"/>
              </a:rPr>
              <a:t>ومن الجنود : الملائكة كما في غزوة بدر الكبرى ، الطير في قصة أصحاب الفيل ، البحر مع قوم فرعون ، النغف مع يأجوج ومأجوج ، المطر مع قوم لوط .</a:t>
            </a:r>
            <a:endParaRPr lang="en-US" altLang="ar-KW" sz="3600" b="1">
              <a:cs typeface="Traditional Arabic" panose="02020603050405020304" pitchFamily="18" charset="-78"/>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a:extLst>
              <a:ext uri="{FF2B5EF4-FFF2-40B4-BE49-F238E27FC236}">
                <a16:creationId xmlns:a16="http://schemas.microsoft.com/office/drawing/2014/main" id="{1AD47D38-92CA-48D7-A4ED-75E022D77C66}"/>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12291" name="Text Box 5">
            <a:extLst>
              <a:ext uri="{FF2B5EF4-FFF2-40B4-BE49-F238E27FC236}">
                <a16:creationId xmlns:a16="http://schemas.microsoft.com/office/drawing/2014/main" id="{DBE1DC00-6E09-4719-933A-F6086EE26806}"/>
              </a:ext>
            </a:extLst>
          </p:cNvPr>
          <p:cNvSpPr txBox="1">
            <a:spLocks noChangeArrowheads="1"/>
          </p:cNvSpPr>
          <p:nvPr/>
        </p:nvSpPr>
        <p:spPr bwMode="auto">
          <a:xfrm>
            <a:off x="1785938" y="1500188"/>
            <a:ext cx="7031037"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400" b="1">
                <a:cs typeface="Traditional Arabic" panose="02020603050405020304" pitchFamily="18" charset="-78"/>
              </a:rPr>
              <a:t>6- أن الله عز وجل مع المؤمنين الصادقين في إيمانهم ينصرهم ويؤيدهم :</a:t>
            </a:r>
            <a:endParaRPr lang="en-US" altLang="ar-KW" sz="4400" b="1">
              <a:cs typeface="Traditional Arabic" panose="02020603050405020304" pitchFamily="18" charset="-78"/>
            </a:endParaRPr>
          </a:p>
        </p:txBody>
      </p:sp>
      <p:sp>
        <p:nvSpPr>
          <p:cNvPr id="12292" name="Text Box 6">
            <a:extLst>
              <a:ext uri="{FF2B5EF4-FFF2-40B4-BE49-F238E27FC236}">
                <a16:creationId xmlns:a16="http://schemas.microsoft.com/office/drawing/2014/main" id="{E6504B8B-B558-40C0-9AB2-B084685D4289}"/>
              </a:ext>
            </a:extLst>
          </p:cNvPr>
          <p:cNvSpPr txBox="1">
            <a:spLocks noChangeArrowheads="1"/>
          </p:cNvSpPr>
          <p:nvPr/>
        </p:nvSpPr>
        <p:spPr bwMode="auto">
          <a:xfrm>
            <a:off x="1928813" y="3049588"/>
            <a:ext cx="69183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KW" altLang="ar-KW" sz="3600" b="1">
                <a:cs typeface="Traditional Arabic" panose="02020603050405020304" pitchFamily="18" charset="-78"/>
              </a:rPr>
              <a:t>قال الله تعالى: ( </a:t>
            </a:r>
            <a:r>
              <a:rPr lang="ar-KW" altLang="ar-KW" sz="3600" b="1">
                <a:solidFill>
                  <a:srgbClr val="FFFF00"/>
                </a:solidFill>
                <a:cs typeface="Traditional Arabic" panose="02020603050405020304" pitchFamily="18" charset="-78"/>
              </a:rPr>
              <a:t>إنا لننصر رسلنا والذين ءامنوا في الحياة الدنيا ويوم يقوم الأشهاد </a:t>
            </a:r>
            <a:r>
              <a:rPr lang="ar-KW" altLang="ar-KW" sz="3600" b="1">
                <a:cs typeface="Traditional Arabic" panose="02020603050405020304" pitchFamily="18" charset="-78"/>
              </a:rPr>
              <a:t>) </a:t>
            </a:r>
            <a:r>
              <a:rPr lang="ar-KW" altLang="ar-KW" sz="2800" b="1">
                <a:cs typeface="Traditional Arabic" panose="02020603050405020304" pitchFamily="18" charset="-78"/>
              </a:rPr>
              <a:t>.</a:t>
            </a:r>
            <a:endParaRPr lang="ar-KW" altLang="ar-KW" sz="3600" b="1">
              <a:cs typeface="Traditional Arabic" panose="02020603050405020304" pitchFamily="18" charset="-78"/>
            </a:endParaRPr>
          </a:p>
          <a:p>
            <a:pPr algn="just" eaLnBrk="1" hangingPunct="1"/>
            <a:r>
              <a:rPr lang="ar-KW" altLang="ar-KW" sz="3600" b="1">
                <a:cs typeface="Traditional Arabic" panose="02020603050405020304" pitchFamily="18" charset="-78"/>
              </a:rPr>
              <a:t>ويقول تعالى : ( </a:t>
            </a:r>
            <a:r>
              <a:rPr lang="ar-KW" altLang="ar-KW" sz="3600" b="1">
                <a:solidFill>
                  <a:srgbClr val="FFFF00"/>
                </a:solidFill>
                <a:cs typeface="Traditional Arabic" panose="02020603050405020304" pitchFamily="18" charset="-78"/>
              </a:rPr>
              <a:t>إن تنصروا الله ينصركم ويثبت أقدامكم </a:t>
            </a:r>
            <a:r>
              <a:rPr lang="ar-KW" altLang="ar-KW" sz="3600" b="1">
                <a:cs typeface="Traditional Arabic" panose="02020603050405020304" pitchFamily="18" charset="-78"/>
              </a:rPr>
              <a:t>)</a:t>
            </a:r>
            <a:r>
              <a:rPr lang="ar-KW" altLang="ar-KW" sz="2800" b="1">
                <a:cs typeface="Traditional Arabic" panose="02020603050405020304" pitchFamily="18" charset="-78"/>
              </a:rPr>
              <a:t>.</a:t>
            </a:r>
            <a:endParaRPr lang="en-US" altLang="ar-KW" sz="3600" b="1">
              <a:cs typeface="Traditional Arabic" panose="02020603050405020304" pitchFamily="18" charset="-78"/>
            </a:endParaRPr>
          </a:p>
        </p:txBody>
      </p:sp>
    </p:spTree>
  </p:cSld>
  <p:clrMapOvr>
    <a:masterClrMapping/>
  </p:clrMapOvr>
  <p:transition spd="slow">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4">
            <a:extLst>
              <a:ext uri="{FF2B5EF4-FFF2-40B4-BE49-F238E27FC236}">
                <a16:creationId xmlns:a16="http://schemas.microsoft.com/office/drawing/2014/main" id="{08D0409A-0E87-415A-96BD-C777FB3720B9}"/>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13315" name="Text Box 5">
            <a:extLst>
              <a:ext uri="{FF2B5EF4-FFF2-40B4-BE49-F238E27FC236}">
                <a16:creationId xmlns:a16="http://schemas.microsoft.com/office/drawing/2014/main" id="{7DC8F55D-952F-4685-BAE9-8AA62EAF88AC}"/>
              </a:ext>
            </a:extLst>
          </p:cNvPr>
          <p:cNvSpPr txBox="1">
            <a:spLocks noChangeArrowheads="1"/>
          </p:cNvSpPr>
          <p:nvPr/>
        </p:nvSpPr>
        <p:spPr bwMode="auto">
          <a:xfrm>
            <a:off x="3357563" y="1658938"/>
            <a:ext cx="5459412"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400" b="1">
                <a:cs typeface="Traditional Arabic" panose="02020603050405020304" pitchFamily="18" charset="-78"/>
              </a:rPr>
              <a:t>7- الدنيا دار بلاء واختبار :</a:t>
            </a:r>
            <a:endParaRPr lang="en-US" altLang="ar-KW" sz="4400" b="1">
              <a:cs typeface="Traditional Arabic" panose="02020603050405020304" pitchFamily="18" charset="-78"/>
            </a:endParaRPr>
          </a:p>
        </p:txBody>
      </p:sp>
      <p:sp>
        <p:nvSpPr>
          <p:cNvPr id="13316" name="Text Box 6">
            <a:extLst>
              <a:ext uri="{FF2B5EF4-FFF2-40B4-BE49-F238E27FC236}">
                <a16:creationId xmlns:a16="http://schemas.microsoft.com/office/drawing/2014/main" id="{0A9AFF05-34ED-407A-BE0A-70493388D823}"/>
              </a:ext>
            </a:extLst>
          </p:cNvPr>
          <p:cNvSpPr txBox="1">
            <a:spLocks noChangeArrowheads="1"/>
          </p:cNvSpPr>
          <p:nvPr/>
        </p:nvSpPr>
        <p:spPr bwMode="auto">
          <a:xfrm>
            <a:off x="2071688" y="2643188"/>
            <a:ext cx="677545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KW" altLang="ar-KW" sz="4000" b="1">
                <a:cs typeface="Traditional Arabic" panose="02020603050405020304" pitchFamily="18" charset="-78"/>
              </a:rPr>
              <a:t>قال جل وعلا : ( </a:t>
            </a:r>
            <a:r>
              <a:rPr lang="ar-KW" altLang="ar-KW" sz="4000" b="1">
                <a:solidFill>
                  <a:srgbClr val="FFFF00"/>
                </a:solidFill>
                <a:cs typeface="Traditional Arabic" panose="02020603050405020304" pitchFamily="18" charset="-78"/>
              </a:rPr>
              <a:t>لتبلون في أموالكم وأنفسكم ولتسمعن من الذين أوتوا الكتاب ومن الذين أشركوا أذى كثيرا وإن تصبروا وتتقوا فإن ذلك من عزم الأمور </a:t>
            </a:r>
            <a:r>
              <a:rPr lang="ar-KW" altLang="ar-KW" sz="4000" b="1">
                <a:cs typeface="Traditional Arabic" panose="02020603050405020304" pitchFamily="18" charset="-78"/>
              </a:rPr>
              <a:t>) </a:t>
            </a:r>
            <a:r>
              <a:rPr lang="ar-KW" altLang="ar-KW" sz="3200" b="1">
                <a:cs typeface="Traditional Arabic" panose="02020603050405020304" pitchFamily="18" charset="-78"/>
              </a:rPr>
              <a:t>آل عمران 186</a:t>
            </a:r>
            <a:r>
              <a:rPr lang="ar-KW" altLang="ar-KW" sz="2400" b="1">
                <a:cs typeface="Traditional Arabic" panose="02020603050405020304" pitchFamily="18" charset="-78"/>
              </a:rPr>
              <a:t>.</a:t>
            </a:r>
            <a:endParaRPr lang="ar-KW" altLang="ar-KW" sz="4000" b="1">
              <a:cs typeface="Traditional Arabic" panose="02020603050405020304" pitchFamily="18" charset="-78"/>
            </a:endParaRPr>
          </a:p>
        </p:txBody>
      </p:sp>
    </p:spTree>
  </p:cSld>
  <p:clrMapOvr>
    <a:masterClrMapping/>
  </p:clrMapOvr>
  <p:transition spd="slow">
    <p:circl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a:extLst>
              <a:ext uri="{FF2B5EF4-FFF2-40B4-BE49-F238E27FC236}">
                <a16:creationId xmlns:a16="http://schemas.microsoft.com/office/drawing/2014/main" id="{E2A1C13F-B2A5-459A-BF3A-64025668B719}"/>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14339" name="Text Box 5">
            <a:extLst>
              <a:ext uri="{FF2B5EF4-FFF2-40B4-BE49-F238E27FC236}">
                <a16:creationId xmlns:a16="http://schemas.microsoft.com/office/drawing/2014/main" id="{3102F1BB-FDF9-4FDD-808E-81E9E79B9F31}"/>
              </a:ext>
            </a:extLst>
          </p:cNvPr>
          <p:cNvSpPr txBox="1">
            <a:spLocks noChangeArrowheads="1"/>
          </p:cNvSpPr>
          <p:nvPr/>
        </p:nvSpPr>
        <p:spPr bwMode="auto">
          <a:xfrm>
            <a:off x="1785938" y="1357313"/>
            <a:ext cx="70310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000" b="1">
                <a:cs typeface="Traditional Arabic" panose="02020603050405020304" pitchFamily="18" charset="-78"/>
              </a:rPr>
              <a:t>8- يحرم أذية النبي صلى الله عليه وسلم ولو بكلمة :</a:t>
            </a:r>
            <a:endParaRPr lang="en-US" altLang="ar-KW" sz="4000" b="1">
              <a:cs typeface="Traditional Arabic" panose="02020603050405020304" pitchFamily="18" charset="-78"/>
            </a:endParaRPr>
          </a:p>
        </p:txBody>
      </p:sp>
      <p:sp>
        <p:nvSpPr>
          <p:cNvPr id="14340" name="Text Box 6">
            <a:extLst>
              <a:ext uri="{FF2B5EF4-FFF2-40B4-BE49-F238E27FC236}">
                <a16:creationId xmlns:a16="http://schemas.microsoft.com/office/drawing/2014/main" id="{2E4D8559-A53F-4209-AFC9-5C48EADAF19A}"/>
              </a:ext>
            </a:extLst>
          </p:cNvPr>
          <p:cNvSpPr txBox="1">
            <a:spLocks noChangeArrowheads="1"/>
          </p:cNvSpPr>
          <p:nvPr/>
        </p:nvSpPr>
        <p:spPr bwMode="auto">
          <a:xfrm>
            <a:off x="1928813" y="2643188"/>
            <a:ext cx="691832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KW" altLang="ar-KW" sz="3200" b="1">
                <a:cs typeface="Traditional Arabic" panose="02020603050405020304" pitchFamily="18" charset="-78"/>
              </a:rPr>
              <a:t>عن ابن مسعود رضي الله عنه قال : تكلم رجل من الأنصار كلمة فيها موجدة على النبي صلى الله عليه وسلم فلم تقرني نفسي أن أخبرت بها النبي صلى الله عليه وسلم فلوددت أني افتديت منها بكل أهل ومال فقال : </a:t>
            </a:r>
            <a:r>
              <a:rPr lang="ar-KW" altLang="ar-KW" sz="3200" b="1">
                <a:solidFill>
                  <a:srgbClr val="FFFF00"/>
                </a:solidFill>
                <a:cs typeface="Traditional Arabic" panose="02020603050405020304" pitchFamily="18" charset="-78"/>
              </a:rPr>
              <a:t>قد آذوا موسى عليه الصلاة والسلام أكثر من ذلك فصبر ثم أخبر أن نبيا كذبه قومه وشجوه حين جاءهم بأمر الله فقال وهو يمسح الدم عن وجهه : اللهم اغفر لقومي فإنهم لا يعلمون </a:t>
            </a:r>
            <a:r>
              <a:rPr lang="ar-KW" altLang="ar-KW" sz="3200" b="1">
                <a:cs typeface="Traditional Arabic" panose="02020603050405020304" pitchFamily="18" charset="-78"/>
              </a:rPr>
              <a:t>. رواه أحمد بمسنده.</a:t>
            </a:r>
            <a:endParaRPr lang="en-US" altLang="ar-KW" sz="3200" b="1">
              <a:cs typeface="Traditional Arabic" panose="02020603050405020304" pitchFamily="18" charset="-78"/>
            </a:endParaRPr>
          </a:p>
        </p:txBody>
      </p:sp>
    </p:spTree>
  </p:cSld>
  <p:clrMapOvr>
    <a:masterClrMapping/>
  </p:clrMapOvr>
  <p:transition spd="slow">
    <p:blinds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4">
            <a:extLst>
              <a:ext uri="{FF2B5EF4-FFF2-40B4-BE49-F238E27FC236}">
                <a16:creationId xmlns:a16="http://schemas.microsoft.com/office/drawing/2014/main" id="{0F7CA591-4872-40FA-B386-7418C59372FF}"/>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15363" name="Text Box 5">
            <a:extLst>
              <a:ext uri="{FF2B5EF4-FFF2-40B4-BE49-F238E27FC236}">
                <a16:creationId xmlns:a16="http://schemas.microsoft.com/office/drawing/2014/main" id="{A096A54C-7A6E-4EA7-A725-219754F92873}"/>
              </a:ext>
            </a:extLst>
          </p:cNvPr>
          <p:cNvSpPr txBox="1">
            <a:spLocks noChangeArrowheads="1"/>
          </p:cNvSpPr>
          <p:nvPr/>
        </p:nvSpPr>
        <p:spPr bwMode="auto">
          <a:xfrm>
            <a:off x="1785938" y="1357313"/>
            <a:ext cx="70310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000" b="1">
                <a:cs typeface="Traditional Arabic" panose="02020603050405020304" pitchFamily="18" charset="-78"/>
              </a:rPr>
              <a:t>9- يحرم أذية المؤمنين والمؤمنات :</a:t>
            </a:r>
            <a:endParaRPr lang="en-US" altLang="ar-KW" sz="4000" b="1">
              <a:cs typeface="Traditional Arabic" panose="02020603050405020304" pitchFamily="18" charset="-78"/>
            </a:endParaRPr>
          </a:p>
        </p:txBody>
      </p:sp>
      <p:sp>
        <p:nvSpPr>
          <p:cNvPr id="15364" name="Text Box 6">
            <a:extLst>
              <a:ext uri="{FF2B5EF4-FFF2-40B4-BE49-F238E27FC236}">
                <a16:creationId xmlns:a16="http://schemas.microsoft.com/office/drawing/2014/main" id="{F3A024AB-E7AE-440C-A448-2C996B93EDA9}"/>
              </a:ext>
            </a:extLst>
          </p:cNvPr>
          <p:cNvSpPr txBox="1">
            <a:spLocks noChangeArrowheads="1"/>
          </p:cNvSpPr>
          <p:nvPr/>
        </p:nvSpPr>
        <p:spPr bwMode="auto">
          <a:xfrm>
            <a:off x="1928813" y="2643188"/>
            <a:ext cx="6918325"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KW" altLang="ar-KW" sz="3200" b="1">
                <a:cs typeface="Traditional Arabic" panose="02020603050405020304" pitchFamily="18" charset="-78"/>
              </a:rPr>
              <a:t>قال جل وعلا : ( </a:t>
            </a:r>
            <a:r>
              <a:rPr lang="ar-KW" altLang="ar-KW" sz="3200" b="1">
                <a:solidFill>
                  <a:srgbClr val="FFFF00"/>
                </a:solidFill>
                <a:cs typeface="Traditional Arabic" panose="02020603050405020304" pitchFamily="18" charset="-78"/>
              </a:rPr>
              <a:t>والذين يؤذون المؤمنين والمؤمنات بغير ما اكتسبوا فقد احتملوا بهتانا وإثما مبينا </a:t>
            </a:r>
            <a:r>
              <a:rPr lang="ar-KW" altLang="ar-KW" sz="3200" b="1">
                <a:cs typeface="Traditional Arabic" panose="02020603050405020304" pitchFamily="18" charset="-78"/>
              </a:rPr>
              <a:t>) </a:t>
            </a:r>
            <a:r>
              <a:rPr lang="ar-KW" altLang="ar-KW" sz="2400" b="1">
                <a:cs typeface="Traditional Arabic" panose="02020603050405020304" pitchFamily="18" charset="-78"/>
              </a:rPr>
              <a:t>الأحزاب 58.</a:t>
            </a:r>
            <a:endParaRPr lang="ar-KW" altLang="ar-KW" sz="3200" b="1">
              <a:cs typeface="Traditional Arabic" panose="02020603050405020304" pitchFamily="18" charset="-78"/>
            </a:endParaRPr>
          </a:p>
          <a:p>
            <a:pPr algn="just" eaLnBrk="1" hangingPunct="1"/>
            <a:r>
              <a:rPr lang="ar-KW" altLang="ar-KW" sz="3200" b="1">
                <a:cs typeface="Traditional Arabic" panose="02020603050405020304" pitchFamily="18" charset="-78"/>
              </a:rPr>
              <a:t>ويقول صلى الله عليه وسلم : ( </a:t>
            </a:r>
            <a:r>
              <a:rPr lang="ar-KW" altLang="ar-KW" sz="3200" b="1">
                <a:solidFill>
                  <a:srgbClr val="FFFF00"/>
                </a:solidFill>
                <a:cs typeface="Traditional Arabic" panose="02020603050405020304" pitchFamily="18" charset="-78"/>
              </a:rPr>
              <a:t>يا معشر من أسلم بلسانه ولم يفض الإيمان إلى قلبه ، لا تؤذوا المسلمين ولا تعيروهم ولا تتبعوا عوراتهم ، فإنه من يتبع عورة أخيه المسلم تتبع الله عورته ، ومن يتبع الله عورته يفضحه ولو في جوف رحله </a:t>
            </a:r>
            <a:r>
              <a:rPr lang="ar-KW" altLang="ar-KW" sz="3200" b="1">
                <a:cs typeface="Traditional Arabic" panose="02020603050405020304" pitchFamily="18" charset="-78"/>
              </a:rPr>
              <a:t>) </a:t>
            </a:r>
            <a:r>
              <a:rPr lang="ar-KW" altLang="ar-KW" sz="2800" b="1">
                <a:cs typeface="Traditional Arabic" panose="02020603050405020304" pitchFamily="18" charset="-78"/>
              </a:rPr>
              <a:t>رواه الترمذي وقال : حديث حسن غريب.</a:t>
            </a:r>
            <a:endParaRPr lang="en-US" altLang="ar-KW" sz="3200" b="1">
              <a:cs typeface="Traditional Arabic" panose="02020603050405020304" pitchFamily="18" charset="-78"/>
            </a:endParaRPr>
          </a:p>
        </p:txBody>
      </p:sp>
    </p:spTree>
  </p:cSld>
  <p:clrMapOvr>
    <a:masterClrMapping/>
  </p:clrMapOvr>
  <p:transition spd="slow">
    <p:blinds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a:extLst>
              <a:ext uri="{FF2B5EF4-FFF2-40B4-BE49-F238E27FC236}">
                <a16:creationId xmlns:a16="http://schemas.microsoft.com/office/drawing/2014/main" id="{41F5DE09-1651-4370-B347-4EEED53434FC}"/>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16387" name="Text Box 5">
            <a:extLst>
              <a:ext uri="{FF2B5EF4-FFF2-40B4-BE49-F238E27FC236}">
                <a16:creationId xmlns:a16="http://schemas.microsoft.com/office/drawing/2014/main" id="{DDCACEE4-B493-4413-93B7-DBB3BCDA2A34}"/>
              </a:ext>
            </a:extLst>
          </p:cNvPr>
          <p:cNvSpPr txBox="1">
            <a:spLocks noChangeArrowheads="1"/>
          </p:cNvSpPr>
          <p:nvPr/>
        </p:nvSpPr>
        <p:spPr bwMode="auto">
          <a:xfrm>
            <a:off x="3214688" y="1577975"/>
            <a:ext cx="5602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ar-KW" altLang="ar-KW" sz="4000" b="1">
                <a:cs typeface="Traditional Arabic" panose="02020603050405020304" pitchFamily="18" charset="-78"/>
              </a:rPr>
              <a:t>10- يحرم أذية الأموات كذلك :</a:t>
            </a:r>
            <a:endParaRPr lang="en-US" altLang="ar-KW" sz="4000" b="1">
              <a:cs typeface="Traditional Arabic" panose="02020603050405020304" pitchFamily="18" charset="-78"/>
            </a:endParaRPr>
          </a:p>
        </p:txBody>
      </p:sp>
      <p:sp>
        <p:nvSpPr>
          <p:cNvPr id="16388" name="Text Box 6">
            <a:extLst>
              <a:ext uri="{FF2B5EF4-FFF2-40B4-BE49-F238E27FC236}">
                <a16:creationId xmlns:a16="http://schemas.microsoft.com/office/drawing/2014/main" id="{EEEF5805-4BF6-4962-B318-7101612C80E9}"/>
              </a:ext>
            </a:extLst>
          </p:cNvPr>
          <p:cNvSpPr txBox="1">
            <a:spLocks noChangeArrowheads="1"/>
          </p:cNvSpPr>
          <p:nvPr/>
        </p:nvSpPr>
        <p:spPr bwMode="auto">
          <a:xfrm>
            <a:off x="1939925" y="2754313"/>
            <a:ext cx="6918325"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ar-KW" altLang="ar-KW" sz="4800" b="1">
                <a:cs typeface="Traditional Arabic" panose="02020603050405020304" pitchFamily="18" charset="-78"/>
              </a:rPr>
              <a:t>قال صلى الله عليه وسلم : ( </a:t>
            </a:r>
            <a:r>
              <a:rPr lang="ar-KW" altLang="ar-KW" sz="4800" b="1">
                <a:solidFill>
                  <a:srgbClr val="FFFF00"/>
                </a:solidFill>
                <a:cs typeface="Traditional Arabic" panose="02020603050405020304" pitchFamily="18" charset="-78"/>
              </a:rPr>
              <a:t>لا تسبوا الأموات فإنهم قد أفضوا إلى ما قدموا </a:t>
            </a:r>
            <a:r>
              <a:rPr lang="ar-KW" altLang="ar-KW" sz="4800" b="1">
                <a:cs typeface="Traditional Arabic" panose="02020603050405020304" pitchFamily="18" charset="-78"/>
              </a:rPr>
              <a:t>) </a:t>
            </a:r>
            <a:r>
              <a:rPr lang="ar-KW" altLang="ar-KW" sz="4400" b="1">
                <a:cs typeface="Traditional Arabic" panose="02020603050405020304" pitchFamily="18" charset="-78"/>
              </a:rPr>
              <a:t>رواه البخاري.</a:t>
            </a:r>
            <a:endParaRPr lang="en-US" altLang="ar-KW" sz="4800" b="1">
              <a:cs typeface="Traditional Arabic" panose="02020603050405020304" pitchFamily="18" charset="-78"/>
            </a:endParaRPr>
          </a:p>
        </p:txBody>
      </p:sp>
    </p:spTree>
  </p:cSld>
  <p:clrMapOvr>
    <a:masterClrMapping/>
  </p:clrMapOvr>
  <p:transition spd="slow">
    <p:blinds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a:extLst>
              <a:ext uri="{FF2B5EF4-FFF2-40B4-BE49-F238E27FC236}">
                <a16:creationId xmlns:a16="http://schemas.microsoft.com/office/drawing/2014/main" id="{41F5DE09-1651-4370-B347-4EEED53434FC}"/>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5" name="TextBox 4">
            <a:extLst>
              <a:ext uri="{FF2B5EF4-FFF2-40B4-BE49-F238E27FC236}">
                <a16:creationId xmlns:a16="http://schemas.microsoft.com/office/drawing/2014/main" id="{898CE44F-EDC5-41DE-9AC9-A365130CAB31}"/>
              </a:ext>
            </a:extLst>
          </p:cNvPr>
          <p:cNvSpPr txBox="1">
            <a:spLocks noChangeArrowheads="1"/>
          </p:cNvSpPr>
          <p:nvPr/>
        </p:nvSpPr>
        <p:spPr bwMode="auto">
          <a:xfrm>
            <a:off x="533400" y="2041525"/>
            <a:ext cx="7772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dirty="0">
                <a:solidFill>
                  <a:srgbClr val="FFFF00"/>
                </a:solidFill>
                <a:latin typeface="Traditional Arabic" panose="02020603050405020304" pitchFamily="18" charset="-78"/>
                <a:cs typeface="Traditional Arabic" panose="02020603050405020304" pitchFamily="18" charset="-78"/>
              </a:rPr>
              <a:t>11- جواز أن يحب الإنسان الموت عند أرض مباركة:</a:t>
            </a:r>
          </a:p>
        </p:txBody>
      </p:sp>
      <p:sp>
        <p:nvSpPr>
          <p:cNvPr id="6" name="TextBox 5">
            <a:extLst>
              <a:ext uri="{FF2B5EF4-FFF2-40B4-BE49-F238E27FC236}">
                <a16:creationId xmlns:a16="http://schemas.microsoft.com/office/drawing/2014/main" id="{0790AE27-E21B-4AA9-8C3E-479DCB5173C2}"/>
              </a:ext>
            </a:extLst>
          </p:cNvPr>
          <p:cNvSpPr txBox="1">
            <a:spLocks noChangeArrowheads="1"/>
          </p:cNvSpPr>
          <p:nvPr/>
        </p:nvSpPr>
        <p:spPr bwMode="auto">
          <a:xfrm>
            <a:off x="2267744" y="3140968"/>
            <a:ext cx="647429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KW" altLang="ar-KW" sz="3600" b="1" dirty="0">
                <a:solidFill>
                  <a:schemeClr val="bg1"/>
                </a:solidFill>
                <a:latin typeface="Traditional Arabic" panose="02020603050405020304" pitchFamily="18" charset="-78"/>
                <a:cs typeface="Traditional Arabic" panose="02020603050405020304" pitchFamily="18" charset="-78"/>
              </a:rPr>
              <a:t>( أمتني من الأرض المقدسة رمية بحجر )</a:t>
            </a:r>
          </a:p>
          <a:p>
            <a:pPr algn="just" rtl="1" eaLnBrk="1" hangingPunct="1"/>
            <a:r>
              <a:rPr lang="ar-KW" altLang="ar-KW" sz="3600" b="1" dirty="0">
                <a:solidFill>
                  <a:schemeClr val="bg1"/>
                </a:solidFill>
                <a:latin typeface="Traditional Arabic" panose="02020603050405020304" pitchFamily="18" charset="-78"/>
                <a:cs typeface="Traditional Arabic" panose="02020603050405020304" pitchFamily="18" charset="-78"/>
              </a:rPr>
              <a:t>ويقول صلى الله عليه وسلم : ( </a:t>
            </a:r>
            <a:r>
              <a:rPr lang="ar-SA" altLang="ar-KW" sz="3600" b="1" dirty="0">
                <a:solidFill>
                  <a:schemeClr val="bg1"/>
                </a:solidFill>
                <a:latin typeface="Traditional Arabic" panose="02020603050405020304" pitchFamily="18" charset="-78"/>
                <a:cs typeface="Traditional Arabic" panose="02020603050405020304" pitchFamily="18" charset="-78"/>
              </a:rPr>
              <a:t>إذا أراد الله قبض عبد بأرض جعل له فيها حاجة ) السلسلة الصحيحة 1221 .</a:t>
            </a:r>
            <a:endParaRPr lang="ar-KW" altLang="ar-KW" sz="3600" b="1" dirty="0">
              <a:solidFill>
                <a:schemeClr val="bg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618358389"/>
      </p:ext>
    </p:extLst>
  </p:cSld>
  <p:clrMapOvr>
    <a:masterClrMapping/>
  </p:clrMapOvr>
  <p:transition spd="slow">
    <p:blinds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a:extLst>
              <a:ext uri="{FF2B5EF4-FFF2-40B4-BE49-F238E27FC236}">
                <a16:creationId xmlns:a16="http://schemas.microsoft.com/office/drawing/2014/main" id="{41F5DE09-1651-4370-B347-4EEED53434FC}"/>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7" name="TextBox 4">
            <a:extLst>
              <a:ext uri="{FF2B5EF4-FFF2-40B4-BE49-F238E27FC236}">
                <a16:creationId xmlns:a16="http://schemas.microsoft.com/office/drawing/2014/main" id="{9B6D3C50-8547-4CCD-9256-C2ED98FC278C}"/>
              </a:ext>
            </a:extLst>
          </p:cNvPr>
          <p:cNvSpPr txBox="1">
            <a:spLocks noChangeArrowheads="1"/>
          </p:cNvSpPr>
          <p:nvPr/>
        </p:nvSpPr>
        <p:spPr bwMode="auto">
          <a:xfrm>
            <a:off x="827584" y="2204864"/>
            <a:ext cx="77724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dirty="0">
                <a:solidFill>
                  <a:srgbClr val="FFFF00"/>
                </a:solidFill>
                <a:latin typeface="Traditional Arabic" panose="02020603050405020304" pitchFamily="18" charset="-78"/>
                <a:cs typeface="Traditional Arabic" panose="02020603050405020304" pitchFamily="18" charset="-78"/>
              </a:rPr>
              <a:t>12- من العلامات الدالة على قبر موسى عليه السلام :</a:t>
            </a:r>
          </a:p>
        </p:txBody>
      </p:sp>
      <p:sp>
        <p:nvSpPr>
          <p:cNvPr id="8" name="TextBox 5">
            <a:extLst>
              <a:ext uri="{FF2B5EF4-FFF2-40B4-BE49-F238E27FC236}">
                <a16:creationId xmlns:a16="http://schemas.microsoft.com/office/drawing/2014/main" id="{EC937123-B7EE-41C5-AA81-551E54A4BA79}"/>
              </a:ext>
            </a:extLst>
          </p:cNvPr>
          <p:cNvSpPr txBox="1">
            <a:spLocks noChangeArrowheads="1"/>
          </p:cNvSpPr>
          <p:nvPr/>
        </p:nvSpPr>
        <p:spPr bwMode="auto">
          <a:xfrm>
            <a:off x="1547664" y="3356149"/>
            <a:ext cx="7192144"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KW" altLang="ar-KW" sz="3600" b="1" dirty="0">
                <a:solidFill>
                  <a:schemeClr val="bg1"/>
                </a:solidFill>
                <a:latin typeface="Traditional Arabic" panose="02020603050405020304" pitchFamily="18" charset="-78"/>
                <a:cs typeface="Traditional Arabic" panose="02020603050405020304" pitchFamily="18" charset="-78"/>
              </a:rPr>
              <a:t>أنه بجانب الطريق ( عند الكثيب الأحمر )</a:t>
            </a:r>
          </a:p>
          <a:p>
            <a:pPr algn="ctr" rtl="1" eaLnBrk="1" hangingPunct="1"/>
            <a:r>
              <a:rPr lang="ar-KW" altLang="ar-KW" sz="3600" b="1" dirty="0">
                <a:solidFill>
                  <a:schemeClr val="bg1"/>
                </a:solidFill>
                <a:latin typeface="Traditional Arabic" panose="02020603050405020304" pitchFamily="18" charset="-78"/>
                <a:cs typeface="Traditional Arabic" panose="02020603050405020304" pitchFamily="18" charset="-78"/>
              </a:rPr>
              <a:t>الكثيب الأحمر : </a:t>
            </a:r>
            <a:r>
              <a:rPr lang="ar-SA" altLang="ar-KW" sz="3600" b="1" dirty="0">
                <a:solidFill>
                  <a:schemeClr val="bg1"/>
                </a:solidFill>
                <a:latin typeface="Traditional Arabic" panose="02020603050405020304" pitchFamily="18" charset="-78"/>
                <a:cs typeface="Traditional Arabic" panose="02020603050405020304" pitchFamily="18" charset="-78"/>
              </a:rPr>
              <a:t>الرمل المستطيل المحدودب </a:t>
            </a:r>
            <a:r>
              <a:rPr lang="ar-KW" altLang="ar-KW" sz="3600" b="1" dirty="0">
                <a:solidFill>
                  <a:schemeClr val="bg1"/>
                </a:solidFill>
                <a:latin typeface="Traditional Arabic" panose="02020603050405020304" pitchFamily="18" charset="-78"/>
                <a:cs typeface="Traditional Arabic" panose="02020603050405020304" pitchFamily="18" charset="-78"/>
              </a:rPr>
              <a:t>.</a:t>
            </a:r>
          </a:p>
        </p:txBody>
      </p:sp>
    </p:spTree>
    <p:extLst>
      <p:ext uri="{BB962C8B-B14F-4D97-AF65-F5344CB8AC3E}">
        <p14:creationId xmlns:p14="http://schemas.microsoft.com/office/powerpoint/2010/main" val="4244558659"/>
      </p:ext>
    </p:extLst>
  </p:cSld>
  <p:clrMapOvr>
    <a:masterClrMapping/>
  </p:clrMapOvr>
  <p:transition spd="slow">
    <p:blinds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a:extLst>
              <a:ext uri="{FF2B5EF4-FFF2-40B4-BE49-F238E27FC236}">
                <a16:creationId xmlns:a16="http://schemas.microsoft.com/office/drawing/2014/main" id="{41F5DE09-1651-4370-B347-4EEED53434FC}"/>
              </a:ext>
            </a:extLst>
          </p:cNvPr>
          <p:cNvSpPr txBox="1">
            <a:spLocks noChangeArrowheads="1"/>
          </p:cNvSpPr>
          <p:nvPr/>
        </p:nvSpPr>
        <p:spPr bwMode="auto">
          <a:xfrm>
            <a:off x="2357438" y="357188"/>
            <a:ext cx="54181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ar-KW" altLang="ar-KW" sz="6000" b="1">
                <a:solidFill>
                  <a:schemeClr val="accent2"/>
                </a:solidFill>
                <a:cs typeface="Traditional Arabic" panose="02020603050405020304" pitchFamily="18" charset="-78"/>
              </a:rPr>
              <a:t>الفوائد من هذه القصة :</a:t>
            </a:r>
            <a:endParaRPr lang="en-US" altLang="ar-KW" sz="6000" b="1">
              <a:solidFill>
                <a:schemeClr val="accent2"/>
              </a:solidFill>
              <a:cs typeface="Traditional Arabic" panose="02020603050405020304" pitchFamily="18" charset="-78"/>
            </a:endParaRPr>
          </a:p>
        </p:txBody>
      </p:sp>
      <p:sp>
        <p:nvSpPr>
          <p:cNvPr id="5" name="TextBox 4">
            <a:extLst>
              <a:ext uri="{FF2B5EF4-FFF2-40B4-BE49-F238E27FC236}">
                <a16:creationId xmlns:a16="http://schemas.microsoft.com/office/drawing/2014/main" id="{51F599B7-2EC8-42B9-9EA4-96932FCD6C57}"/>
              </a:ext>
            </a:extLst>
          </p:cNvPr>
          <p:cNvSpPr txBox="1">
            <a:spLocks noChangeArrowheads="1"/>
          </p:cNvSpPr>
          <p:nvPr/>
        </p:nvSpPr>
        <p:spPr bwMode="auto">
          <a:xfrm>
            <a:off x="609600" y="2041525"/>
            <a:ext cx="7772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dirty="0">
                <a:solidFill>
                  <a:srgbClr val="FFFF00"/>
                </a:solidFill>
                <a:latin typeface="Traditional Arabic" panose="02020603050405020304" pitchFamily="18" charset="-78"/>
                <a:cs typeface="Traditional Arabic" panose="02020603050405020304" pitchFamily="18" charset="-78"/>
              </a:rPr>
              <a:t>13- لماذا لم يطلب من ربه أن يميته في الأرض المقدسة؟</a:t>
            </a:r>
          </a:p>
        </p:txBody>
      </p:sp>
      <p:sp>
        <p:nvSpPr>
          <p:cNvPr id="6" name="TextBox 5">
            <a:extLst>
              <a:ext uri="{FF2B5EF4-FFF2-40B4-BE49-F238E27FC236}">
                <a16:creationId xmlns:a16="http://schemas.microsoft.com/office/drawing/2014/main" id="{1EAF81CE-ADCD-4B87-BC6A-A2CA09A28FCA}"/>
              </a:ext>
            </a:extLst>
          </p:cNvPr>
          <p:cNvSpPr txBox="1">
            <a:spLocks noChangeArrowheads="1"/>
          </p:cNvSpPr>
          <p:nvPr/>
        </p:nvSpPr>
        <p:spPr bwMode="auto">
          <a:xfrm>
            <a:off x="2267744" y="3060700"/>
            <a:ext cx="626665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Low" rtl="1" eaLnBrk="1" hangingPunct="1"/>
            <a:r>
              <a:rPr lang="ar-KW" altLang="ar-KW" sz="3600" b="1" dirty="0">
                <a:solidFill>
                  <a:schemeClr val="bg1"/>
                </a:solidFill>
                <a:latin typeface="Traditional Arabic" panose="02020603050405020304" pitchFamily="18" charset="-78"/>
                <a:cs typeface="Traditional Arabic" panose="02020603050405020304" pitchFamily="18" charset="-78"/>
              </a:rPr>
              <a:t>    لأنه يعلم أن الله حرمها على الجيل الذي منه موسى عقابا لهم على عدم طاعتهم لربهم عندما أمرهم بدخول الأرض المقدسة التي كتب الله لهم فقالوا: (فاذهب أنت وربك فقاتلا إنا هاهنا قاعدون)  وكتب عليهم التيه في صحراء سيناء أربعين سنة .</a:t>
            </a:r>
          </a:p>
        </p:txBody>
      </p:sp>
    </p:spTree>
    <p:extLst>
      <p:ext uri="{BB962C8B-B14F-4D97-AF65-F5344CB8AC3E}">
        <p14:creationId xmlns:p14="http://schemas.microsoft.com/office/powerpoint/2010/main" val="3356817868"/>
      </p:ext>
    </p:extLst>
  </p:cSld>
  <p:clrMapOvr>
    <a:masterClrMapping/>
  </p:clrMapOvr>
  <p:transition spd="slow">
    <p:blinds dir="vert"/>
  </p:transition>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117</TotalTime>
  <Words>896</Words>
  <Application>Microsoft Office PowerPoint</Application>
  <PresentationFormat>عرض على الشاشة (4:3)</PresentationFormat>
  <Paragraphs>54</Paragraphs>
  <Slides>18</Slides>
  <Notes>0</Notes>
  <HiddenSlides>0</HiddenSlides>
  <MMClips>0</MMClips>
  <ScaleCrop>false</ScaleCrop>
  <HeadingPairs>
    <vt:vector size="6" baseType="variant">
      <vt:variant>
        <vt:lpstr>الخطوط المستخدمة</vt:lpstr>
      </vt:variant>
      <vt:variant>
        <vt:i4>2</vt:i4>
      </vt:variant>
      <vt:variant>
        <vt:lpstr>نسق</vt:lpstr>
      </vt:variant>
      <vt:variant>
        <vt:i4>1</vt:i4>
      </vt:variant>
      <vt:variant>
        <vt:lpstr>عناوين الشرائح</vt:lpstr>
      </vt:variant>
      <vt:variant>
        <vt:i4>18</vt:i4>
      </vt:variant>
    </vt:vector>
  </HeadingPairs>
  <TitlesOfParts>
    <vt:vector size="21" baseType="lpstr">
      <vt:lpstr>Arial</vt:lpstr>
      <vt:lpstr>Traditional Arabic</vt:lpstr>
      <vt:lpstr>تصميم افتراضي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WELCOME</dc:creator>
  <cp:lastModifiedBy>DELL</cp:lastModifiedBy>
  <cp:revision>74</cp:revision>
  <dcterms:created xsi:type="dcterms:W3CDTF">2010-08-11T00:37:55Z</dcterms:created>
  <dcterms:modified xsi:type="dcterms:W3CDTF">2024-06-08T06:49:43Z</dcterms:modified>
</cp:coreProperties>
</file>